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287" r:id="rId4"/>
    <p:sldId id="266" r:id="rId5"/>
    <p:sldId id="267" r:id="rId6"/>
    <p:sldId id="269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6" r:id="rId21"/>
    <p:sldId id="306" r:id="rId22"/>
    <p:sldId id="307" r:id="rId23"/>
    <p:sldId id="308" r:id="rId24"/>
    <p:sldId id="309" r:id="rId25"/>
    <p:sldId id="310" r:id="rId26"/>
    <p:sldId id="311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9" r:id="rId45"/>
    <p:sldId id="300" r:id="rId46"/>
    <p:sldId id="297" r:id="rId47"/>
    <p:sldId id="298" r:id="rId48"/>
    <p:sldId id="302" r:id="rId49"/>
    <p:sldId id="303" r:id="rId50"/>
    <p:sldId id="304" r:id="rId51"/>
    <p:sldId id="305" r:id="rId52"/>
    <p:sldId id="301" r:id="rId53"/>
  </p:sldIdLst>
  <p:sldSz cx="9144000" cy="6858000" type="screen4x3"/>
  <p:notesSz cx="6858000" cy="9144000"/>
  <p:defaultTextStyle>
    <a:defPPr>
      <a:defRPr lang="fr-FR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rgbClr val="66FFFF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66FFFF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66FFFF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66FFFF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66FFFF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66FFFF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66FFFF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66FFFF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66FFFF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D6D6D"/>
    <a:srgbClr val="FFFFFF"/>
    <a:srgbClr val="FF5050"/>
    <a:srgbClr val="FF9933"/>
    <a:srgbClr val="A9801B"/>
    <a:srgbClr val="FF3300"/>
    <a:srgbClr val="00FFFF"/>
    <a:srgbClr val="000000"/>
    <a:srgbClr val="A39021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0" autoAdjust="0"/>
    <p:restoredTop sz="94590" autoAdjust="0"/>
  </p:normalViewPr>
  <p:slideViewPr>
    <p:cSldViewPr snapToGrid="0">
      <p:cViewPr>
        <p:scale>
          <a:sx n="66" d="100"/>
          <a:sy n="66" d="100"/>
        </p:scale>
        <p:origin x="-150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78"/>
    </p:cViewPr>
  </p:sorterViewPr>
  <p:notesViewPr>
    <p:cSldViewPr snapToGrid="0">
      <p:cViewPr varScale="1">
        <p:scale>
          <a:sx n="85" d="100"/>
          <a:sy n="85" d="100"/>
        </p:scale>
        <p:origin x="-314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0"/>
      <c:rotY val="26"/>
      <c:rAngAx val="0"/>
      <c:perspective val="17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FF9933"/>
            </a:solidFill>
          </c:spPr>
          <c:explosion val="15"/>
          <c:dPt>
            <c:idx val="1"/>
            <c:bubble3D val="0"/>
            <c:spPr>
              <a:solidFill>
                <a:srgbClr val="0070C0"/>
              </a:solidFill>
            </c:spPr>
          </c:dPt>
          <c:dPt>
            <c:idx val="2"/>
            <c:bubble3D val="0"/>
            <c:spPr>
              <a:solidFill>
                <a:schemeClr val="bg2"/>
              </a:solidFill>
            </c:spPr>
          </c:dPt>
          <c:dPt>
            <c:idx val="3"/>
            <c:bubble3D val="0"/>
            <c:spPr>
              <a:solidFill>
                <a:srgbClr val="00FFFF"/>
              </a:solidFill>
            </c:spPr>
          </c:dPt>
          <c:dPt>
            <c:idx val="4"/>
            <c:bubble3D val="0"/>
            <c:spPr>
              <a:solidFill>
                <a:srgbClr val="00B050"/>
              </a:solidFill>
            </c:spPr>
          </c:dPt>
          <c:dPt>
            <c:idx val="5"/>
            <c:bubble3D val="0"/>
            <c:spPr>
              <a:solidFill>
                <a:srgbClr val="C00000"/>
              </a:solidFill>
            </c:spPr>
          </c:dPt>
          <c:val>
            <c:numRef>
              <c:f>Sheet1!$A$1:$A$6</c:f>
              <c:numCache>
                <c:formatCode>General</c:formatCode>
                <c:ptCount val="6"/>
                <c:pt idx="0">
                  <c:v>24.8</c:v>
                </c:pt>
                <c:pt idx="1">
                  <c:v>16.100000000000001</c:v>
                </c:pt>
                <c:pt idx="2">
                  <c:v>2.0699999999999998</c:v>
                </c:pt>
                <c:pt idx="3">
                  <c:v>4.6399999999999997</c:v>
                </c:pt>
                <c:pt idx="4">
                  <c:v>1.8</c:v>
                </c:pt>
                <c:pt idx="5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dkEdge"/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B194EA-3B80-4C94-95D1-864692713EBA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0117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 defTabSz="762000">
              <a:defRPr sz="100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 defTabSz="762000">
              <a:defRPr sz="100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22F6CC1-37D0-426A-8C1D-374947962A99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 smtClean="0"/>
              <a:t>Click to edit Master notes styles</a:t>
            </a:r>
          </a:p>
          <a:p>
            <a:pPr lvl="1"/>
            <a:r>
              <a:rPr lang="fr-FR" altLang="fr-FR" noProof="0" smtClean="0"/>
              <a:t>Second Level</a:t>
            </a:r>
          </a:p>
          <a:p>
            <a:pPr lvl="2"/>
            <a:r>
              <a:rPr lang="fr-FR" altLang="fr-FR" noProof="0" smtClean="0"/>
              <a:t>Third Level</a:t>
            </a:r>
          </a:p>
          <a:p>
            <a:pPr lvl="3"/>
            <a:r>
              <a:rPr lang="fr-FR" altLang="fr-FR" noProof="0" smtClean="0"/>
              <a:t>Fourth Level</a:t>
            </a:r>
          </a:p>
          <a:p>
            <a:pPr lvl="4"/>
            <a:r>
              <a:rPr lang="fr-FR" altLang="fr-FR" noProof="0" smtClean="0"/>
              <a:t>Fifth Level</a:t>
            </a:r>
          </a:p>
        </p:txBody>
      </p:sp>
      <p:sp>
        <p:nvSpPr>
          <p:cNvPr id="6963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8859781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 defTabSz="76200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 defTabSz="7620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 defTabSz="7620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 defTabSz="7620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fld id="{A81D7066-A6AE-4961-92E9-DC62425500A2}" type="slidenum">
              <a:rPr lang="fr-FR" altLang="fr-FR" sz="1000" smtClean="0">
                <a:solidFill>
                  <a:schemeClr val="tx1"/>
                </a:solidFill>
                <a:latin typeface="Times New Roman" pitchFamily="18" charset="0"/>
              </a:rPr>
              <a:pPr/>
              <a:t>1</a:t>
            </a:fld>
            <a:endParaRPr lang="fr-FR" altLang="fr-FR" sz="10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3275"/>
            <a:ext cx="4259262" cy="3194050"/>
          </a:xfrm>
          <a:ln cap="flat"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tIns="46037" bIns="46037"/>
          <a:lstStyle/>
          <a:p>
            <a:endParaRPr lang="en-US" alt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E0E6D8-DF2D-4507-9704-E2D48948D450}" type="slidenum">
              <a:rPr lang="fr-FR" altLang="fr-FR"/>
              <a:pPr/>
              <a:t>29</a:t>
            </a:fld>
            <a:endParaRPr lang="fr-FR" altLang="fr-FR"/>
          </a:p>
        </p:txBody>
      </p:sp>
      <p:sp>
        <p:nvSpPr>
          <p:cNvPr id="32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26144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tIns="46037" bIns="46037"/>
          <a:lstStyle/>
          <a:p>
            <a:endParaRPr lang="en-GB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 defTabSz="76200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 defTabSz="7620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 defTabSz="7620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 defTabSz="7620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fld id="{A81D7066-A6AE-4961-92E9-DC62425500A2}" type="slidenum">
              <a:rPr lang="fr-FR" altLang="fr-FR" sz="1000" smtClean="0">
                <a:solidFill>
                  <a:schemeClr val="tx1"/>
                </a:solidFill>
                <a:latin typeface="Times New Roman" pitchFamily="18" charset="0"/>
              </a:rPr>
              <a:pPr/>
              <a:t>52</a:t>
            </a:fld>
            <a:endParaRPr lang="fr-FR" altLang="fr-FR" sz="10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803275"/>
            <a:ext cx="4259262" cy="3194050"/>
          </a:xfrm>
          <a:ln cap="flat"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tIns="46037" bIns="46037"/>
          <a:lstStyle/>
          <a:p>
            <a:endParaRPr lang="en-US" altLang="fr-F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935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9016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3400" y="635000"/>
            <a:ext cx="2065338" cy="5461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35000"/>
            <a:ext cx="6045200" cy="5461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4259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5000"/>
            <a:ext cx="77152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57288" y="1981200"/>
            <a:ext cx="7791450" cy="4114800"/>
          </a:xfrm>
        </p:spPr>
        <p:txBody>
          <a:bodyPr/>
          <a:lstStyle/>
          <a:p>
            <a:pPr lvl="0"/>
            <a:endParaRPr lang="fr-CH" noProof="0" smtClean="0"/>
          </a:p>
        </p:txBody>
      </p:sp>
    </p:spTree>
    <p:extLst>
      <p:ext uri="{BB962C8B-B14F-4D97-AF65-F5344CB8AC3E}">
        <p14:creationId xmlns:p14="http://schemas.microsoft.com/office/powerpoint/2010/main" val="2735632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35000"/>
            <a:ext cx="77152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57288" y="1981200"/>
            <a:ext cx="381952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29213" y="1981200"/>
            <a:ext cx="381952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57288" y="4114800"/>
            <a:ext cx="381952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9213" y="4114800"/>
            <a:ext cx="381952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31104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35000"/>
            <a:ext cx="8262938" cy="546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DA8ECF-4E73-4748-8049-4F23D8DC0C3A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3715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9805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4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7288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9213" y="1981200"/>
            <a:ext cx="381952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77557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3047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2450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6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175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6000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A"/>
            </a:gs>
            <a:gs pos="100000">
              <a:srgbClr val="00336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8"/>
          <p:cNvSpPr>
            <a:spLocks noChangeArrowheads="1"/>
          </p:cNvSpPr>
          <p:nvPr userDrawn="1"/>
        </p:nvSpPr>
        <p:spPr bwMode="auto">
          <a:xfrm>
            <a:off x="0" y="6470650"/>
            <a:ext cx="7004050" cy="38735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dirty="0"/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7288" y="1981200"/>
            <a:ext cx="77914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Click to edit Master text styles</a:t>
            </a:r>
          </a:p>
          <a:p>
            <a:pPr lvl="1"/>
            <a:r>
              <a:rPr lang="fr-FR" altLang="fr-FR" smtClean="0"/>
              <a:t>Second Level</a:t>
            </a:r>
          </a:p>
          <a:p>
            <a:pPr lvl="2"/>
            <a:r>
              <a:rPr lang="fr-FR" altLang="fr-FR" smtClean="0"/>
              <a:t>Third Level</a:t>
            </a:r>
          </a:p>
          <a:p>
            <a:pPr lvl="3"/>
            <a:r>
              <a:rPr lang="fr-FR" altLang="fr-FR" smtClean="0"/>
              <a:t>Fourth Level</a:t>
            </a:r>
          </a:p>
          <a:p>
            <a:pPr lvl="4"/>
            <a:r>
              <a:rPr lang="fr-FR" altLang="fr-FR" smtClean="0"/>
              <a:t>Fifth Level</a:t>
            </a: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35000"/>
            <a:ext cx="7715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Click to edit Master title style</a:t>
            </a:r>
          </a:p>
        </p:txBody>
      </p:sp>
      <p:sp>
        <p:nvSpPr>
          <p:cNvPr id="1029" name="Text Box 45"/>
          <p:cNvSpPr txBox="1">
            <a:spLocks noChangeArrowheads="1"/>
          </p:cNvSpPr>
          <p:nvPr userDrawn="1"/>
        </p:nvSpPr>
        <p:spPr bwMode="auto">
          <a:xfrm>
            <a:off x="8394700" y="6438900"/>
            <a:ext cx="715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fr-CH" sz="1400" b="1" dirty="0" smtClean="0">
              <a:solidFill>
                <a:srgbClr val="FFFFFF"/>
              </a:solidFill>
            </a:endParaRPr>
          </a:p>
        </p:txBody>
      </p:sp>
      <p:pic>
        <p:nvPicPr>
          <p:cNvPr id="1030" name="Picture 50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6470650"/>
            <a:ext cx="13017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51"/>
          <p:cNvSpPr>
            <a:spLocks noChangeArrowheads="1"/>
          </p:cNvSpPr>
          <p:nvPr userDrawn="1"/>
        </p:nvSpPr>
        <p:spPr bwMode="auto">
          <a:xfrm>
            <a:off x="6991350" y="6470650"/>
            <a:ext cx="889000" cy="387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 dirty="0"/>
          </a:p>
        </p:txBody>
      </p:sp>
      <p:sp>
        <p:nvSpPr>
          <p:cNvPr id="1032" name="Rectangle 52"/>
          <p:cNvSpPr>
            <a:spLocks noChangeArrowheads="1"/>
          </p:cNvSpPr>
          <p:nvPr userDrawn="1"/>
        </p:nvSpPr>
        <p:spPr bwMode="auto">
          <a:xfrm>
            <a:off x="47625" y="6546850"/>
            <a:ext cx="18716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1200" b="1" dirty="0">
                <a:solidFill>
                  <a:srgbClr val="FFFFFF"/>
                </a:solidFill>
              </a:rPr>
              <a:t>© </a:t>
            </a:r>
            <a:r>
              <a:rPr lang="en-US" altLang="fr-FR" sz="1200" b="1" dirty="0" smtClean="0">
                <a:solidFill>
                  <a:srgbClr val="FFFFFF"/>
                </a:solidFill>
              </a:rPr>
              <a:t>2015 </a:t>
            </a:r>
            <a:r>
              <a:rPr lang="en-US" altLang="fr-FR" sz="1200" b="1" dirty="0">
                <a:solidFill>
                  <a:srgbClr val="FFFFFF"/>
                </a:solidFill>
              </a:rPr>
              <a:t>Martin </a:t>
            </a:r>
            <a:r>
              <a:rPr lang="en-US" altLang="fr-FR" sz="1200" b="1" dirty="0" err="1">
                <a:solidFill>
                  <a:srgbClr val="FFFFFF"/>
                </a:solidFill>
              </a:rPr>
              <a:t>Benist</a:t>
            </a:r>
            <a:r>
              <a:rPr lang="fr-FR" altLang="fr-FR" sz="1200" b="1" dirty="0">
                <a:solidFill>
                  <a:srgbClr val="FFFFFF"/>
                </a:solidFill>
              </a:rPr>
              <a:t>on</a:t>
            </a:r>
            <a:endParaRPr lang="fr-FR" sz="12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75000"/>
        <a:buFont typeface="Monotype Sorts" pitchFamily="2" charset="2"/>
        <a:buChar char="n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75000"/>
        <a:buFont typeface="Monotype Sorts" pitchFamily="2" charset="2"/>
        <a:buChar char="u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65000"/>
        <a:buFont typeface="Monotype Sorts" pitchFamily="2" charset="2"/>
        <a:buChar char="F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100000"/>
        <a:buChar char="•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100000"/>
        <a:buChar char="–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100000"/>
        <a:buChar char="–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100000"/>
        <a:buChar char="–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100000"/>
        <a:buChar char="–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SzPct val="100000"/>
        <a:buChar char="–"/>
        <a:defRPr sz="2000"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4731658"/>
            <a:ext cx="9144000" cy="1407886"/>
          </a:xfrm>
          <a:prstGeom prst="rect">
            <a:avLst/>
          </a:prstGeom>
          <a:solidFill>
            <a:srgbClr val="6D6D6D">
              <a:alpha val="6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623899"/>
            <a:ext cx="8924925" cy="1143000"/>
          </a:xfrm>
          <a:noFill/>
        </p:spPr>
        <p:txBody>
          <a:bodyPr/>
          <a:lstStyle/>
          <a:p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sz="2800" i="1" dirty="0" smtClean="0"/>
              <a:t>Martin Beniston</a:t>
            </a:r>
            <a:br>
              <a:rPr lang="fr-CH" sz="2800" i="1" dirty="0" smtClean="0"/>
            </a:br>
            <a:r>
              <a:rPr lang="fr-CH" sz="2800" i="1" dirty="0" smtClean="0"/>
              <a:t>Institut des Sciences de l’Environnement</a:t>
            </a:r>
            <a:br>
              <a:rPr lang="fr-CH" sz="2800" i="1" dirty="0" smtClean="0"/>
            </a:br>
            <a:r>
              <a:rPr lang="fr-CH" sz="2800" i="1" dirty="0" smtClean="0"/>
              <a:t>Université de Genève</a:t>
            </a:r>
            <a:endParaRPr lang="fr-FR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984446" y="6441439"/>
            <a:ext cx="362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schemeClr val="tx1"/>
                </a:solidFill>
              </a:rPr>
              <a:t>Champéry</a:t>
            </a:r>
            <a:r>
              <a:rPr lang="fr-CH" dirty="0" smtClean="0">
                <a:solidFill>
                  <a:schemeClr val="tx1"/>
                </a:solidFill>
              </a:rPr>
              <a:t>, le 25.09.2015</a:t>
            </a:r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4791" y="-24340"/>
            <a:ext cx="5827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3200" b="1" dirty="0">
                <a:solidFill>
                  <a:schemeClr val="tx2">
                    <a:lumMod val="50000"/>
                  </a:schemeClr>
                </a:solidFill>
              </a:rPr>
              <a:t>Conséquences du</a:t>
            </a:r>
            <a:br>
              <a:rPr lang="fr-CH" sz="32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CH" sz="3200" b="1" dirty="0">
                <a:solidFill>
                  <a:schemeClr val="tx2">
                    <a:lumMod val="50000"/>
                  </a:schemeClr>
                </a:solidFill>
              </a:rPr>
              <a:t>changement climatique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323850"/>
            <a:ext cx="8890000" cy="1143000"/>
          </a:xfrm>
        </p:spPr>
        <p:txBody>
          <a:bodyPr/>
          <a:lstStyle/>
          <a:p>
            <a:r>
              <a:rPr lang="fr-CH" sz="4000" dirty="0" smtClean="0"/>
              <a:t>Débits du Rhône en Valais pour la période de référence 1961-1990</a:t>
            </a:r>
            <a:r>
              <a:rPr lang="fr-CH" sz="4000" dirty="0"/>
              <a:t/>
            </a:r>
            <a:br>
              <a:rPr lang="fr-CH" sz="4000" dirty="0"/>
            </a:br>
            <a:endParaRPr lang="fr-FR" sz="4000" dirty="0"/>
          </a:p>
        </p:txBody>
      </p:sp>
      <p:sp>
        <p:nvSpPr>
          <p:cNvPr id="1626116" name="Rectangle 4"/>
          <p:cNvSpPr>
            <a:spLocks noChangeArrowheads="1"/>
          </p:cNvSpPr>
          <p:nvPr/>
        </p:nvSpPr>
        <p:spPr bwMode="auto">
          <a:xfrm>
            <a:off x="1093788" y="1481138"/>
            <a:ext cx="705326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17" name="Rectangle 5"/>
          <p:cNvSpPr>
            <a:spLocks noChangeArrowheads="1"/>
          </p:cNvSpPr>
          <p:nvPr/>
        </p:nvSpPr>
        <p:spPr bwMode="auto">
          <a:xfrm>
            <a:off x="1093788" y="1481138"/>
            <a:ext cx="7053262" cy="407670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18" name="Line 6"/>
          <p:cNvSpPr>
            <a:spLocks noChangeShapeType="1"/>
          </p:cNvSpPr>
          <p:nvPr/>
        </p:nvSpPr>
        <p:spPr bwMode="auto">
          <a:xfrm>
            <a:off x="1093788" y="5557838"/>
            <a:ext cx="7053262" cy="0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19" name="Line 7"/>
          <p:cNvSpPr>
            <a:spLocks noChangeShapeType="1"/>
          </p:cNvSpPr>
          <p:nvPr/>
        </p:nvSpPr>
        <p:spPr bwMode="auto">
          <a:xfrm flipV="1">
            <a:off x="1682750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20" name="Line 8"/>
          <p:cNvSpPr>
            <a:spLocks noChangeShapeType="1"/>
          </p:cNvSpPr>
          <p:nvPr/>
        </p:nvSpPr>
        <p:spPr bwMode="auto">
          <a:xfrm flipV="1">
            <a:off x="2271713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21" name="Line 9"/>
          <p:cNvSpPr>
            <a:spLocks noChangeShapeType="1"/>
          </p:cNvSpPr>
          <p:nvPr/>
        </p:nvSpPr>
        <p:spPr bwMode="auto">
          <a:xfrm flipV="1">
            <a:off x="2857500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22" name="Line 10"/>
          <p:cNvSpPr>
            <a:spLocks noChangeShapeType="1"/>
          </p:cNvSpPr>
          <p:nvPr/>
        </p:nvSpPr>
        <p:spPr bwMode="auto">
          <a:xfrm flipV="1">
            <a:off x="3444875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23" name="Line 11"/>
          <p:cNvSpPr>
            <a:spLocks noChangeShapeType="1"/>
          </p:cNvSpPr>
          <p:nvPr/>
        </p:nvSpPr>
        <p:spPr bwMode="auto">
          <a:xfrm flipV="1">
            <a:off x="4033838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24" name="Line 12"/>
          <p:cNvSpPr>
            <a:spLocks noChangeShapeType="1"/>
          </p:cNvSpPr>
          <p:nvPr/>
        </p:nvSpPr>
        <p:spPr bwMode="auto">
          <a:xfrm flipV="1">
            <a:off x="4622800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25" name="Line 13"/>
          <p:cNvSpPr>
            <a:spLocks noChangeShapeType="1"/>
          </p:cNvSpPr>
          <p:nvPr/>
        </p:nvSpPr>
        <p:spPr bwMode="auto">
          <a:xfrm flipV="1">
            <a:off x="5208588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26" name="Line 14"/>
          <p:cNvSpPr>
            <a:spLocks noChangeShapeType="1"/>
          </p:cNvSpPr>
          <p:nvPr/>
        </p:nvSpPr>
        <p:spPr bwMode="auto">
          <a:xfrm flipV="1">
            <a:off x="5795963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27" name="Line 15"/>
          <p:cNvSpPr>
            <a:spLocks noChangeShapeType="1"/>
          </p:cNvSpPr>
          <p:nvPr/>
        </p:nvSpPr>
        <p:spPr bwMode="auto">
          <a:xfrm flipV="1">
            <a:off x="6384925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28" name="Line 16"/>
          <p:cNvSpPr>
            <a:spLocks noChangeShapeType="1"/>
          </p:cNvSpPr>
          <p:nvPr/>
        </p:nvSpPr>
        <p:spPr bwMode="auto">
          <a:xfrm flipV="1">
            <a:off x="6975475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29" name="Line 17"/>
          <p:cNvSpPr>
            <a:spLocks noChangeShapeType="1"/>
          </p:cNvSpPr>
          <p:nvPr/>
        </p:nvSpPr>
        <p:spPr bwMode="auto">
          <a:xfrm flipV="1">
            <a:off x="7559675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30" name="Line 18"/>
          <p:cNvSpPr>
            <a:spLocks noChangeShapeType="1"/>
          </p:cNvSpPr>
          <p:nvPr/>
        </p:nvSpPr>
        <p:spPr bwMode="auto">
          <a:xfrm flipV="1">
            <a:off x="8147050" y="55578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26131" name="Rectangle 19"/>
          <p:cNvSpPr>
            <a:spLocks noChangeArrowheads="1"/>
          </p:cNvSpPr>
          <p:nvPr/>
        </p:nvSpPr>
        <p:spPr bwMode="auto">
          <a:xfrm>
            <a:off x="933450" y="5503863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26132" name="Rectangle 20"/>
          <p:cNvSpPr>
            <a:spLocks noChangeArrowheads="1"/>
          </p:cNvSpPr>
          <p:nvPr/>
        </p:nvSpPr>
        <p:spPr bwMode="auto">
          <a:xfrm>
            <a:off x="812800" y="4994275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1626133" name="Rectangle 21"/>
          <p:cNvSpPr>
            <a:spLocks noChangeArrowheads="1"/>
          </p:cNvSpPr>
          <p:nvPr/>
        </p:nvSpPr>
        <p:spPr bwMode="auto">
          <a:xfrm>
            <a:off x="692150" y="4486275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626134" name="Rectangle 22"/>
          <p:cNvSpPr>
            <a:spLocks noChangeArrowheads="1"/>
          </p:cNvSpPr>
          <p:nvPr/>
        </p:nvSpPr>
        <p:spPr bwMode="auto">
          <a:xfrm>
            <a:off x="692150" y="3973513"/>
            <a:ext cx="293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150</a:t>
            </a:r>
          </a:p>
        </p:txBody>
      </p:sp>
      <p:sp>
        <p:nvSpPr>
          <p:cNvPr id="1626135" name="Rectangle 23"/>
          <p:cNvSpPr>
            <a:spLocks noChangeArrowheads="1"/>
          </p:cNvSpPr>
          <p:nvPr/>
        </p:nvSpPr>
        <p:spPr bwMode="auto">
          <a:xfrm>
            <a:off x="692150" y="3465513"/>
            <a:ext cx="293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1626136" name="Rectangle 24"/>
          <p:cNvSpPr>
            <a:spLocks noChangeArrowheads="1"/>
          </p:cNvSpPr>
          <p:nvPr/>
        </p:nvSpPr>
        <p:spPr bwMode="auto">
          <a:xfrm>
            <a:off x="692150" y="2955925"/>
            <a:ext cx="293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250</a:t>
            </a:r>
          </a:p>
        </p:txBody>
      </p:sp>
      <p:sp>
        <p:nvSpPr>
          <p:cNvPr id="1626137" name="Rectangle 25"/>
          <p:cNvSpPr>
            <a:spLocks noChangeArrowheads="1"/>
          </p:cNvSpPr>
          <p:nvPr/>
        </p:nvSpPr>
        <p:spPr bwMode="auto">
          <a:xfrm>
            <a:off x="692150" y="2447925"/>
            <a:ext cx="2936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300</a:t>
            </a:r>
          </a:p>
        </p:txBody>
      </p:sp>
      <p:sp>
        <p:nvSpPr>
          <p:cNvPr id="1626138" name="Rectangle 26"/>
          <p:cNvSpPr>
            <a:spLocks noChangeArrowheads="1"/>
          </p:cNvSpPr>
          <p:nvPr/>
        </p:nvSpPr>
        <p:spPr bwMode="auto">
          <a:xfrm>
            <a:off x="692150" y="1935163"/>
            <a:ext cx="293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350</a:t>
            </a:r>
          </a:p>
        </p:txBody>
      </p:sp>
      <p:sp>
        <p:nvSpPr>
          <p:cNvPr id="1626139" name="Rectangle 27"/>
          <p:cNvSpPr>
            <a:spLocks noChangeArrowheads="1"/>
          </p:cNvSpPr>
          <p:nvPr/>
        </p:nvSpPr>
        <p:spPr bwMode="auto">
          <a:xfrm>
            <a:off x="692150" y="1427163"/>
            <a:ext cx="293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1626140" name="Rectangle 28"/>
          <p:cNvSpPr>
            <a:spLocks noChangeArrowheads="1"/>
          </p:cNvSpPr>
          <p:nvPr/>
        </p:nvSpPr>
        <p:spPr bwMode="auto">
          <a:xfrm>
            <a:off x="1363663" y="56419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1626141" name="Rectangle 29"/>
          <p:cNvSpPr>
            <a:spLocks noChangeArrowheads="1"/>
          </p:cNvSpPr>
          <p:nvPr/>
        </p:nvSpPr>
        <p:spPr bwMode="auto">
          <a:xfrm>
            <a:off x="1954213" y="5641975"/>
            <a:ext cx="107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1626142" name="Rectangle 30"/>
          <p:cNvSpPr>
            <a:spLocks noChangeArrowheads="1"/>
          </p:cNvSpPr>
          <p:nvPr/>
        </p:nvSpPr>
        <p:spPr bwMode="auto">
          <a:xfrm>
            <a:off x="2538413" y="5641975"/>
            <a:ext cx="14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626143" name="Rectangle 31"/>
          <p:cNvSpPr>
            <a:spLocks noChangeArrowheads="1"/>
          </p:cNvSpPr>
          <p:nvPr/>
        </p:nvSpPr>
        <p:spPr bwMode="auto">
          <a:xfrm>
            <a:off x="3127375" y="5641975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626144" name="Rectangle 32"/>
          <p:cNvSpPr>
            <a:spLocks noChangeArrowheads="1"/>
          </p:cNvSpPr>
          <p:nvPr/>
        </p:nvSpPr>
        <p:spPr bwMode="auto">
          <a:xfrm>
            <a:off x="3714750" y="5641975"/>
            <a:ext cx="1476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626145" name="Rectangle 33"/>
          <p:cNvSpPr>
            <a:spLocks noChangeArrowheads="1"/>
          </p:cNvSpPr>
          <p:nvPr/>
        </p:nvSpPr>
        <p:spPr bwMode="auto">
          <a:xfrm>
            <a:off x="4305300" y="56419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1626146" name="Rectangle 34"/>
          <p:cNvSpPr>
            <a:spLocks noChangeArrowheads="1"/>
          </p:cNvSpPr>
          <p:nvPr/>
        </p:nvSpPr>
        <p:spPr bwMode="auto">
          <a:xfrm>
            <a:off x="4889500" y="56419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1626147" name="Rectangle 35"/>
          <p:cNvSpPr>
            <a:spLocks noChangeArrowheads="1"/>
          </p:cNvSpPr>
          <p:nvPr/>
        </p:nvSpPr>
        <p:spPr bwMode="auto">
          <a:xfrm>
            <a:off x="5478463" y="5641975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626148" name="Rectangle 36"/>
          <p:cNvSpPr>
            <a:spLocks noChangeArrowheads="1"/>
          </p:cNvSpPr>
          <p:nvPr/>
        </p:nvSpPr>
        <p:spPr bwMode="auto">
          <a:xfrm>
            <a:off x="6065838" y="5641975"/>
            <a:ext cx="1190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626149" name="Rectangle 37"/>
          <p:cNvSpPr>
            <a:spLocks noChangeArrowheads="1"/>
          </p:cNvSpPr>
          <p:nvPr/>
        </p:nvSpPr>
        <p:spPr bwMode="auto">
          <a:xfrm>
            <a:off x="6626225" y="5641975"/>
            <a:ext cx="139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626150" name="Rectangle 38"/>
          <p:cNvSpPr>
            <a:spLocks noChangeArrowheads="1"/>
          </p:cNvSpPr>
          <p:nvPr/>
        </p:nvSpPr>
        <p:spPr bwMode="auto">
          <a:xfrm>
            <a:off x="7210425" y="5641975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26151" name="Rectangle 39"/>
          <p:cNvSpPr>
            <a:spLocks noChangeArrowheads="1"/>
          </p:cNvSpPr>
          <p:nvPr/>
        </p:nvSpPr>
        <p:spPr bwMode="auto">
          <a:xfrm>
            <a:off x="7800975" y="5641975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626152" name="Rectangle 40"/>
          <p:cNvSpPr>
            <a:spLocks noChangeArrowheads="1"/>
          </p:cNvSpPr>
          <p:nvPr/>
        </p:nvSpPr>
        <p:spPr bwMode="auto">
          <a:xfrm rot="-5400000">
            <a:off x="-987898" y="3770541"/>
            <a:ext cx="272510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 dirty="0" smtClean="0">
                <a:solidFill>
                  <a:schemeClr val="bg1"/>
                </a:solidFill>
              </a:rPr>
              <a:t>Débits mensuels moyens [m</a:t>
            </a:r>
            <a:r>
              <a:rPr lang="fr-FR" sz="1400" b="1" baseline="30000" dirty="0" smtClean="0">
                <a:solidFill>
                  <a:schemeClr val="bg1"/>
                </a:solidFill>
              </a:rPr>
              <a:t>3</a:t>
            </a:r>
            <a:r>
              <a:rPr lang="fr-FR" sz="1400" b="1" dirty="0" smtClean="0">
                <a:solidFill>
                  <a:schemeClr val="bg1"/>
                </a:solidFill>
              </a:rPr>
              <a:t>/s]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626153" name="Freeform 41"/>
          <p:cNvSpPr>
            <a:spLocks/>
          </p:cNvSpPr>
          <p:nvPr/>
        </p:nvSpPr>
        <p:spPr bwMode="auto">
          <a:xfrm>
            <a:off x="1387475" y="1866900"/>
            <a:ext cx="6465888" cy="2743200"/>
          </a:xfrm>
          <a:custGeom>
            <a:avLst/>
            <a:gdLst>
              <a:gd name="T0" fmla="*/ 0 w 1339"/>
              <a:gd name="T1" fmla="*/ 556 h 556"/>
              <a:gd name="T2" fmla="*/ 122 w 1339"/>
              <a:gd name="T3" fmla="*/ 548 h 556"/>
              <a:gd name="T4" fmla="*/ 243 w 1339"/>
              <a:gd name="T5" fmla="*/ 542 h 556"/>
              <a:gd name="T6" fmla="*/ 365 w 1339"/>
              <a:gd name="T7" fmla="*/ 500 h 556"/>
              <a:gd name="T8" fmla="*/ 487 w 1339"/>
              <a:gd name="T9" fmla="*/ 321 h 556"/>
              <a:gd name="T10" fmla="*/ 609 w 1339"/>
              <a:gd name="T11" fmla="*/ 38 h 556"/>
              <a:gd name="T12" fmla="*/ 730 w 1339"/>
              <a:gd name="T13" fmla="*/ 0 h 556"/>
              <a:gd name="T14" fmla="*/ 852 w 1339"/>
              <a:gd name="T15" fmla="*/ 102 h 556"/>
              <a:gd name="T16" fmla="*/ 974 w 1339"/>
              <a:gd name="T17" fmla="*/ 306 h 556"/>
              <a:gd name="T18" fmla="*/ 1096 w 1339"/>
              <a:gd name="T19" fmla="*/ 473 h 556"/>
              <a:gd name="T20" fmla="*/ 1217 w 1339"/>
              <a:gd name="T21" fmla="*/ 521 h 556"/>
              <a:gd name="T22" fmla="*/ 1339 w 1339"/>
              <a:gd name="T23" fmla="*/ 554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39" h="556">
                <a:moveTo>
                  <a:pt x="0" y="556"/>
                </a:moveTo>
                <a:lnTo>
                  <a:pt x="122" y="548"/>
                </a:lnTo>
                <a:lnTo>
                  <a:pt x="243" y="542"/>
                </a:lnTo>
                <a:lnTo>
                  <a:pt x="365" y="500"/>
                </a:lnTo>
                <a:lnTo>
                  <a:pt x="487" y="321"/>
                </a:lnTo>
                <a:lnTo>
                  <a:pt x="609" y="38"/>
                </a:lnTo>
                <a:lnTo>
                  <a:pt x="730" y="0"/>
                </a:lnTo>
                <a:lnTo>
                  <a:pt x="852" y="102"/>
                </a:lnTo>
                <a:lnTo>
                  <a:pt x="974" y="306"/>
                </a:lnTo>
                <a:lnTo>
                  <a:pt x="1096" y="473"/>
                </a:lnTo>
                <a:lnTo>
                  <a:pt x="1217" y="521"/>
                </a:lnTo>
                <a:lnTo>
                  <a:pt x="1339" y="554"/>
                </a:lnTo>
              </a:path>
            </a:pathLst>
          </a:custGeom>
          <a:noFill/>
          <a:ln w="38100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3" name="Rectangle 42"/>
          <p:cNvSpPr/>
          <p:nvPr/>
        </p:nvSpPr>
        <p:spPr bwMode="auto">
          <a:xfrm>
            <a:off x="5478463" y="1496219"/>
            <a:ext cx="786130" cy="40767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127375" y="1481138"/>
            <a:ext cx="1811337" cy="4076700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 rot="5400000">
            <a:off x="7277101" y="4416425"/>
            <a:ext cx="28876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1200" b="1">
                <a:solidFill>
                  <a:schemeClr val="accent1"/>
                </a:solidFill>
              </a:rPr>
              <a:t>Beniston, 2010: Journal of Hydrology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933700" y="4919503"/>
            <a:ext cx="2104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800" dirty="0" smtClean="0">
                <a:solidFill>
                  <a:srgbClr val="FFFFFF"/>
                </a:solidFill>
              </a:rPr>
              <a:t>Fonte du manteau</a:t>
            </a:r>
            <a:r>
              <a:rPr lang="fr-CH" sz="1800" dirty="0">
                <a:solidFill>
                  <a:srgbClr val="FFFFFF"/>
                </a:solidFill>
              </a:rPr>
              <a:t> </a:t>
            </a:r>
            <a:r>
              <a:rPr lang="fr-CH" sz="1800" dirty="0" smtClean="0">
                <a:solidFill>
                  <a:srgbClr val="FFFFFF"/>
                </a:solidFill>
              </a:rPr>
              <a:t>neigeux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46179" y="4642504"/>
            <a:ext cx="1890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800" dirty="0" smtClean="0">
                <a:solidFill>
                  <a:srgbClr val="FFFFFF"/>
                </a:solidFill>
              </a:rPr>
              <a:t>Fusion estivale</a:t>
            </a:r>
          </a:p>
          <a:p>
            <a:pPr algn="r"/>
            <a:r>
              <a:rPr lang="fr-CH" sz="1800" dirty="0" smtClean="0">
                <a:solidFill>
                  <a:srgbClr val="FFFFFF"/>
                </a:solidFill>
              </a:rPr>
              <a:t>des glaciers;</a:t>
            </a:r>
          </a:p>
          <a:p>
            <a:pPr algn="r"/>
            <a:r>
              <a:rPr lang="fr-CH" sz="1800" dirty="0" smtClean="0">
                <a:solidFill>
                  <a:srgbClr val="FFFFFF"/>
                </a:solidFill>
              </a:rPr>
              <a:t>pluies d’orages</a:t>
            </a:r>
          </a:p>
        </p:txBody>
      </p:sp>
      <p:sp>
        <p:nvSpPr>
          <p:cNvPr id="1626154" name="Text Box 42"/>
          <p:cNvSpPr txBox="1">
            <a:spLocks noChangeArrowheads="1"/>
          </p:cNvSpPr>
          <p:nvPr/>
        </p:nvSpPr>
        <p:spPr bwMode="auto">
          <a:xfrm>
            <a:off x="5203825" y="1873250"/>
            <a:ext cx="1030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400" b="1" dirty="0">
                <a:solidFill>
                  <a:srgbClr val="00FFFF"/>
                </a:solidFill>
              </a:rPr>
              <a:t>1961-1990</a:t>
            </a:r>
            <a:endParaRPr lang="fr-FR" sz="14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2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6153" grpId="0" animBg="1"/>
      <p:bldP spid="43" grpId="0" animBg="1"/>
      <p:bldP spid="44" grpId="0" animBg="1"/>
      <p:bldP spid="46" grpId="0"/>
      <p:bldP spid="47" grpId="0"/>
      <p:bldP spid="1626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9490" name="Rectangle 2"/>
          <p:cNvSpPr>
            <a:spLocks noGrp="1" noChangeArrowheads="1"/>
          </p:cNvSpPr>
          <p:nvPr>
            <p:ph type="ctrTitle"/>
          </p:nvPr>
        </p:nvSpPr>
        <p:spPr>
          <a:effectLst>
            <a:reflection blurRad="6350" stA="50000" endA="300" endPos="90000" dir="5400000" sy="-100000" algn="bl" rotWithShape="0"/>
          </a:effectLst>
        </p:spPr>
        <p:txBody>
          <a:bodyPr/>
          <a:lstStyle/>
          <a:p>
            <a:r>
              <a:rPr lang="fr-CH" dirty="0"/>
              <a:t>Quelle évolution ces prochaines décennies?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24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9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9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94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4298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" y="795528"/>
            <a:ext cx="9013370" cy="5590757"/>
            <a:chOff x="1977" y="2699"/>
            <a:chExt cx="8325" cy="5661"/>
          </a:xfrm>
        </p:grpSpPr>
        <p:pic>
          <p:nvPicPr>
            <p:cNvPr id="6" name="Picture 5" descr="temperature_seasonal_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6" r="49036" b="6136"/>
            <a:stretch>
              <a:fillRect/>
            </a:stretch>
          </p:blipFill>
          <p:spPr bwMode="auto">
            <a:xfrm>
              <a:off x="1977" y="2700"/>
              <a:ext cx="3058" cy="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precipitation_seasonal_Q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6" r="49036" b="6136"/>
            <a:stretch>
              <a:fillRect/>
            </a:stretch>
          </p:blipFill>
          <p:spPr bwMode="auto">
            <a:xfrm>
              <a:off x="6297" y="2699"/>
              <a:ext cx="3058" cy="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ENSEMBLES-ICTP-REGCM_ECHAM5-R3_A1B-1961y30_2021y30_cRBIA_gENSEMBLES-ICTP-REGCM_ECHAM5-R3_A1B-EU-ENS_pPREC-_dSUM_sMEA_rNSUB_LGDM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2" y="3960"/>
              <a:ext cx="940" cy="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</p:pic>
        <p:pic>
          <p:nvPicPr>
            <p:cNvPr id="9" name="Picture 8" descr="ENSEMBLES-ICTP-REGCM_ECHAM5-R3_A1B-1961y30_2021y30_cBIAS_gENSEMBLES-ICTP-REGCM_ECHAM5-R3_A1B-ACQWA_pTEMP-_dMEA_sMEA_rNSUB_LGDM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" y="3960"/>
              <a:ext cx="940" cy="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241535" y="1424886"/>
            <a:ext cx="993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err="1" smtClean="0">
                <a:solidFill>
                  <a:schemeClr val="tx1"/>
                </a:solidFill>
              </a:rPr>
              <a:t>Temp</a:t>
            </a:r>
            <a:endParaRPr lang="fr-CH" b="1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6375" y="1424886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err="1" smtClean="0">
                <a:solidFill>
                  <a:schemeClr val="tx1"/>
                </a:solidFill>
              </a:rPr>
              <a:t>Precip</a:t>
            </a:r>
            <a:endParaRPr lang="fr-CH" b="1" i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1535" y="957524"/>
            <a:ext cx="748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3">
                    <a:lumMod val="50000"/>
                  </a:schemeClr>
                </a:solidFill>
              </a:rPr>
              <a:t>DJF</a:t>
            </a:r>
            <a:endParaRPr lang="fr-CH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6375" y="957524"/>
            <a:ext cx="748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3">
                    <a:lumMod val="50000"/>
                  </a:schemeClr>
                </a:solidFill>
              </a:rPr>
              <a:t>DJF</a:t>
            </a:r>
            <a:endParaRPr lang="fr-CH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1535" y="5769367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C00000"/>
                </a:solidFill>
              </a:rPr>
              <a:t>JJA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66375" y="5769367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C00000"/>
                </a:solidFill>
              </a:rPr>
              <a:t>JJA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37957" y="179538"/>
            <a:ext cx="16962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1400" dirty="0" err="1" smtClean="0">
                <a:solidFill>
                  <a:schemeClr val="accent1"/>
                </a:solidFill>
              </a:rPr>
              <a:t>Gobiet</a:t>
            </a:r>
            <a:r>
              <a:rPr lang="fr-CH" sz="1400" dirty="0" smtClean="0">
                <a:solidFill>
                  <a:schemeClr val="accent1"/>
                </a:solidFill>
              </a:rPr>
              <a:t> et al., 2014:</a:t>
            </a:r>
          </a:p>
          <a:p>
            <a:pPr algn="l"/>
            <a:r>
              <a:rPr lang="fr-CH" sz="1400" dirty="0" smtClean="0">
                <a:solidFill>
                  <a:schemeClr val="accent1"/>
                </a:solidFill>
              </a:rPr>
              <a:t>Science of the</a:t>
            </a:r>
          </a:p>
          <a:p>
            <a:pPr algn="l"/>
            <a:r>
              <a:rPr lang="fr-CH" sz="1400" dirty="0" smtClean="0">
                <a:solidFill>
                  <a:schemeClr val="accent1"/>
                </a:solidFill>
              </a:rPr>
              <a:t>Total</a:t>
            </a:r>
            <a:r>
              <a:rPr lang="fr-CH" sz="1400" dirty="0">
                <a:solidFill>
                  <a:schemeClr val="accent1"/>
                </a:solidFill>
              </a:rPr>
              <a:t> </a:t>
            </a:r>
            <a:r>
              <a:rPr lang="fr-CH" sz="1400" dirty="0" err="1" smtClean="0">
                <a:solidFill>
                  <a:schemeClr val="accent1"/>
                </a:solidFill>
              </a:rPr>
              <a:t>Environment</a:t>
            </a:r>
            <a:endParaRPr lang="fr-CH" sz="1400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807838" y="840058"/>
            <a:ext cx="4336162" cy="5589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0" y="224069"/>
            <a:ext cx="4287441" cy="62057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6787" y="181474"/>
            <a:ext cx="7715250" cy="1143000"/>
          </a:xfrm>
        </p:spPr>
        <p:txBody>
          <a:bodyPr/>
          <a:lstStyle/>
          <a:p>
            <a:r>
              <a:rPr lang="fr-CH" sz="3200" b="1" dirty="0" smtClean="0">
                <a:solidFill>
                  <a:schemeClr val="tx1"/>
                </a:solidFill>
              </a:rPr>
              <a:t>Changements de températures</a:t>
            </a:r>
            <a:br>
              <a:rPr lang="fr-CH" sz="3200" b="1" dirty="0" smtClean="0">
                <a:solidFill>
                  <a:schemeClr val="tx1"/>
                </a:solidFill>
              </a:rPr>
            </a:br>
            <a:r>
              <a:rPr lang="fr-CH" sz="3200" b="1" dirty="0" smtClean="0">
                <a:solidFill>
                  <a:schemeClr val="tx1"/>
                </a:solidFill>
              </a:rPr>
              <a:t>alpines</a:t>
            </a:r>
            <a:br>
              <a:rPr lang="fr-CH" sz="3200" b="1" dirty="0" smtClean="0">
                <a:solidFill>
                  <a:schemeClr val="tx1"/>
                </a:solidFill>
              </a:rPr>
            </a:br>
            <a:endParaRPr lang="fr-CH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4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258763"/>
            <a:ext cx="7715250" cy="1143000"/>
          </a:xfrm>
        </p:spPr>
        <p:txBody>
          <a:bodyPr/>
          <a:lstStyle/>
          <a:p>
            <a:r>
              <a:rPr lang="fr-CH" sz="4000" dirty="0" smtClean="0"/>
              <a:t>Changements des températures</a:t>
            </a:r>
            <a:br>
              <a:rPr lang="fr-CH" sz="4000" dirty="0" smtClean="0"/>
            </a:br>
            <a:r>
              <a:rPr lang="fr-CH" sz="4000" dirty="0" smtClean="0"/>
              <a:t>saisonnières (à 2,500 m)</a:t>
            </a:r>
            <a:endParaRPr lang="fr-CH" sz="2400" dirty="0"/>
          </a:p>
        </p:txBody>
      </p:sp>
      <p:sp>
        <p:nvSpPr>
          <p:cNvPr id="1613827" name="Rectangle 3"/>
          <p:cNvSpPr>
            <a:spLocks noChangeArrowheads="1"/>
          </p:cNvSpPr>
          <p:nvPr/>
        </p:nvSpPr>
        <p:spPr bwMode="auto">
          <a:xfrm rot="16200000">
            <a:off x="-950813" y="1084263"/>
            <a:ext cx="25590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1400" dirty="0"/>
              <a:t>Beniston, 2006:</a:t>
            </a:r>
          </a:p>
          <a:p>
            <a:pPr algn="l"/>
            <a:r>
              <a:rPr lang="fr-CH" sz="1400" dirty="0" err="1"/>
              <a:t>Geophysical</a:t>
            </a:r>
            <a:r>
              <a:rPr lang="fr-CH" sz="1400" dirty="0"/>
              <a:t> </a:t>
            </a:r>
            <a:r>
              <a:rPr lang="fr-CH" sz="1400" dirty="0" err="1"/>
              <a:t>Research</a:t>
            </a:r>
            <a:r>
              <a:rPr lang="fr-CH" sz="1400" dirty="0"/>
              <a:t> </a:t>
            </a:r>
            <a:r>
              <a:rPr lang="fr-CH" sz="1400" dirty="0" err="1"/>
              <a:t>Letters</a:t>
            </a:r>
            <a:endParaRPr lang="fr-CH" sz="1400" dirty="0"/>
          </a:p>
        </p:txBody>
      </p:sp>
      <p:sp>
        <p:nvSpPr>
          <p:cNvPr id="1613828" name="Rectangle 4"/>
          <p:cNvSpPr>
            <a:spLocks noChangeArrowheads="1"/>
          </p:cNvSpPr>
          <p:nvPr/>
        </p:nvSpPr>
        <p:spPr bwMode="auto">
          <a:xfrm>
            <a:off x="1727200" y="1755775"/>
            <a:ext cx="6580188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29" name="Rectangle 5"/>
          <p:cNvSpPr>
            <a:spLocks noChangeArrowheads="1"/>
          </p:cNvSpPr>
          <p:nvPr/>
        </p:nvSpPr>
        <p:spPr bwMode="auto">
          <a:xfrm>
            <a:off x="1727200" y="1755775"/>
            <a:ext cx="6580188" cy="4087813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30" name="Rectangle 6"/>
          <p:cNvSpPr>
            <a:spLocks noChangeArrowheads="1"/>
          </p:cNvSpPr>
          <p:nvPr/>
        </p:nvSpPr>
        <p:spPr bwMode="auto">
          <a:xfrm>
            <a:off x="1814513" y="4806950"/>
            <a:ext cx="600075" cy="996950"/>
          </a:xfrm>
          <a:prstGeom prst="rect">
            <a:avLst/>
          </a:prstGeom>
          <a:solidFill>
            <a:schemeClr val="bg1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3831" name="Rectangle 7"/>
          <p:cNvSpPr>
            <a:spLocks noChangeArrowheads="1"/>
          </p:cNvSpPr>
          <p:nvPr/>
        </p:nvSpPr>
        <p:spPr bwMode="auto">
          <a:xfrm>
            <a:off x="5191125" y="3656013"/>
            <a:ext cx="606425" cy="1157287"/>
          </a:xfrm>
          <a:prstGeom prst="rect">
            <a:avLst/>
          </a:prstGeom>
          <a:solidFill>
            <a:schemeClr val="bg1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3832" name="Rectangle 8"/>
          <p:cNvSpPr>
            <a:spLocks noChangeArrowheads="1"/>
          </p:cNvSpPr>
          <p:nvPr/>
        </p:nvSpPr>
        <p:spPr bwMode="auto">
          <a:xfrm>
            <a:off x="2582863" y="4594225"/>
            <a:ext cx="604837" cy="222250"/>
          </a:xfrm>
          <a:prstGeom prst="rect">
            <a:avLst/>
          </a:prstGeom>
          <a:solidFill>
            <a:srgbClr val="FF3300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3833" name="Rectangle 9"/>
          <p:cNvSpPr>
            <a:spLocks noChangeArrowheads="1"/>
          </p:cNvSpPr>
          <p:nvPr/>
        </p:nvSpPr>
        <p:spPr bwMode="auto">
          <a:xfrm>
            <a:off x="5954713" y="2033588"/>
            <a:ext cx="606425" cy="2763837"/>
          </a:xfrm>
          <a:prstGeom prst="rect">
            <a:avLst/>
          </a:prstGeom>
          <a:solidFill>
            <a:srgbClr val="FF3300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3834" name="Line 10"/>
          <p:cNvSpPr>
            <a:spLocks noChangeShapeType="1"/>
          </p:cNvSpPr>
          <p:nvPr/>
        </p:nvSpPr>
        <p:spPr bwMode="auto">
          <a:xfrm>
            <a:off x="1727200" y="1755775"/>
            <a:ext cx="1588" cy="40878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35" name="Line 11"/>
          <p:cNvSpPr>
            <a:spLocks noChangeShapeType="1"/>
          </p:cNvSpPr>
          <p:nvPr/>
        </p:nvSpPr>
        <p:spPr bwMode="auto">
          <a:xfrm>
            <a:off x="1700213" y="5843588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36" name="Line 12"/>
          <p:cNvSpPr>
            <a:spLocks noChangeShapeType="1"/>
          </p:cNvSpPr>
          <p:nvPr/>
        </p:nvSpPr>
        <p:spPr bwMode="auto">
          <a:xfrm>
            <a:off x="1700213" y="5332413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37" name="Line 13"/>
          <p:cNvSpPr>
            <a:spLocks noChangeShapeType="1"/>
          </p:cNvSpPr>
          <p:nvPr/>
        </p:nvSpPr>
        <p:spPr bwMode="auto">
          <a:xfrm>
            <a:off x="1700213" y="4821238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38" name="Line 14"/>
          <p:cNvSpPr>
            <a:spLocks noChangeShapeType="1"/>
          </p:cNvSpPr>
          <p:nvPr/>
        </p:nvSpPr>
        <p:spPr bwMode="auto">
          <a:xfrm>
            <a:off x="1700213" y="4310063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39" name="Line 15"/>
          <p:cNvSpPr>
            <a:spLocks noChangeShapeType="1"/>
          </p:cNvSpPr>
          <p:nvPr/>
        </p:nvSpPr>
        <p:spPr bwMode="auto">
          <a:xfrm>
            <a:off x="1700213" y="3800475"/>
            <a:ext cx="26987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40" name="Line 16"/>
          <p:cNvSpPr>
            <a:spLocks noChangeShapeType="1"/>
          </p:cNvSpPr>
          <p:nvPr/>
        </p:nvSpPr>
        <p:spPr bwMode="auto">
          <a:xfrm>
            <a:off x="1700213" y="3289300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41" name="Line 17"/>
          <p:cNvSpPr>
            <a:spLocks noChangeShapeType="1"/>
          </p:cNvSpPr>
          <p:nvPr/>
        </p:nvSpPr>
        <p:spPr bwMode="auto">
          <a:xfrm>
            <a:off x="1700213" y="2778125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42" name="Line 18"/>
          <p:cNvSpPr>
            <a:spLocks noChangeShapeType="1"/>
          </p:cNvSpPr>
          <p:nvPr/>
        </p:nvSpPr>
        <p:spPr bwMode="auto">
          <a:xfrm>
            <a:off x="1700213" y="2266950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43" name="Line 19"/>
          <p:cNvSpPr>
            <a:spLocks noChangeShapeType="1"/>
          </p:cNvSpPr>
          <p:nvPr/>
        </p:nvSpPr>
        <p:spPr bwMode="auto">
          <a:xfrm>
            <a:off x="1700213" y="1755775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44" name="Line 20"/>
          <p:cNvSpPr>
            <a:spLocks noChangeShapeType="1"/>
          </p:cNvSpPr>
          <p:nvPr/>
        </p:nvSpPr>
        <p:spPr bwMode="auto">
          <a:xfrm flipV="1">
            <a:off x="1727200" y="3800475"/>
            <a:ext cx="1588" cy="365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45" name="Rectangle 21"/>
          <p:cNvSpPr>
            <a:spLocks noChangeArrowheads="1"/>
          </p:cNvSpPr>
          <p:nvPr/>
        </p:nvSpPr>
        <p:spPr bwMode="auto">
          <a:xfrm>
            <a:off x="1341438" y="163512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613846" name="Line 22"/>
          <p:cNvSpPr>
            <a:spLocks noChangeShapeType="1"/>
          </p:cNvSpPr>
          <p:nvPr/>
        </p:nvSpPr>
        <p:spPr bwMode="auto">
          <a:xfrm>
            <a:off x="3343275" y="1725613"/>
            <a:ext cx="0" cy="4100512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47" name="Line 23"/>
          <p:cNvSpPr>
            <a:spLocks noChangeShapeType="1"/>
          </p:cNvSpPr>
          <p:nvPr/>
        </p:nvSpPr>
        <p:spPr bwMode="auto">
          <a:xfrm>
            <a:off x="5019675" y="1725613"/>
            <a:ext cx="0" cy="4100512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48" name="Line 24"/>
          <p:cNvSpPr>
            <a:spLocks noChangeShapeType="1"/>
          </p:cNvSpPr>
          <p:nvPr/>
        </p:nvSpPr>
        <p:spPr bwMode="auto">
          <a:xfrm>
            <a:off x="6669088" y="1725613"/>
            <a:ext cx="0" cy="4100512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49" name="Rectangle 25"/>
          <p:cNvSpPr>
            <a:spLocks noChangeArrowheads="1"/>
          </p:cNvSpPr>
          <p:nvPr/>
        </p:nvSpPr>
        <p:spPr bwMode="auto">
          <a:xfrm>
            <a:off x="2230438" y="5891213"/>
            <a:ext cx="5770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Hiver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1613850" name="Rectangle 26"/>
          <p:cNvSpPr>
            <a:spLocks noChangeArrowheads="1"/>
          </p:cNvSpPr>
          <p:nvPr/>
        </p:nvSpPr>
        <p:spPr bwMode="auto">
          <a:xfrm>
            <a:off x="3641725" y="5891213"/>
            <a:ext cx="1128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Printemps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1613851" name="Rectangle 27"/>
          <p:cNvSpPr>
            <a:spLocks noChangeArrowheads="1"/>
          </p:cNvSpPr>
          <p:nvPr/>
        </p:nvSpPr>
        <p:spPr bwMode="auto">
          <a:xfrm>
            <a:off x="5637213" y="5891213"/>
            <a:ext cx="3590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Eté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1613852" name="Rectangle 28"/>
          <p:cNvSpPr>
            <a:spLocks noChangeArrowheads="1"/>
          </p:cNvSpPr>
          <p:nvPr/>
        </p:nvSpPr>
        <p:spPr bwMode="auto">
          <a:xfrm>
            <a:off x="7092876" y="5891213"/>
            <a:ext cx="10002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Automne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1613853" name="Rectangle 29"/>
          <p:cNvSpPr>
            <a:spLocks noChangeArrowheads="1"/>
          </p:cNvSpPr>
          <p:nvPr/>
        </p:nvSpPr>
        <p:spPr bwMode="auto">
          <a:xfrm rot="-5400000">
            <a:off x="24060" y="3653731"/>
            <a:ext cx="206325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CH" sz="2000" b="1" dirty="0" smtClean="0">
                <a:solidFill>
                  <a:schemeClr val="bg1"/>
                </a:solidFill>
              </a:rPr>
              <a:t>Température </a:t>
            </a:r>
            <a:r>
              <a:rPr lang="fr-CH" sz="2000" b="1" dirty="0">
                <a:solidFill>
                  <a:schemeClr val="bg1"/>
                </a:solidFill>
              </a:rPr>
              <a:t>[°C]</a:t>
            </a:r>
          </a:p>
        </p:txBody>
      </p:sp>
      <p:sp>
        <p:nvSpPr>
          <p:cNvPr id="1613854" name="Rectangle 30"/>
          <p:cNvSpPr>
            <a:spLocks noChangeArrowheads="1"/>
          </p:cNvSpPr>
          <p:nvPr/>
        </p:nvSpPr>
        <p:spPr bwMode="auto">
          <a:xfrm>
            <a:off x="3440113" y="4792663"/>
            <a:ext cx="600075" cy="265112"/>
          </a:xfrm>
          <a:prstGeom prst="rect">
            <a:avLst/>
          </a:prstGeom>
          <a:solidFill>
            <a:schemeClr val="bg1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3855" name="Rectangle 31"/>
          <p:cNvSpPr>
            <a:spLocks noChangeArrowheads="1"/>
          </p:cNvSpPr>
          <p:nvPr/>
        </p:nvSpPr>
        <p:spPr bwMode="auto">
          <a:xfrm>
            <a:off x="6813550" y="4292600"/>
            <a:ext cx="606425" cy="501650"/>
          </a:xfrm>
          <a:prstGeom prst="rect">
            <a:avLst/>
          </a:prstGeom>
          <a:solidFill>
            <a:schemeClr val="bg1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3856" name="Rectangle 32"/>
          <p:cNvSpPr>
            <a:spLocks noChangeArrowheads="1"/>
          </p:cNvSpPr>
          <p:nvPr/>
        </p:nvSpPr>
        <p:spPr bwMode="auto">
          <a:xfrm>
            <a:off x="4222750" y="3925888"/>
            <a:ext cx="604838" cy="884237"/>
          </a:xfrm>
          <a:prstGeom prst="rect">
            <a:avLst/>
          </a:prstGeom>
          <a:solidFill>
            <a:srgbClr val="FF3300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3857" name="Rectangle 33"/>
          <p:cNvSpPr>
            <a:spLocks noChangeArrowheads="1"/>
          </p:cNvSpPr>
          <p:nvPr/>
        </p:nvSpPr>
        <p:spPr bwMode="auto">
          <a:xfrm>
            <a:off x="7593013" y="3721100"/>
            <a:ext cx="606425" cy="1071563"/>
          </a:xfrm>
          <a:prstGeom prst="rect">
            <a:avLst/>
          </a:prstGeom>
          <a:solidFill>
            <a:srgbClr val="FF3300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3858" name="Rectangle 34"/>
          <p:cNvSpPr>
            <a:spLocks noChangeArrowheads="1"/>
          </p:cNvSpPr>
          <p:nvPr/>
        </p:nvSpPr>
        <p:spPr bwMode="auto">
          <a:xfrm>
            <a:off x="1341438" y="262572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613859" name="Rectangle 35"/>
          <p:cNvSpPr>
            <a:spLocks noChangeArrowheads="1"/>
          </p:cNvSpPr>
          <p:nvPr/>
        </p:nvSpPr>
        <p:spPr bwMode="auto">
          <a:xfrm>
            <a:off x="1468438" y="3617913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13860" name="Rectangle 36"/>
          <p:cNvSpPr>
            <a:spLocks noChangeArrowheads="1"/>
          </p:cNvSpPr>
          <p:nvPr/>
        </p:nvSpPr>
        <p:spPr bwMode="auto">
          <a:xfrm>
            <a:off x="1468438" y="4610100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13861" name="Rectangle 37"/>
          <p:cNvSpPr>
            <a:spLocks noChangeArrowheads="1"/>
          </p:cNvSpPr>
          <p:nvPr/>
        </p:nvSpPr>
        <p:spPr bwMode="auto">
          <a:xfrm>
            <a:off x="1392238" y="5602288"/>
            <a:ext cx="203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1613862" name="Line 38"/>
          <p:cNvSpPr>
            <a:spLocks noChangeShapeType="1"/>
          </p:cNvSpPr>
          <p:nvPr/>
        </p:nvSpPr>
        <p:spPr bwMode="auto">
          <a:xfrm>
            <a:off x="1719263" y="4806950"/>
            <a:ext cx="6580187" cy="1588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3864" name="Rectangle 40"/>
          <p:cNvSpPr>
            <a:spLocks noChangeArrowheads="1"/>
          </p:cNvSpPr>
          <p:nvPr/>
        </p:nvSpPr>
        <p:spPr bwMode="auto">
          <a:xfrm>
            <a:off x="1795463" y="2106613"/>
            <a:ext cx="403225" cy="419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3865" name="Rectangle 41"/>
          <p:cNvSpPr>
            <a:spLocks noChangeArrowheads="1"/>
          </p:cNvSpPr>
          <p:nvPr/>
        </p:nvSpPr>
        <p:spPr bwMode="auto">
          <a:xfrm>
            <a:off x="1795463" y="2765425"/>
            <a:ext cx="403225" cy="395288"/>
          </a:xfrm>
          <a:prstGeom prst="rect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3866" name="Text Box 42"/>
          <p:cNvSpPr txBox="1">
            <a:spLocks noChangeArrowheads="1"/>
          </p:cNvSpPr>
          <p:nvPr/>
        </p:nvSpPr>
        <p:spPr bwMode="auto">
          <a:xfrm>
            <a:off x="2260600" y="2132013"/>
            <a:ext cx="1154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600">
                <a:solidFill>
                  <a:schemeClr val="bg1"/>
                </a:solidFill>
              </a:rPr>
              <a:t>1961-1990</a:t>
            </a:r>
          </a:p>
        </p:txBody>
      </p:sp>
      <p:sp>
        <p:nvSpPr>
          <p:cNvPr id="1613867" name="Text Box 43"/>
          <p:cNvSpPr txBox="1">
            <a:spLocks noChangeArrowheads="1"/>
          </p:cNvSpPr>
          <p:nvPr/>
        </p:nvSpPr>
        <p:spPr bwMode="auto">
          <a:xfrm>
            <a:off x="2270125" y="2782888"/>
            <a:ext cx="1154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600">
                <a:solidFill>
                  <a:schemeClr val="bg1"/>
                </a:solidFill>
              </a:rPr>
              <a:t>2071-2100</a:t>
            </a:r>
          </a:p>
        </p:txBody>
      </p:sp>
      <p:sp>
        <p:nvSpPr>
          <p:cNvPr id="1613868" name="Oval 44"/>
          <p:cNvSpPr>
            <a:spLocks noChangeArrowheads="1"/>
          </p:cNvSpPr>
          <p:nvPr/>
        </p:nvSpPr>
        <p:spPr bwMode="auto">
          <a:xfrm>
            <a:off x="2422525" y="4152900"/>
            <a:ext cx="838200" cy="1006475"/>
          </a:xfrm>
          <a:prstGeom prst="ellipse">
            <a:avLst/>
          </a:prstGeom>
          <a:noFill/>
          <a:ln w="38100" algn="ctr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3869" name="Oval 45"/>
          <p:cNvSpPr>
            <a:spLocks noChangeArrowheads="1"/>
          </p:cNvSpPr>
          <p:nvPr/>
        </p:nvSpPr>
        <p:spPr bwMode="auto">
          <a:xfrm>
            <a:off x="3957638" y="3667125"/>
            <a:ext cx="1082675" cy="1447800"/>
          </a:xfrm>
          <a:prstGeom prst="ellipse">
            <a:avLst/>
          </a:prstGeom>
          <a:noFill/>
          <a:ln w="38100" algn="ctr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grpSp>
        <p:nvGrpSpPr>
          <p:cNvPr id="1613870" name="Group 46"/>
          <p:cNvGrpSpPr>
            <a:grpSpLocks/>
          </p:cNvGrpSpPr>
          <p:nvPr/>
        </p:nvGrpSpPr>
        <p:grpSpPr bwMode="auto">
          <a:xfrm>
            <a:off x="2767013" y="4391025"/>
            <a:ext cx="152400" cy="387350"/>
            <a:chOff x="202" y="3409"/>
            <a:chExt cx="96" cy="244"/>
          </a:xfrm>
        </p:grpSpPr>
        <p:sp>
          <p:nvSpPr>
            <p:cNvPr id="1613871" name="Line 47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3872" name="Line 48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3873" name="Line 49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613874" name="Group 50"/>
          <p:cNvGrpSpPr>
            <a:grpSpLocks/>
          </p:cNvGrpSpPr>
          <p:nvPr/>
        </p:nvGrpSpPr>
        <p:grpSpPr bwMode="auto">
          <a:xfrm>
            <a:off x="4414838" y="3662363"/>
            <a:ext cx="144462" cy="508000"/>
            <a:chOff x="202" y="3409"/>
            <a:chExt cx="96" cy="244"/>
          </a:xfrm>
        </p:grpSpPr>
        <p:sp>
          <p:nvSpPr>
            <p:cNvPr id="1613875" name="Line 51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3876" name="Line 52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3877" name="Line 53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613878" name="Group 54"/>
          <p:cNvGrpSpPr>
            <a:grpSpLocks/>
          </p:cNvGrpSpPr>
          <p:nvPr/>
        </p:nvGrpSpPr>
        <p:grpSpPr bwMode="auto">
          <a:xfrm>
            <a:off x="6176963" y="1811338"/>
            <a:ext cx="152400" cy="455612"/>
            <a:chOff x="202" y="3409"/>
            <a:chExt cx="96" cy="244"/>
          </a:xfrm>
        </p:grpSpPr>
        <p:sp>
          <p:nvSpPr>
            <p:cNvPr id="1613879" name="Line 55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3880" name="Line 56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3881" name="Line 57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613882" name="Group 58"/>
          <p:cNvGrpSpPr>
            <a:grpSpLocks/>
          </p:cNvGrpSpPr>
          <p:nvPr/>
        </p:nvGrpSpPr>
        <p:grpSpPr bwMode="auto">
          <a:xfrm>
            <a:off x="7785100" y="3519488"/>
            <a:ext cx="152400" cy="455612"/>
            <a:chOff x="202" y="3409"/>
            <a:chExt cx="96" cy="244"/>
          </a:xfrm>
        </p:grpSpPr>
        <p:sp>
          <p:nvSpPr>
            <p:cNvPr id="1613883" name="Line 59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3884" name="Line 60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3885" name="Line 61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60456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1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13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1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1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1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1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1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1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500"/>
                                        <p:tgtEl>
                                          <p:spTgt spid="1613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500"/>
                                        <p:tgtEl>
                                          <p:spTgt spid="161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830" grpId="0" animBg="1"/>
      <p:bldP spid="1613831" grpId="0" animBg="1"/>
      <p:bldP spid="1613832" grpId="0" animBg="1"/>
      <p:bldP spid="1613833" grpId="0" animBg="1"/>
      <p:bldP spid="1613854" grpId="0" animBg="1"/>
      <p:bldP spid="1613855" grpId="0" animBg="1"/>
      <p:bldP spid="1613856" grpId="0" animBg="1"/>
      <p:bldP spid="1613857" grpId="0" animBg="1"/>
      <p:bldP spid="1613868" grpId="0" animBg="1"/>
      <p:bldP spid="16138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4298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" y="795528"/>
            <a:ext cx="9013370" cy="5590757"/>
            <a:chOff x="1977" y="2699"/>
            <a:chExt cx="8325" cy="5661"/>
          </a:xfrm>
        </p:grpSpPr>
        <p:pic>
          <p:nvPicPr>
            <p:cNvPr id="6" name="Picture 5" descr="temperature_seasonal_Q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6" r="49036" b="6136"/>
            <a:stretch>
              <a:fillRect/>
            </a:stretch>
          </p:blipFill>
          <p:spPr bwMode="auto">
            <a:xfrm>
              <a:off x="1977" y="2700"/>
              <a:ext cx="3058" cy="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precipitation_seasonal_Q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36" r="49036" b="6136"/>
            <a:stretch>
              <a:fillRect/>
            </a:stretch>
          </p:blipFill>
          <p:spPr bwMode="auto">
            <a:xfrm>
              <a:off x="6297" y="2699"/>
              <a:ext cx="3058" cy="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ENSEMBLES-ICTP-REGCM_ECHAM5-R3_A1B-1961y30_2021y30_cRBIA_gENSEMBLES-ICTP-REGCM_ECHAM5-R3_A1B-EU-ENS_pPREC-_dSUM_sMEA_rNSUB_LGDM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2" y="3960"/>
              <a:ext cx="940" cy="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</p:pic>
        <p:pic>
          <p:nvPicPr>
            <p:cNvPr id="9" name="Picture 8" descr="ENSEMBLES-ICTP-REGCM_ECHAM5-R3_A1B-1961y30_2021y30_cBIAS_gENSEMBLES-ICTP-REGCM_ECHAM5-R3_A1B-ACQWA_pTEMP-_dMEA_sMEA_rNSUB_LGDMm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7" y="3960"/>
              <a:ext cx="940" cy="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241535" y="1424886"/>
            <a:ext cx="993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err="1" smtClean="0">
                <a:solidFill>
                  <a:schemeClr val="tx1"/>
                </a:solidFill>
              </a:rPr>
              <a:t>Temp</a:t>
            </a:r>
            <a:endParaRPr lang="fr-CH" b="1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66375" y="1424886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 err="1" smtClean="0">
                <a:solidFill>
                  <a:schemeClr val="tx1"/>
                </a:solidFill>
              </a:rPr>
              <a:t>Precip</a:t>
            </a:r>
            <a:endParaRPr lang="fr-CH" b="1" i="1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1535" y="957524"/>
            <a:ext cx="748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3">
                    <a:lumMod val="50000"/>
                  </a:schemeClr>
                </a:solidFill>
              </a:rPr>
              <a:t>DJF</a:t>
            </a:r>
            <a:endParaRPr lang="fr-CH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6375" y="957524"/>
            <a:ext cx="748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accent3">
                    <a:lumMod val="50000"/>
                  </a:schemeClr>
                </a:solidFill>
              </a:rPr>
              <a:t>DJF</a:t>
            </a:r>
            <a:endParaRPr lang="fr-CH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1535" y="5769367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C00000"/>
                </a:solidFill>
              </a:rPr>
              <a:t>JJA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66375" y="5769367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C00000"/>
                </a:solidFill>
              </a:rPr>
              <a:t>JJA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37957" y="179538"/>
            <a:ext cx="169629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1400" dirty="0" err="1" smtClean="0">
                <a:solidFill>
                  <a:schemeClr val="accent1"/>
                </a:solidFill>
              </a:rPr>
              <a:t>Gobiet</a:t>
            </a:r>
            <a:r>
              <a:rPr lang="fr-CH" sz="1400" dirty="0" smtClean="0">
                <a:solidFill>
                  <a:schemeClr val="accent1"/>
                </a:solidFill>
              </a:rPr>
              <a:t> et al., 2014:</a:t>
            </a:r>
          </a:p>
          <a:p>
            <a:pPr algn="l"/>
            <a:r>
              <a:rPr lang="fr-CH" sz="1400" dirty="0" smtClean="0">
                <a:solidFill>
                  <a:schemeClr val="accent1"/>
                </a:solidFill>
              </a:rPr>
              <a:t>Science of the</a:t>
            </a:r>
          </a:p>
          <a:p>
            <a:pPr algn="l"/>
            <a:r>
              <a:rPr lang="fr-CH" sz="1400" dirty="0" smtClean="0">
                <a:solidFill>
                  <a:schemeClr val="accent1"/>
                </a:solidFill>
              </a:rPr>
              <a:t>Total</a:t>
            </a:r>
            <a:r>
              <a:rPr lang="fr-CH" sz="1400" dirty="0">
                <a:solidFill>
                  <a:schemeClr val="accent1"/>
                </a:solidFill>
              </a:rPr>
              <a:t> </a:t>
            </a:r>
            <a:r>
              <a:rPr lang="fr-CH" sz="1400" dirty="0" err="1" smtClean="0">
                <a:solidFill>
                  <a:schemeClr val="accent1"/>
                </a:solidFill>
              </a:rPr>
              <a:t>Environment</a:t>
            </a:r>
            <a:endParaRPr lang="fr-CH" sz="1400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807838" y="840058"/>
            <a:ext cx="4336162" cy="5589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1356787" y="181474"/>
            <a:ext cx="7715250" cy="1143000"/>
          </a:xfrm>
        </p:spPr>
        <p:txBody>
          <a:bodyPr/>
          <a:lstStyle/>
          <a:p>
            <a:r>
              <a:rPr lang="fr-CH" sz="3200" b="1" dirty="0" smtClean="0">
                <a:solidFill>
                  <a:schemeClr val="tx1"/>
                </a:solidFill>
              </a:rPr>
              <a:t>Changements de précipitations</a:t>
            </a:r>
            <a:br>
              <a:rPr lang="fr-CH" sz="3200" b="1" dirty="0" smtClean="0">
                <a:solidFill>
                  <a:schemeClr val="tx1"/>
                </a:solidFill>
              </a:rPr>
            </a:br>
            <a:r>
              <a:rPr lang="fr-CH" sz="3200" b="1" dirty="0" smtClean="0">
                <a:solidFill>
                  <a:schemeClr val="tx1"/>
                </a:solidFill>
              </a:rPr>
              <a:t>alpines</a:t>
            </a:r>
            <a:br>
              <a:rPr lang="fr-CH" sz="3200" b="1" dirty="0" smtClean="0">
                <a:solidFill>
                  <a:schemeClr val="tx1"/>
                </a:solidFill>
              </a:rPr>
            </a:br>
            <a:endParaRPr lang="fr-CH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6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258763"/>
            <a:ext cx="7715250" cy="1143000"/>
          </a:xfrm>
        </p:spPr>
        <p:txBody>
          <a:bodyPr/>
          <a:lstStyle/>
          <a:p>
            <a:r>
              <a:rPr lang="fr-CH" sz="4000" dirty="0" smtClean="0"/>
              <a:t>Changements des</a:t>
            </a:r>
            <a:br>
              <a:rPr lang="fr-CH" sz="4000" dirty="0" smtClean="0"/>
            </a:br>
            <a:r>
              <a:rPr lang="fr-CH" sz="4000" dirty="0" smtClean="0"/>
              <a:t>précipitations saisonnières</a:t>
            </a:r>
            <a:endParaRPr lang="fr-CH" sz="2400" dirty="0"/>
          </a:p>
        </p:txBody>
      </p:sp>
      <p:sp>
        <p:nvSpPr>
          <p:cNvPr id="1614851" name="Rectangle 3"/>
          <p:cNvSpPr>
            <a:spLocks noChangeArrowheads="1"/>
          </p:cNvSpPr>
          <p:nvPr/>
        </p:nvSpPr>
        <p:spPr bwMode="auto">
          <a:xfrm>
            <a:off x="176213" y="242888"/>
            <a:ext cx="25590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1400"/>
              <a:t>Beniston, 2006:</a:t>
            </a:r>
          </a:p>
          <a:p>
            <a:pPr algn="l"/>
            <a:r>
              <a:rPr lang="fr-CH" sz="1400"/>
              <a:t>Geophysical Research Letters</a:t>
            </a:r>
          </a:p>
        </p:txBody>
      </p:sp>
      <p:sp>
        <p:nvSpPr>
          <p:cNvPr id="1614852" name="Rectangle 4"/>
          <p:cNvSpPr>
            <a:spLocks noChangeArrowheads="1"/>
          </p:cNvSpPr>
          <p:nvPr/>
        </p:nvSpPr>
        <p:spPr bwMode="auto">
          <a:xfrm>
            <a:off x="1727200" y="1755775"/>
            <a:ext cx="6580188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53" name="Rectangle 5"/>
          <p:cNvSpPr>
            <a:spLocks noChangeArrowheads="1"/>
          </p:cNvSpPr>
          <p:nvPr/>
        </p:nvSpPr>
        <p:spPr bwMode="auto">
          <a:xfrm>
            <a:off x="1727200" y="1755775"/>
            <a:ext cx="6580188" cy="4087813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54" name="Rectangle 6"/>
          <p:cNvSpPr>
            <a:spLocks noChangeArrowheads="1"/>
          </p:cNvSpPr>
          <p:nvPr/>
        </p:nvSpPr>
        <p:spPr bwMode="auto">
          <a:xfrm>
            <a:off x="1944688" y="2765425"/>
            <a:ext cx="1198562" cy="1035050"/>
          </a:xfrm>
          <a:prstGeom prst="rect">
            <a:avLst/>
          </a:prstGeom>
          <a:solidFill>
            <a:schemeClr val="bg1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4855" name="Rectangle 7"/>
          <p:cNvSpPr>
            <a:spLocks noChangeArrowheads="1"/>
          </p:cNvSpPr>
          <p:nvPr/>
        </p:nvSpPr>
        <p:spPr bwMode="auto">
          <a:xfrm>
            <a:off x="3582988" y="3649663"/>
            <a:ext cx="1211262" cy="150812"/>
          </a:xfrm>
          <a:prstGeom prst="rect">
            <a:avLst/>
          </a:prstGeom>
          <a:solidFill>
            <a:schemeClr val="bg1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4856" name="Rectangle 8"/>
          <p:cNvSpPr>
            <a:spLocks noChangeArrowheads="1"/>
          </p:cNvSpPr>
          <p:nvPr/>
        </p:nvSpPr>
        <p:spPr bwMode="auto">
          <a:xfrm>
            <a:off x="5227638" y="3800475"/>
            <a:ext cx="1209675" cy="1479550"/>
          </a:xfrm>
          <a:prstGeom prst="rect">
            <a:avLst/>
          </a:prstGeom>
          <a:solidFill>
            <a:srgbClr val="FF3300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4857" name="Rectangle 9"/>
          <p:cNvSpPr>
            <a:spLocks noChangeArrowheads="1"/>
          </p:cNvSpPr>
          <p:nvPr/>
        </p:nvSpPr>
        <p:spPr bwMode="auto">
          <a:xfrm>
            <a:off x="6869113" y="3800475"/>
            <a:ext cx="1211262" cy="447675"/>
          </a:xfrm>
          <a:prstGeom prst="rect">
            <a:avLst/>
          </a:prstGeom>
          <a:solidFill>
            <a:srgbClr val="FF3300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614858" name="Line 10"/>
          <p:cNvSpPr>
            <a:spLocks noChangeShapeType="1"/>
          </p:cNvSpPr>
          <p:nvPr/>
        </p:nvSpPr>
        <p:spPr bwMode="auto">
          <a:xfrm>
            <a:off x="1727200" y="1755775"/>
            <a:ext cx="1588" cy="40878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59" name="Line 11"/>
          <p:cNvSpPr>
            <a:spLocks noChangeShapeType="1"/>
          </p:cNvSpPr>
          <p:nvPr/>
        </p:nvSpPr>
        <p:spPr bwMode="auto">
          <a:xfrm>
            <a:off x="1700213" y="5843588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60" name="Line 12"/>
          <p:cNvSpPr>
            <a:spLocks noChangeShapeType="1"/>
          </p:cNvSpPr>
          <p:nvPr/>
        </p:nvSpPr>
        <p:spPr bwMode="auto">
          <a:xfrm>
            <a:off x="1700213" y="5332413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61" name="Line 13"/>
          <p:cNvSpPr>
            <a:spLocks noChangeShapeType="1"/>
          </p:cNvSpPr>
          <p:nvPr/>
        </p:nvSpPr>
        <p:spPr bwMode="auto">
          <a:xfrm>
            <a:off x="1700213" y="4821238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62" name="Line 14"/>
          <p:cNvSpPr>
            <a:spLocks noChangeShapeType="1"/>
          </p:cNvSpPr>
          <p:nvPr/>
        </p:nvSpPr>
        <p:spPr bwMode="auto">
          <a:xfrm>
            <a:off x="1700213" y="4310063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63" name="Line 15"/>
          <p:cNvSpPr>
            <a:spLocks noChangeShapeType="1"/>
          </p:cNvSpPr>
          <p:nvPr/>
        </p:nvSpPr>
        <p:spPr bwMode="auto">
          <a:xfrm>
            <a:off x="1700213" y="3800475"/>
            <a:ext cx="26987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64" name="Line 16"/>
          <p:cNvSpPr>
            <a:spLocks noChangeShapeType="1"/>
          </p:cNvSpPr>
          <p:nvPr/>
        </p:nvSpPr>
        <p:spPr bwMode="auto">
          <a:xfrm>
            <a:off x="1700213" y="3289300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65" name="Line 17"/>
          <p:cNvSpPr>
            <a:spLocks noChangeShapeType="1"/>
          </p:cNvSpPr>
          <p:nvPr/>
        </p:nvSpPr>
        <p:spPr bwMode="auto">
          <a:xfrm>
            <a:off x="1700213" y="2778125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66" name="Line 18"/>
          <p:cNvSpPr>
            <a:spLocks noChangeShapeType="1"/>
          </p:cNvSpPr>
          <p:nvPr/>
        </p:nvSpPr>
        <p:spPr bwMode="auto">
          <a:xfrm>
            <a:off x="1700213" y="2266950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67" name="Line 19"/>
          <p:cNvSpPr>
            <a:spLocks noChangeShapeType="1"/>
          </p:cNvSpPr>
          <p:nvPr/>
        </p:nvSpPr>
        <p:spPr bwMode="auto">
          <a:xfrm>
            <a:off x="1700213" y="1755775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68" name="Line 20"/>
          <p:cNvSpPr>
            <a:spLocks noChangeShapeType="1"/>
          </p:cNvSpPr>
          <p:nvPr/>
        </p:nvSpPr>
        <p:spPr bwMode="auto">
          <a:xfrm>
            <a:off x="1727200" y="3800475"/>
            <a:ext cx="6580188" cy="1588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69" name="Line 21"/>
          <p:cNvSpPr>
            <a:spLocks noChangeShapeType="1"/>
          </p:cNvSpPr>
          <p:nvPr/>
        </p:nvSpPr>
        <p:spPr bwMode="auto">
          <a:xfrm flipV="1">
            <a:off x="1727200" y="3800475"/>
            <a:ext cx="1588" cy="365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70" name="Rectangle 22"/>
          <p:cNvSpPr>
            <a:spLocks noChangeArrowheads="1"/>
          </p:cNvSpPr>
          <p:nvPr/>
        </p:nvSpPr>
        <p:spPr bwMode="auto">
          <a:xfrm>
            <a:off x="1104900" y="5711825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-40.0</a:t>
            </a:r>
          </a:p>
        </p:txBody>
      </p:sp>
      <p:sp>
        <p:nvSpPr>
          <p:cNvPr id="1614871" name="Rectangle 23"/>
          <p:cNvSpPr>
            <a:spLocks noChangeArrowheads="1"/>
          </p:cNvSpPr>
          <p:nvPr/>
        </p:nvSpPr>
        <p:spPr bwMode="auto">
          <a:xfrm>
            <a:off x="1104900" y="5200650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-30.0</a:t>
            </a:r>
          </a:p>
        </p:txBody>
      </p:sp>
      <p:sp>
        <p:nvSpPr>
          <p:cNvPr id="1614872" name="Rectangle 24"/>
          <p:cNvSpPr>
            <a:spLocks noChangeArrowheads="1"/>
          </p:cNvSpPr>
          <p:nvPr/>
        </p:nvSpPr>
        <p:spPr bwMode="auto">
          <a:xfrm>
            <a:off x="1104900" y="4689475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-20.0</a:t>
            </a:r>
          </a:p>
        </p:txBody>
      </p:sp>
      <p:sp>
        <p:nvSpPr>
          <p:cNvPr id="1614873" name="Rectangle 25"/>
          <p:cNvSpPr>
            <a:spLocks noChangeArrowheads="1"/>
          </p:cNvSpPr>
          <p:nvPr/>
        </p:nvSpPr>
        <p:spPr bwMode="auto">
          <a:xfrm>
            <a:off x="1104900" y="4178300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-10.0</a:t>
            </a:r>
          </a:p>
        </p:txBody>
      </p:sp>
      <p:sp>
        <p:nvSpPr>
          <p:cNvPr id="1614874" name="Rectangle 26"/>
          <p:cNvSpPr>
            <a:spLocks noChangeArrowheads="1"/>
          </p:cNvSpPr>
          <p:nvPr/>
        </p:nvSpPr>
        <p:spPr bwMode="auto">
          <a:xfrm>
            <a:off x="1308100" y="3667125"/>
            <a:ext cx="317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0.0</a:t>
            </a:r>
          </a:p>
        </p:txBody>
      </p:sp>
      <p:sp>
        <p:nvSpPr>
          <p:cNvPr id="1614875" name="Rectangle 27"/>
          <p:cNvSpPr>
            <a:spLocks noChangeArrowheads="1"/>
          </p:cNvSpPr>
          <p:nvPr/>
        </p:nvSpPr>
        <p:spPr bwMode="auto">
          <a:xfrm>
            <a:off x="1181100" y="3155950"/>
            <a:ext cx="444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10.0</a:t>
            </a:r>
          </a:p>
        </p:txBody>
      </p:sp>
      <p:sp>
        <p:nvSpPr>
          <p:cNvPr id="1614876" name="Rectangle 28"/>
          <p:cNvSpPr>
            <a:spLocks noChangeArrowheads="1"/>
          </p:cNvSpPr>
          <p:nvPr/>
        </p:nvSpPr>
        <p:spPr bwMode="auto">
          <a:xfrm>
            <a:off x="1181100" y="2646363"/>
            <a:ext cx="444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20.0</a:t>
            </a:r>
          </a:p>
        </p:txBody>
      </p:sp>
      <p:sp>
        <p:nvSpPr>
          <p:cNvPr id="1614877" name="Rectangle 29"/>
          <p:cNvSpPr>
            <a:spLocks noChangeArrowheads="1"/>
          </p:cNvSpPr>
          <p:nvPr/>
        </p:nvSpPr>
        <p:spPr bwMode="auto">
          <a:xfrm>
            <a:off x="1181100" y="2135188"/>
            <a:ext cx="444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30.0</a:t>
            </a:r>
          </a:p>
        </p:txBody>
      </p:sp>
      <p:sp>
        <p:nvSpPr>
          <p:cNvPr id="1614878" name="Rectangle 30"/>
          <p:cNvSpPr>
            <a:spLocks noChangeArrowheads="1"/>
          </p:cNvSpPr>
          <p:nvPr/>
        </p:nvSpPr>
        <p:spPr bwMode="auto">
          <a:xfrm>
            <a:off x="1181100" y="1624013"/>
            <a:ext cx="444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40.0</a:t>
            </a:r>
          </a:p>
        </p:txBody>
      </p:sp>
      <p:sp>
        <p:nvSpPr>
          <p:cNvPr id="1614879" name="Line 31"/>
          <p:cNvSpPr>
            <a:spLocks noChangeShapeType="1"/>
          </p:cNvSpPr>
          <p:nvPr/>
        </p:nvSpPr>
        <p:spPr bwMode="auto">
          <a:xfrm>
            <a:off x="3343275" y="1725613"/>
            <a:ext cx="0" cy="4100512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80" name="Line 32"/>
          <p:cNvSpPr>
            <a:spLocks noChangeShapeType="1"/>
          </p:cNvSpPr>
          <p:nvPr/>
        </p:nvSpPr>
        <p:spPr bwMode="auto">
          <a:xfrm>
            <a:off x="5019675" y="1725613"/>
            <a:ext cx="0" cy="4100512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81" name="Line 33"/>
          <p:cNvSpPr>
            <a:spLocks noChangeShapeType="1"/>
          </p:cNvSpPr>
          <p:nvPr/>
        </p:nvSpPr>
        <p:spPr bwMode="auto">
          <a:xfrm>
            <a:off x="6669088" y="1725613"/>
            <a:ext cx="0" cy="4100512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4886" name="Rectangle 38"/>
          <p:cNvSpPr>
            <a:spLocks noChangeArrowheads="1"/>
          </p:cNvSpPr>
          <p:nvPr/>
        </p:nvSpPr>
        <p:spPr bwMode="auto">
          <a:xfrm rot="-5400000">
            <a:off x="-1332810" y="3449837"/>
            <a:ext cx="396102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CH" sz="2000" b="1" dirty="0" smtClean="0">
                <a:solidFill>
                  <a:schemeClr val="bg1"/>
                </a:solidFill>
              </a:rPr>
              <a:t>Changements des précipitations</a:t>
            </a:r>
            <a:endParaRPr lang="fr-CH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fr-CH" sz="2000" b="1" dirty="0">
                <a:solidFill>
                  <a:schemeClr val="bg1"/>
                </a:solidFill>
              </a:rPr>
              <a:t>2071/2100 vs 1961/1990 [%]</a:t>
            </a:r>
          </a:p>
        </p:txBody>
      </p:sp>
      <p:grpSp>
        <p:nvGrpSpPr>
          <p:cNvPr id="1614887" name="Group 39"/>
          <p:cNvGrpSpPr>
            <a:grpSpLocks/>
          </p:cNvGrpSpPr>
          <p:nvPr/>
        </p:nvGrpSpPr>
        <p:grpSpPr bwMode="auto">
          <a:xfrm>
            <a:off x="2432050" y="2130425"/>
            <a:ext cx="174625" cy="1255713"/>
            <a:chOff x="202" y="3409"/>
            <a:chExt cx="96" cy="244"/>
          </a:xfrm>
        </p:grpSpPr>
        <p:sp>
          <p:nvSpPr>
            <p:cNvPr id="1614888" name="Line 40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4889" name="Line 41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4890" name="Line 42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614891" name="Group 43"/>
          <p:cNvGrpSpPr>
            <a:grpSpLocks/>
          </p:cNvGrpSpPr>
          <p:nvPr/>
        </p:nvGrpSpPr>
        <p:grpSpPr bwMode="auto">
          <a:xfrm>
            <a:off x="4051300" y="3197225"/>
            <a:ext cx="174625" cy="896938"/>
            <a:chOff x="202" y="3409"/>
            <a:chExt cx="96" cy="244"/>
          </a:xfrm>
        </p:grpSpPr>
        <p:sp>
          <p:nvSpPr>
            <p:cNvPr id="1614892" name="Line 44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4893" name="Line 45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4894" name="Line 46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614895" name="Group 47"/>
          <p:cNvGrpSpPr>
            <a:grpSpLocks/>
          </p:cNvGrpSpPr>
          <p:nvPr/>
        </p:nvGrpSpPr>
        <p:grpSpPr bwMode="auto">
          <a:xfrm>
            <a:off x="5748338" y="4870450"/>
            <a:ext cx="144462" cy="782638"/>
            <a:chOff x="202" y="3409"/>
            <a:chExt cx="96" cy="244"/>
          </a:xfrm>
        </p:grpSpPr>
        <p:sp>
          <p:nvSpPr>
            <p:cNvPr id="1614896" name="Line 48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4897" name="Line 49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4898" name="Line 50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614899" name="Group 51"/>
          <p:cNvGrpSpPr>
            <a:grpSpLocks/>
          </p:cNvGrpSpPr>
          <p:nvPr/>
        </p:nvGrpSpPr>
        <p:grpSpPr bwMode="auto">
          <a:xfrm>
            <a:off x="7358063" y="3787775"/>
            <a:ext cx="180975" cy="904875"/>
            <a:chOff x="202" y="3409"/>
            <a:chExt cx="96" cy="244"/>
          </a:xfrm>
        </p:grpSpPr>
        <p:sp>
          <p:nvSpPr>
            <p:cNvPr id="1614900" name="Line 52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4901" name="Line 53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614902" name="Line 54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55" name="Rectangle 25"/>
          <p:cNvSpPr>
            <a:spLocks noChangeArrowheads="1"/>
          </p:cNvSpPr>
          <p:nvPr/>
        </p:nvSpPr>
        <p:spPr bwMode="auto">
          <a:xfrm>
            <a:off x="2230438" y="5891213"/>
            <a:ext cx="5770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Hiver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56" name="Rectangle 26"/>
          <p:cNvSpPr>
            <a:spLocks noChangeArrowheads="1"/>
          </p:cNvSpPr>
          <p:nvPr/>
        </p:nvSpPr>
        <p:spPr bwMode="auto">
          <a:xfrm>
            <a:off x="3641725" y="5891213"/>
            <a:ext cx="1128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Printemps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57" name="Rectangle 27"/>
          <p:cNvSpPr>
            <a:spLocks noChangeArrowheads="1"/>
          </p:cNvSpPr>
          <p:nvPr/>
        </p:nvSpPr>
        <p:spPr bwMode="auto">
          <a:xfrm>
            <a:off x="5637213" y="5891213"/>
            <a:ext cx="3590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Eté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58" name="Rectangle 28"/>
          <p:cNvSpPr>
            <a:spLocks noChangeArrowheads="1"/>
          </p:cNvSpPr>
          <p:nvPr/>
        </p:nvSpPr>
        <p:spPr bwMode="auto">
          <a:xfrm>
            <a:off x="7092876" y="5891213"/>
            <a:ext cx="10002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Automne</a:t>
            </a:r>
            <a:endParaRPr lang="fr-CH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1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1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14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1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4854" grpId="0" animBg="1"/>
      <p:bldP spid="1614855" grpId="0" animBg="1"/>
      <p:bldP spid="1614856" grpId="0" animBg="1"/>
      <p:bldP spid="16148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0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92399"/>
            <a:ext cx="7772400" cy="1313544"/>
          </a:xfrm>
          <a:effectLst>
            <a:reflection blurRad="6350" stA="50000" endA="300" endPos="90000" dir="5400000" sy="-100000" algn="bl" rotWithShape="0"/>
          </a:effectLst>
        </p:spPr>
        <p:txBody>
          <a:bodyPr/>
          <a:lstStyle/>
          <a:p>
            <a:r>
              <a:rPr lang="fr-CH" dirty="0" smtClean="0"/>
              <a:t>Incidences pour le</a:t>
            </a:r>
            <a:br>
              <a:rPr lang="fr-CH" dirty="0" smtClean="0"/>
            </a:br>
            <a:r>
              <a:rPr lang="fr-CH" dirty="0" smtClean="0"/>
              <a:t>cycle hydrologique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564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0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0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05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11582"/>
            <a:ext cx="8810171" cy="1143000"/>
          </a:xfrm>
        </p:spPr>
        <p:txBody>
          <a:bodyPr/>
          <a:lstStyle/>
          <a:p>
            <a:r>
              <a:rPr lang="fr-CH" sz="4000" dirty="0" smtClean="0"/>
              <a:t>Recul du Glacier du Rhône: 2010-2100</a:t>
            </a:r>
            <a:endParaRPr lang="fr-CH" sz="4000" dirty="0"/>
          </a:p>
        </p:txBody>
      </p:sp>
      <p:pic>
        <p:nvPicPr>
          <p:cNvPr id="3" name="Fonte du glacier du Rhône de 2008-21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8156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14300" y="1371600"/>
            <a:ext cx="46609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8100" y="5638800"/>
            <a:ext cx="4572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234950"/>
            <a:ext cx="8382000" cy="1136650"/>
          </a:xfrm>
        </p:spPr>
        <p:txBody>
          <a:bodyPr/>
          <a:lstStyle/>
          <a:p>
            <a:r>
              <a:rPr lang="en-US" dirty="0" err="1" smtClean="0"/>
              <a:t>Changements</a:t>
            </a:r>
            <a:r>
              <a:rPr lang="en-US" dirty="0" smtClean="0"/>
              <a:t> du volume</a:t>
            </a:r>
            <a:br>
              <a:rPr lang="en-US" dirty="0" smtClean="0"/>
            </a:br>
            <a:r>
              <a:rPr lang="en-US" dirty="0" smtClean="0"/>
              <a:t>de </a:t>
            </a:r>
            <a:r>
              <a:rPr lang="en-US" dirty="0" err="1" smtClean="0"/>
              <a:t>neige</a:t>
            </a:r>
            <a:endParaRPr lang="en-US" dirty="0"/>
          </a:p>
        </p:txBody>
      </p:sp>
      <p:sp>
        <p:nvSpPr>
          <p:cNvPr id="1616899" name="Line 3"/>
          <p:cNvSpPr>
            <a:spLocks noChangeShapeType="1"/>
          </p:cNvSpPr>
          <p:nvPr/>
        </p:nvSpPr>
        <p:spPr bwMode="auto">
          <a:xfrm>
            <a:off x="1169988" y="5011738"/>
            <a:ext cx="74914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00" name="Line 4"/>
          <p:cNvSpPr>
            <a:spLocks noChangeShapeType="1"/>
          </p:cNvSpPr>
          <p:nvPr/>
        </p:nvSpPr>
        <p:spPr bwMode="auto">
          <a:xfrm>
            <a:off x="1169988" y="4546600"/>
            <a:ext cx="74914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01" name="Line 5"/>
          <p:cNvSpPr>
            <a:spLocks noChangeShapeType="1"/>
          </p:cNvSpPr>
          <p:nvPr/>
        </p:nvSpPr>
        <p:spPr bwMode="auto">
          <a:xfrm>
            <a:off x="1169988" y="4081463"/>
            <a:ext cx="74914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02" name="Line 6"/>
          <p:cNvSpPr>
            <a:spLocks noChangeShapeType="1"/>
          </p:cNvSpPr>
          <p:nvPr/>
        </p:nvSpPr>
        <p:spPr bwMode="auto">
          <a:xfrm>
            <a:off x="1169988" y="3616325"/>
            <a:ext cx="74914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03" name="Line 7"/>
          <p:cNvSpPr>
            <a:spLocks noChangeShapeType="1"/>
          </p:cNvSpPr>
          <p:nvPr/>
        </p:nvSpPr>
        <p:spPr bwMode="auto">
          <a:xfrm>
            <a:off x="1169988" y="3141663"/>
            <a:ext cx="74914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04" name="Line 8"/>
          <p:cNvSpPr>
            <a:spLocks noChangeShapeType="1"/>
          </p:cNvSpPr>
          <p:nvPr/>
        </p:nvSpPr>
        <p:spPr bwMode="auto">
          <a:xfrm>
            <a:off x="1169988" y="2676525"/>
            <a:ext cx="74914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05" name="Line 9"/>
          <p:cNvSpPr>
            <a:spLocks noChangeShapeType="1"/>
          </p:cNvSpPr>
          <p:nvPr/>
        </p:nvSpPr>
        <p:spPr bwMode="auto">
          <a:xfrm>
            <a:off x="1169988" y="2211388"/>
            <a:ext cx="74914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06" name="Line 10"/>
          <p:cNvSpPr>
            <a:spLocks noChangeShapeType="1"/>
          </p:cNvSpPr>
          <p:nvPr/>
        </p:nvSpPr>
        <p:spPr bwMode="auto">
          <a:xfrm>
            <a:off x="1169988" y="1746250"/>
            <a:ext cx="74914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07" name="Line 11"/>
          <p:cNvSpPr>
            <a:spLocks noChangeShapeType="1"/>
          </p:cNvSpPr>
          <p:nvPr/>
        </p:nvSpPr>
        <p:spPr bwMode="auto">
          <a:xfrm>
            <a:off x="2416175" y="1746250"/>
            <a:ext cx="1588" cy="373062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08" name="Line 12"/>
          <p:cNvSpPr>
            <a:spLocks noChangeShapeType="1"/>
          </p:cNvSpPr>
          <p:nvPr/>
        </p:nvSpPr>
        <p:spPr bwMode="auto">
          <a:xfrm>
            <a:off x="3670300" y="1746250"/>
            <a:ext cx="1588" cy="373062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09" name="Line 13"/>
          <p:cNvSpPr>
            <a:spLocks noChangeShapeType="1"/>
          </p:cNvSpPr>
          <p:nvPr/>
        </p:nvSpPr>
        <p:spPr bwMode="auto">
          <a:xfrm>
            <a:off x="4916488" y="1746250"/>
            <a:ext cx="1587" cy="373062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10" name="Line 14"/>
          <p:cNvSpPr>
            <a:spLocks noChangeShapeType="1"/>
          </p:cNvSpPr>
          <p:nvPr/>
        </p:nvSpPr>
        <p:spPr bwMode="auto">
          <a:xfrm>
            <a:off x="6156325" y="1747838"/>
            <a:ext cx="6350" cy="37290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11" name="Line 15"/>
          <p:cNvSpPr>
            <a:spLocks noChangeShapeType="1"/>
          </p:cNvSpPr>
          <p:nvPr/>
        </p:nvSpPr>
        <p:spPr bwMode="auto">
          <a:xfrm>
            <a:off x="7402513" y="1751013"/>
            <a:ext cx="15875" cy="3725862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12" name="Line 16"/>
          <p:cNvSpPr>
            <a:spLocks noChangeShapeType="1"/>
          </p:cNvSpPr>
          <p:nvPr/>
        </p:nvSpPr>
        <p:spPr bwMode="auto">
          <a:xfrm>
            <a:off x="8661400" y="1746250"/>
            <a:ext cx="1588" cy="373062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13" name="Line 17"/>
          <p:cNvSpPr>
            <a:spLocks noChangeShapeType="1"/>
          </p:cNvSpPr>
          <p:nvPr/>
        </p:nvSpPr>
        <p:spPr bwMode="auto">
          <a:xfrm>
            <a:off x="1169988" y="1746250"/>
            <a:ext cx="1587" cy="3730625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14" name="Line 18"/>
          <p:cNvSpPr>
            <a:spLocks noChangeShapeType="1"/>
          </p:cNvSpPr>
          <p:nvPr/>
        </p:nvSpPr>
        <p:spPr bwMode="auto">
          <a:xfrm>
            <a:off x="1106488" y="5476875"/>
            <a:ext cx="63500" cy="1588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15" name="Line 19"/>
          <p:cNvSpPr>
            <a:spLocks noChangeShapeType="1"/>
          </p:cNvSpPr>
          <p:nvPr/>
        </p:nvSpPr>
        <p:spPr bwMode="auto">
          <a:xfrm>
            <a:off x="1106488" y="5011738"/>
            <a:ext cx="63500" cy="1587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16" name="Line 20"/>
          <p:cNvSpPr>
            <a:spLocks noChangeShapeType="1"/>
          </p:cNvSpPr>
          <p:nvPr/>
        </p:nvSpPr>
        <p:spPr bwMode="auto">
          <a:xfrm>
            <a:off x="1106488" y="4546600"/>
            <a:ext cx="63500" cy="1588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17" name="Line 21"/>
          <p:cNvSpPr>
            <a:spLocks noChangeShapeType="1"/>
          </p:cNvSpPr>
          <p:nvPr/>
        </p:nvSpPr>
        <p:spPr bwMode="auto">
          <a:xfrm>
            <a:off x="1106488" y="4081463"/>
            <a:ext cx="63500" cy="1587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18" name="Line 22"/>
          <p:cNvSpPr>
            <a:spLocks noChangeShapeType="1"/>
          </p:cNvSpPr>
          <p:nvPr/>
        </p:nvSpPr>
        <p:spPr bwMode="auto">
          <a:xfrm>
            <a:off x="1106488" y="3616325"/>
            <a:ext cx="63500" cy="1588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19" name="Line 23"/>
          <p:cNvSpPr>
            <a:spLocks noChangeShapeType="1"/>
          </p:cNvSpPr>
          <p:nvPr/>
        </p:nvSpPr>
        <p:spPr bwMode="auto">
          <a:xfrm>
            <a:off x="1106488" y="3141663"/>
            <a:ext cx="63500" cy="1587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20" name="Line 24"/>
          <p:cNvSpPr>
            <a:spLocks noChangeShapeType="1"/>
          </p:cNvSpPr>
          <p:nvPr/>
        </p:nvSpPr>
        <p:spPr bwMode="auto">
          <a:xfrm>
            <a:off x="1106488" y="2676525"/>
            <a:ext cx="63500" cy="1588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21" name="Line 25"/>
          <p:cNvSpPr>
            <a:spLocks noChangeShapeType="1"/>
          </p:cNvSpPr>
          <p:nvPr/>
        </p:nvSpPr>
        <p:spPr bwMode="auto">
          <a:xfrm>
            <a:off x="1106488" y="2211388"/>
            <a:ext cx="63500" cy="1587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22" name="Line 26"/>
          <p:cNvSpPr>
            <a:spLocks noChangeShapeType="1"/>
          </p:cNvSpPr>
          <p:nvPr/>
        </p:nvSpPr>
        <p:spPr bwMode="auto">
          <a:xfrm>
            <a:off x="1106488" y="1746250"/>
            <a:ext cx="63500" cy="1588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23" name="Line 27"/>
          <p:cNvSpPr>
            <a:spLocks noChangeShapeType="1"/>
          </p:cNvSpPr>
          <p:nvPr/>
        </p:nvSpPr>
        <p:spPr bwMode="auto">
          <a:xfrm>
            <a:off x="1169988" y="5476875"/>
            <a:ext cx="7491412" cy="1588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24" name="Line 28"/>
          <p:cNvSpPr>
            <a:spLocks noChangeShapeType="1"/>
          </p:cNvSpPr>
          <p:nvPr/>
        </p:nvSpPr>
        <p:spPr bwMode="auto">
          <a:xfrm flipV="1">
            <a:off x="1169988" y="5476875"/>
            <a:ext cx="1587" cy="57150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25" name="Line 29"/>
          <p:cNvSpPr>
            <a:spLocks noChangeShapeType="1"/>
          </p:cNvSpPr>
          <p:nvPr/>
        </p:nvSpPr>
        <p:spPr bwMode="auto">
          <a:xfrm flipV="1">
            <a:off x="2416175" y="5476875"/>
            <a:ext cx="1588" cy="57150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26" name="Line 30"/>
          <p:cNvSpPr>
            <a:spLocks noChangeShapeType="1"/>
          </p:cNvSpPr>
          <p:nvPr/>
        </p:nvSpPr>
        <p:spPr bwMode="auto">
          <a:xfrm flipV="1">
            <a:off x="3670300" y="5476875"/>
            <a:ext cx="1588" cy="57150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27" name="Line 31"/>
          <p:cNvSpPr>
            <a:spLocks noChangeShapeType="1"/>
          </p:cNvSpPr>
          <p:nvPr/>
        </p:nvSpPr>
        <p:spPr bwMode="auto">
          <a:xfrm flipV="1">
            <a:off x="4916488" y="5476875"/>
            <a:ext cx="1587" cy="57150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28" name="Line 32"/>
          <p:cNvSpPr>
            <a:spLocks noChangeShapeType="1"/>
          </p:cNvSpPr>
          <p:nvPr/>
        </p:nvSpPr>
        <p:spPr bwMode="auto">
          <a:xfrm flipV="1">
            <a:off x="6161088" y="5476875"/>
            <a:ext cx="1587" cy="57150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29" name="Line 33"/>
          <p:cNvSpPr>
            <a:spLocks noChangeShapeType="1"/>
          </p:cNvSpPr>
          <p:nvPr/>
        </p:nvSpPr>
        <p:spPr bwMode="auto">
          <a:xfrm flipV="1">
            <a:off x="7416800" y="5476875"/>
            <a:ext cx="1588" cy="57150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30" name="Line 34"/>
          <p:cNvSpPr>
            <a:spLocks noChangeShapeType="1"/>
          </p:cNvSpPr>
          <p:nvPr/>
        </p:nvSpPr>
        <p:spPr bwMode="auto">
          <a:xfrm flipV="1">
            <a:off x="8661400" y="5476875"/>
            <a:ext cx="1588" cy="57150"/>
          </a:xfrm>
          <a:prstGeom prst="line">
            <a:avLst/>
          </a:prstGeom>
          <a:noFill/>
          <a:ln w="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16931" name="Rectangle 35"/>
          <p:cNvSpPr>
            <a:spLocks noChangeArrowheads="1"/>
          </p:cNvSpPr>
          <p:nvPr/>
        </p:nvSpPr>
        <p:spPr bwMode="auto">
          <a:xfrm>
            <a:off x="603250" y="5387975"/>
            <a:ext cx="423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500</a:t>
            </a:r>
          </a:p>
        </p:txBody>
      </p:sp>
      <p:sp>
        <p:nvSpPr>
          <p:cNvPr id="1616932" name="Rectangle 36"/>
          <p:cNvSpPr>
            <a:spLocks noChangeArrowheads="1"/>
          </p:cNvSpPr>
          <p:nvPr/>
        </p:nvSpPr>
        <p:spPr bwMode="auto">
          <a:xfrm>
            <a:off x="479425" y="4922838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1000</a:t>
            </a:r>
          </a:p>
        </p:txBody>
      </p:sp>
      <p:sp>
        <p:nvSpPr>
          <p:cNvPr id="1616933" name="Rectangle 37"/>
          <p:cNvSpPr>
            <a:spLocks noChangeArrowheads="1"/>
          </p:cNvSpPr>
          <p:nvPr/>
        </p:nvSpPr>
        <p:spPr bwMode="auto">
          <a:xfrm>
            <a:off x="479425" y="4456113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1500</a:t>
            </a:r>
          </a:p>
        </p:txBody>
      </p:sp>
      <p:sp>
        <p:nvSpPr>
          <p:cNvPr id="1616934" name="Rectangle 38"/>
          <p:cNvSpPr>
            <a:spLocks noChangeArrowheads="1"/>
          </p:cNvSpPr>
          <p:nvPr/>
        </p:nvSpPr>
        <p:spPr bwMode="auto">
          <a:xfrm>
            <a:off x="479425" y="3990975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1616935" name="Rectangle 39"/>
          <p:cNvSpPr>
            <a:spLocks noChangeArrowheads="1"/>
          </p:cNvSpPr>
          <p:nvPr/>
        </p:nvSpPr>
        <p:spPr bwMode="auto">
          <a:xfrm>
            <a:off x="479425" y="3525838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2500</a:t>
            </a:r>
          </a:p>
        </p:txBody>
      </p:sp>
      <p:sp>
        <p:nvSpPr>
          <p:cNvPr id="1616936" name="Rectangle 40"/>
          <p:cNvSpPr>
            <a:spLocks noChangeArrowheads="1"/>
          </p:cNvSpPr>
          <p:nvPr/>
        </p:nvSpPr>
        <p:spPr bwMode="auto">
          <a:xfrm>
            <a:off x="479425" y="3052763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3000</a:t>
            </a:r>
          </a:p>
        </p:txBody>
      </p:sp>
      <p:sp>
        <p:nvSpPr>
          <p:cNvPr id="1616937" name="Rectangle 41"/>
          <p:cNvSpPr>
            <a:spLocks noChangeArrowheads="1"/>
          </p:cNvSpPr>
          <p:nvPr/>
        </p:nvSpPr>
        <p:spPr bwMode="auto">
          <a:xfrm>
            <a:off x="479425" y="2587625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3500</a:t>
            </a:r>
          </a:p>
        </p:txBody>
      </p:sp>
      <p:sp>
        <p:nvSpPr>
          <p:cNvPr id="1616938" name="Rectangle 42"/>
          <p:cNvSpPr>
            <a:spLocks noChangeArrowheads="1"/>
          </p:cNvSpPr>
          <p:nvPr/>
        </p:nvSpPr>
        <p:spPr bwMode="auto">
          <a:xfrm>
            <a:off x="479425" y="2120900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4000</a:t>
            </a:r>
          </a:p>
        </p:txBody>
      </p:sp>
      <p:sp>
        <p:nvSpPr>
          <p:cNvPr id="1616939" name="Rectangle 43"/>
          <p:cNvSpPr>
            <a:spLocks noChangeArrowheads="1"/>
          </p:cNvSpPr>
          <p:nvPr/>
        </p:nvSpPr>
        <p:spPr bwMode="auto">
          <a:xfrm>
            <a:off x="479425" y="1655763"/>
            <a:ext cx="565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4500</a:t>
            </a:r>
          </a:p>
        </p:txBody>
      </p:sp>
      <p:sp>
        <p:nvSpPr>
          <p:cNvPr id="1616940" name="Rectangle 44"/>
          <p:cNvSpPr>
            <a:spLocks noChangeArrowheads="1"/>
          </p:cNvSpPr>
          <p:nvPr/>
        </p:nvSpPr>
        <p:spPr bwMode="auto">
          <a:xfrm>
            <a:off x="1131888" y="5648325"/>
            <a:ext cx="141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16941" name="Rectangle 45"/>
          <p:cNvSpPr>
            <a:spLocks noChangeArrowheads="1"/>
          </p:cNvSpPr>
          <p:nvPr/>
        </p:nvSpPr>
        <p:spPr bwMode="auto">
          <a:xfrm>
            <a:off x="2305050" y="56483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616942" name="Rectangle 46"/>
          <p:cNvSpPr>
            <a:spLocks noChangeArrowheads="1"/>
          </p:cNvSpPr>
          <p:nvPr/>
        </p:nvSpPr>
        <p:spPr bwMode="auto">
          <a:xfrm>
            <a:off x="3559175" y="56483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616943" name="Rectangle 47"/>
          <p:cNvSpPr>
            <a:spLocks noChangeArrowheads="1"/>
          </p:cNvSpPr>
          <p:nvPr/>
        </p:nvSpPr>
        <p:spPr bwMode="auto">
          <a:xfrm>
            <a:off x="4805363" y="56483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616944" name="Rectangle 48"/>
          <p:cNvSpPr>
            <a:spLocks noChangeArrowheads="1"/>
          </p:cNvSpPr>
          <p:nvPr/>
        </p:nvSpPr>
        <p:spPr bwMode="auto">
          <a:xfrm>
            <a:off x="6049963" y="56483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1616945" name="Rectangle 49"/>
          <p:cNvSpPr>
            <a:spLocks noChangeArrowheads="1"/>
          </p:cNvSpPr>
          <p:nvPr/>
        </p:nvSpPr>
        <p:spPr bwMode="auto">
          <a:xfrm>
            <a:off x="7305675" y="56483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1616946" name="Rectangle 50"/>
          <p:cNvSpPr>
            <a:spLocks noChangeArrowheads="1"/>
          </p:cNvSpPr>
          <p:nvPr/>
        </p:nvSpPr>
        <p:spPr bwMode="auto">
          <a:xfrm>
            <a:off x="8550275" y="56483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1616947" name="Rectangle 51"/>
          <p:cNvSpPr>
            <a:spLocks noChangeArrowheads="1"/>
          </p:cNvSpPr>
          <p:nvPr/>
        </p:nvSpPr>
        <p:spPr bwMode="auto">
          <a:xfrm>
            <a:off x="3747662" y="6026150"/>
            <a:ext cx="25313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Volume total [10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9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m</a:t>
            </a:r>
            <a:r>
              <a:rPr lang="en-US" sz="2000" b="1" baseline="30000" dirty="0">
                <a:solidFill>
                  <a:schemeClr val="bg1"/>
                </a:solidFill>
              </a:rPr>
              <a:t>3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616948" name="Rectangle 52"/>
          <p:cNvSpPr>
            <a:spLocks noChangeArrowheads="1"/>
          </p:cNvSpPr>
          <p:nvPr/>
        </p:nvSpPr>
        <p:spPr bwMode="auto">
          <a:xfrm>
            <a:off x="5680075" y="5983288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 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616949" name="Rectangle 53"/>
          <p:cNvSpPr>
            <a:spLocks noChangeArrowheads="1"/>
          </p:cNvSpPr>
          <p:nvPr/>
        </p:nvSpPr>
        <p:spPr bwMode="auto">
          <a:xfrm rot="16200000">
            <a:off x="-492918" y="3321844"/>
            <a:ext cx="1408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Altitude [m]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616950" name="Freeform 54"/>
          <p:cNvSpPr>
            <a:spLocks/>
          </p:cNvSpPr>
          <p:nvPr/>
        </p:nvSpPr>
        <p:spPr bwMode="auto">
          <a:xfrm>
            <a:off x="1165225" y="1755775"/>
            <a:ext cx="3627438" cy="3729038"/>
          </a:xfrm>
          <a:custGeom>
            <a:avLst/>
            <a:gdLst>
              <a:gd name="T0" fmla="*/ 13 w 2285"/>
              <a:gd name="T1" fmla="*/ 2349 h 2349"/>
              <a:gd name="T2" fmla="*/ 13 w 2285"/>
              <a:gd name="T3" fmla="*/ 2208 h 2349"/>
              <a:gd name="T4" fmla="*/ 26 w 2285"/>
              <a:gd name="T5" fmla="*/ 2138 h 2349"/>
              <a:gd name="T6" fmla="*/ 167 w 2285"/>
              <a:gd name="T7" fmla="*/ 2029 h 2349"/>
              <a:gd name="T8" fmla="*/ 1088 w 2285"/>
              <a:gd name="T9" fmla="*/ 1831 h 2349"/>
              <a:gd name="T10" fmla="*/ 1940 w 2285"/>
              <a:gd name="T11" fmla="*/ 1581 h 2349"/>
              <a:gd name="T12" fmla="*/ 2279 w 2285"/>
              <a:gd name="T13" fmla="*/ 1498 h 2349"/>
              <a:gd name="T14" fmla="*/ 2285 w 2285"/>
              <a:gd name="T15" fmla="*/ 1440 h 2349"/>
              <a:gd name="T16" fmla="*/ 2202 w 2285"/>
              <a:gd name="T17" fmla="*/ 1319 h 2349"/>
              <a:gd name="T18" fmla="*/ 1716 w 2285"/>
              <a:gd name="T19" fmla="*/ 1146 h 2349"/>
              <a:gd name="T20" fmla="*/ 1223 w 2285"/>
              <a:gd name="T21" fmla="*/ 1037 h 2349"/>
              <a:gd name="T22" fmla="*/ 589 w 2285"/>
              <a:gd name="T23" fmla="*/ 877 h 2349"/>
              <a:gd name="T24" fmla="*/ 384 w 2285"/>
              <a:gd name="T25" fmla="*/ 704 h 2349"/>
              <a:gd name="T26" fmla="*/ 192 w 2285"/>
              <a:gd name="T27" fmla="*/ 455 h 2349"/>
              <a:gd name="T28" fmla="*/ 90 w 2285"/>
              <a:gd name="T29" fmla="*/ 141 h 2349"/>
              <a:gd name="T30" fmla="*/ 0 w 2285"/>
              <a:gd name="T31" fmla="*/ 0 h 2349"/>
              <a:gd name="T32" fmla="*/ 39 w 2285"/>
              <a:gd name="T33" fmla="*/ 141 h 2349"/>
              <a:gd name="T34" fmla="*/ 192 w 2285"/>
              <a:gd name="T35" fmla="*/ 557 h 2349"/>
              <a:gd name="T36" fmla="*/ 525 w 2285"/>
              <a:gd name="T37" fmla="*/ 890 h 2349"/>
              <a:gd name="T38" fmla="*/ 1300 w 2285"/>
              <a:gd name="T39" fmla="*/ 1108 h 2349"/>
              <a:gd name="T40" fmla="*/ 1581 w 2285"/>
              <a:gd name="T41" fmla="*/ 1223 h 2349"/>
              <a:gd name="T42" fmla="*/ 1722 w 2285"/>
              <a:gd name="T43" fmla="*/ 1415 h 2349"/>
              <a:gd name="T44" fmla="*/ 1543 w 2285"/>
              <a:gd name="T45" fmla="*/ 1536 h 2349"/>
              <a:gd name="T46" fmla="*/ 999 w 2285"/>
              <a:gd name="T47" fmla="*/ 1703 h 2349"/>
              <a:gd name="T48" fmla="*/ 416 w 2285"/>
              <a:gd name="T49" fmla="*/ 1908 h 2349"/>
              <a:gd name="T50" fmla="*/ 84 w 2285"/>
              <a:gd name="T51" fmla="*/ 2055 h 2349"/>
              <a:gd name="T52" fmla="*/ 20 w 2285"/>
              <a:gd name="T53" fmla="*/ 2144 h 2349"/>
              <a:gd name="T54" fmla="*/ 20 w 2285"/>
              <a:gd name="T55" fmla="*/ 2234 h 2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285" h="2349">
                <a:moveTo>
                  <a:pt x="13" y="2349"/>
                </a:moveTo>
                <a:lnTo>
                  <a:pt x="13" y="2208"/>
                </a:lnTo>
                <a:lnTo>
                  <a:pt x="26" y="2138"/>
                </a:lnTo>
                <a:lnTo>
                  <a:pt x="167" y="2029"/>
                </a:lnTo>
                <a:lnTo>
                  <a:pt x="1088" y="1831"/>
                </a:lnTo>
                <a:lnTo>
                  <a:pt x="1940" y="1581"/>
                </a:lnTo>
                <a:lnTo>
                  <a:pt x="2279" y="1498"/>
                </a:lnTo>
                <a:lnTo>
                  <a:pt x="2285" y="1440"/>
                </a:lnTo>
                <a:lnTo>
                  <a:pt x="2202" y="1319"/>
                </a:lnTo>
                <a:lnTo>
                  <a:pt x="1716" y="1146"/>
                </a:lnTo>
                <a:lnTo>
                  <a:pt x="1223" y="1037"/>
                </a:lnTo>
                <a:lnTo>
                  <a:pt x="589" y="877"/>
                </a:lnTo>
                <a:lnTo>
                  <a:pt x="384" y="704"/>
                </a:lnTo>
                <a:lnTo>
                  <a:pt x="192" y="455"/>
                </a:lnTo>
                <a:lnTo>
                  <a:pt x="90" y="141"/>
                </a:lnTo>
                <a:lnTo>
                  <a:pt x="0" y="0"/>
                </a:lnTo>
                <a:lnTo>
                  <a:pt x="39" y="141"/>
                </a:lnTo>
                <a:lnTo>
                  <a:pt x="192" y="557"/>
                </a:lnTo>
                <a:lnTo>
                  <a:pt x="525" y="890"/>
                </a:lnTo>
                <a:lnTo>
                  <a:pt x="1300" y="1108"/>
                </a:lnTo>
                <a:lnTo>
                  <a:pt x="1581" y="1223"/>
                </a:lnTo>
                <a:lnTo>
                  <a:pt x="1722" y="1415"/>
                </a:lnTo>
                <a:lnTo>
                  <a:pt x="1543" y="1536"/>
                </a:lnTo>
                <a:lnTo>
                  <a:pt x="999" y="1703"/>
                </a:lnTo>
                <a:lnTo>
                  <a:pt x="416" y="1908"/>
                </a:lnTo>
                <a:lnTo>
                  <a:pt x="84" y="2055"/>
                </a:lnTo>
                <a:lnTo>
                  <a:pt x="20" y="2144"/>
                </a:lnTo>
                <a:lnTo>
                  <a:pt x="20" y="2234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6951" name="Freeform 55"/>
          <p:cNvSpPr>
            <a:spLocks/>
          </p:cNvSpPr>
          <p:nvPr/>
        </p:nvSpPr>
        <p:spPr bwMode="auto">
          <a:xfrm>
            <a:off x="1171575" y="1766888"/>
            <a:ext cx="3632200" cy="3713162"/>
          </a:xfrm>
          <a:custGeom>
            <a:avLst/>
            <a:gdLst>
              <a:gd name="T0" fmla="*/ 0 w 2288"/>
              <a:gd name="T1" fmla="*/ 2339 h 2339"/>
              <a:gd name="T2" fmla="*/ 0 w 2288"/>
              <a:gd name="T3" fmla="*/ 2269 h 2339"/>
              <a:gd name="T4" fmla="*/ 0 w 2288"/>
              <a:gd name="T5" fmla="*/ 2201 h 2339"/>
              <a:gd name="T6" fmla="*/ 9 w 2288"/>
              <a:gd name="T7" fmla="*/ 2137 h 2339"/>
              <a:gd name="T8" fmla="*/ 80 w 2288"/>
              <a:gd name="T9" fmla="*/ 2067 h 2339"/>
              <a:gd name="T10" fmla="*/ 313 w 2288"/>
              <a:gd name="T11" fmla="*/ 1974 h 2339"/>
              <a:gd name="T12" fmla="*/ 832 w 2288"/>
              <a:gd name="T13" fmla="*/ 1862 h 2339"/>
              <a:gd name="T14" fmla="*/ 1289 w 2288"/>
              <a:gd name="T15" fmla="*/ 1737 h 2339"/>
              <a:gd name="T16" fmla="*/ 1827 w 2288"/>
              <a:gd name="T17" fmla="*/ 1616 h 2339"/>
              <a:gd name="T18" fmla="*/ 2227 w 2288"/>
              <a:gd name="T19" fmla="*/ 1510 h 2339"/>
              <a:gd name="T20" fmla="*/ 2278 w 2288"/>
              <a:gd name="T21" fmla="*/ 1475 h 2339"/>
              <a:gd name="T22" fmla="*/ 2288 w 2288"/>
              <a:gd name="T23" fmla="*/ 1443 h 2339"/>
              <a:gd name="T24" fmla="*/ 2284 w 2288"/>
              <a:gd name="T25" fmla="*/ 1395 h 2339"/>
              <a:gd name="T26" fmla="*/ 2252 w 2288"/>
              <a:gd name="T27" fmla="*/ 1360 h 2339"/>
              <a:gd name="T28" fmla="*/ 2153 w 2288"/>
              <a:gd name="T29" fmla="*/ 1273 h 2339"/>
              <a:gd name="T30" fmla="*/ 2006 w 2288"/>
              <a:gd name="T31" fmla="*/ 1209 h 2339"/>
              <a:gd name="T32" fmla="*/ 1763 w 2288"/>
              <a:gd name="T33" fmla="*/ 1136 h 2339"/>
              <a:gd name="T34" fmla="*/ 1238 w 2288"/>
              <a:gd name="T35" fmla="*/ 1021 h 2339"/>
              <a:gd name="T36" fmla="*/ 902 w 2288"/>
              <a:gd name="T37" fmla="*/ 973 h 2339"/>
              <a:gd name="T38" fmla="*/ 656 w 2288"/>
              <a:gd name="T39" fmla="*/ 896 h 2339"/>
              <a:gd name="T40" fmla="*/ 518 w 2288"/>
              <a:gd name="T41" fmla="*/ 816 h 2339"/>
              <a:gd name="T42" fmla="*/ 358 w 2288"/>
              <a:gd name="T43" fmla="*/ 685 h 2339"/>
              <a:gd name="T44" fmla="*/ 233 w 2288"/>
              <a:gd name="T45" fmla="*/ 541 h 2339"/>
              <a:gd name="T46" fmla="*/ 134 w 2288"/>
              <a:gd name="T47" fmla="*/ 365 h 2339"/>
              <a:gd name="T48" fmla="*/ 57 w 2288"/>
              <a:gd name="T49" fmla="*/ 185 h 2339"/>
              <a:gd name="T50" fmla="*/ 16 w 2288"/>
              <a:gd name="T51" fmla="*/ 41 h 2339"/>
              <a:gd name="T52" fmla="*/ 3 w 2288"/>
              <a:gd name="T53" fmla="*/ 0 h 2339"/>
              <a:gd name="T54" fmla="*/ 9 w 2288"/>
              <a:gd name="T55" fmla="*/ 134 h 2339"/>
              <a:gd name="T56" fmla="*/ 16 w 2288"/>
              <a:gd name="T57" fmla="*/ 214 h 2339"/>
              <a:gd name="T58" fmla="*/ 41 w 2288"/>
              <a:gd name="T59" fmla="*/ 320 h 2339"/>
              <a:gd name="T60" fmla="*/ 99 w 2288"/>
              <a:gd name="T61" fmla="*/ 483 h 2339"/>
              <a:gd name="T62" fmla="*/ 217 w 2288"/>
              <a:gd name="T63" fmla="*/ 662 h 2339"/>
              <a:gd name="T64" fmla="*/ 400 w 2288"/>
              <a:gd name="T65" fmla="*/ 832 h 2339"/>
              <a:gd name="T66" fmla="*/ 681 w 2288"/>
              <a:gd name="T67" fmla="*/ 953 h 2339"/>
              <a:gd name="T68" fmla="*/ 934 w 2288"/>
              <a:gd name="T69" fmla="*/ 1017 h 2339"/>
              <a:gd name="T70" fmla="*/ 1238 w 2288"/>
              <a:gd name="T71" fmla="*/ 1085 h 2339"/>
              <a:gd name="T72" fmla="*/ 1472 w 2288"/>
              <a:gd name="T73" fmla="*/ 1161 h 2339"/>
              <a:gd name="T74" fmla="*/ 1612 w 2288"/>
              <a:gd name="T75" fmla="*/ 1254 h 2339"/>
              <a:gd name="T76" fmla="*/ 1692 w 2288"/>
              <a:gd name="T77" fmla="*/ 1347 h 2339"/>
              <a:gd name="T78" fmla="*/ 1708 w 2288"/>
              <a:gd name="T79" fmla="*/ 1408 h 2339"/>
              <a:gd name="T80" fmla="*/ 1673 w 2288"/>
              <a:gd name="T81" fmla="*/ 1472 h 2339"/>
              <a:gd name="T82" fmla="*/ 1363 w 2288"/>
              <a:gd name="T83" fmla="*/ 1597 h 2339"/>
              <a:gd name="T84" fmla="*/ 819 w 2288"/>
              <a:gd name="T85" fmla="*/ 1760 h 2339"/>
              <a:gd name="T86" fmla="*/ 364 w 2288"/>
              <a:gd name="T87" fmla="*/ 1923 h 2339"/>
              <a:gd name="T88" fmla="*/ 112 w 2288"/>
              <a:gd name="T89" fmla="*/ 2035 h 2339"/>
              <a:gd name="T90" fmla="*/ 16 w 2288"/>
              <a:gd name="T91" fmla="*/ 2102 h 2339"/>
              <a:gd name="T92" fmla="*/ 0 w 2288"/>
              <a:gd name="T93" fmla="*/ 2176 h 2339"/>
              <a:gd name="T94" fmla="*/ 0 w 2288"/>
              <a:gd name="T95" fmla="*/ 2339 h 2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88" h="2339">
                <a:moveTo>
                  <a:pt x="0" y="2339"/>
                </a:moveTo>
                <a:lnTo>
                  <a:pt x="0" y="2269"/>
                </a:lnTo>
                <a:lnTo>
                  <a:pt x="0" y="2201"/>
                </a:lnTo>
                <a:lnTo>
                  <a:pt x="9" y="2137"/>
                </a:lnTo>
                <a:lnTo>
                  <a:pt x="80" y="2067"/>
                </a:lnTo>
                <a:lnTo>
                  <a:pt x="313" y="1974"/>
                </a:lnTo>
                <a:lnTo>
                  <a:pt x="832" y="1862"/>
                </a:lnTo>
                <a:lnTo>
                  <a:pt x="1289" y="1737"/>
                </a:lnTo>
                <a:lnTo>
                  <a:pt x="1827" y="1616"/>
                </a:lnTo>
                <a:lnTo>
                  <a:pt x="2227" y="1510"/>
                </a:lnTo>
                <a:lnTo>
                  <a:pt x="2278" y="1475"/>
                </a:lnTo>
                <a:lnTo>
                  <a:pt x="2288" y="1443"/>
                </a:lnTo>
                <a:lnTo>
                  <a:pt x="2284" y="1395"/>
                </a:lnTo>
                <a:lnTo>
                  <a:pt x="2252" y="1360"/>
                </a:lnTo>
                <a:lnTo>
                  <a:pt x="2153" y="1273"/>
                </a:lnTo>
                <a:lnTo>
                  <a:pt x="2006" y="1209"/>
                </a:lnTo>
                <a:lnTo>
                  <a:pt x="1763" y="1136"/>
                </a:lnTo>
                <a:lnTo>
                  <a:pt x="1238" y="1021"/>
                </a:lnTo>
                <a:lnTo>
                  <a:pt x="902" y="973"/>
                </a:lnTo>
                <a:lnTo>
                  <a:pt x="656" y="896"/>
                </a:lnTo>
                <a:lnTo>
                  <a:pt x="518" y="816"/>
                </a:lnTo>
                <a:lnTo>
                  <a:pt x="358" y="685"/>
                </a:lnTo>
                <a:lnTo>
                  <a:pt x="233" y="541"/>
                </a:lnTo>
                <a:lnTo>
                  <a:pt x="134" y="365"/>
                </a:lnTo>
                <a:lnTo>
                  <a:pt x="57" y="185"/>
                </a:lnTo>
                <a:lnTo>
                  <a:pt x="16" y="41"/>
                </a:lnTo>
                <a:lnTo>
                  <a:pt x="3" y="0"/>
                </a:lnTo>
                <a:lnTo>
                  <a:pt x="9" y="134"/>
                </a:lnTo>
                <a:lnTo>
                  <a:pt x="16" y="214"/>
                </a:lnTo>
                <a:lnTo>
                  <a:pt x="41" y="320"/>
                </a:lnTo>
                <a:lnTo>
                  <a:pt x="99" y="483"/>
                </a:lnTo>
                <a:lnTo>
                  <a:pt x="217" y="662"/>
                </a:lnTo>
                <a:lnTo>
                  <a:pt x="400" y="832"/>
                </a:lnTo>
                <a:lnTo>
                  <a:pt x="681" y="953"/>
                </a:lnTo>
                <a:lnTo>
                  <a:pt x="934" y="1017"/>
                </a:lnTo>
                <a:lnTo>
                  <a:pt x="1238" y="1085"/>
                </a:lnTo>
                <a:lnTo>
                  <a:pt x="1472" y="1161"/>
                </a:lnTo>
                <a:lnTo>
                  <a:pt x="1612" y="1254"/>
                </a:lnTo>
                <a:lnTo>
                  <a:pt x="1692" y="1347"/>
                </a:lnTo>
                <a:lnTo>
                  <a:pt x="1708" y="1408"/>
                </a:lnTo>
                <a:lnTo>
                  <a:pt x="1673" y="1472"/>
                </a:lnTo>
                <a:lnTo>
                  <a:pt x="1363" y="1597"/>
                </a:lnTo>
                <a:lnTo>
                  <a:pt x="819" y="1760"/>
                </a:lnTo>
                <a:lnTo>
                  <a:pt x="364" y="1923"/>
                </a:lnTo>
                <a:lnTo>
                  <a:pt x="112" y="2035"/>
                </a:lnTo>
                <a:lnTo>
                  <a:pt x="16" y="2102"/>
                </a:lnTo>
                <a:lnTo>
                  <a:pt x="0" y="2176"/>
                </a:lnTo>
                <a:lnTo>
                  <a:pt x="0" y="2339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6952" name="Freeform 56"/>
          <p:cNvSpPr>
            <a:spLocks/>
          </p:cNvSpPr>
          <p:nvPr/>
        </p:nvSpPr>
        <p:spPr bwMode="auto">
          <a:xfrm>
            <a:off x="1171575" y="1771650"/>
            <a:ext cx="6338888" cy="3713163"/>
          </a:xfrm>
          <a:custGeom>
            <a:avLst/>
            <a:gdLst>
              <a:gd name="T0" fmla="*/ 544 w 3993"/>
              <a:gd name="T1" fmla="*/ 2333 h 2339"/>
              <a:gd name="T2" fmla="*/ 1001 w 3993"/>
              <a:gd name="T3" fmla="*/ 2138 h 2339"/>
              <a:gd name="T4" fmla="*/ 1526 w 3993"/>
              <a:gd name="T5" fmla="*/ 1939 h 2339"/>
              <a:gd name="T6" fmla="*/ 2163 w 3993"/>
              <a:gd name="T7" fmla="*/ 1747 h 2339"/>
              <a:gd name="T8" fmla="*/ 2793 w 3993"/>
              <a:gd name="T9" fmla="*/ 1568 h 2339"/>
              <a:gd name="T10" fmla="*/ 3046 w 3993"/>
              <a:gd name="T11" fmla="*/ 1491 h 2339"/>
              <a:gd name="T12" fmla="*/ 3088 w 3993"/>
              <a:gd name="T13" fmla="*/ 1430 h 2339"/>
              <a:gd name="T14" fmla="*/ 3075 w 3993"/>
              <a:gd name="T15" fmla="*/ 1373 h 2339"/>
              <a:gd name="T16" fmla="*/ 2956 w 3993"/>
              <a:gd name="T17" fmla="*/ 1318 h 2339"/>
              <a:gd name="T18" fmla="*/ 2483 w 3993"/>
              <a:gd name="T19" fmla="*/ 1174 h 2339"/>
              <a:gd name="T20" fmla="*/ 1840 w 3993"/>
              <a:gd name="T21" fmla="*/ 1075 h 2339"/>
              <a:gd name="T22" fmla="*/ 940 w 3993"/>
              <a:gd name="T23" fmla="*/ 931 h 2339"/>
              <a:gd name="T24" fmla="*/ 531 w 3993"/>
              <a:gd name="T25" fmla="*/ 829 h 2339"/>
              <a:gd name="T26" fmla="*/ 307 w 3993"/>
              <a:gd name="T27" fmla="*/ 717 h 2339"/>
              <a:gd name="T28" fmla="*/ 169 w 3993"/>
              <a:gd name="T29" fmla="*/ 602 h 2339"/>
              <a:gd name="T30" fmla="*/ 86 w 3993"/>
              <a:gd name="T31" fmla="*/ 474 h 2339"/>
              <a:gd name="T32" fmla="*/ 57 w 3993"/>
              <a:gd name="T33" fmla="*/ 352 h 2339"/>
              <a:gd name="T34" fmla="*/ 12 w 3993"/>
              <a:gd name="T35" fmla="*/ 170 h 2339"/>
              <a:gd name="T36" fmla="*/ 0 w 3993"/>
              <a:gd name="T37" fmla="*/ 0 h 2339"/>
              <a:gd name="T38" fmla="*/ 38 w 3993"/>
              <a:gd name="T39" fmla="*/ 189 h 2339"/>
              <a:gd name="T40" fmla="*/ 89 w 3993"/>
              <a:gd name="T41" fmla="*/ 358 h 2339"/>
              <a:gd name="T42" fmla="*/ 227 w 3993"/>
              <a:gd name="T43" fmla="*/ 589 h 2339"/>
              <a:gd name="T44" fmla="*/ 441 w 3993"/>
              <a:gd name="T45" fmla="*/ 755 h 2339"/>
              <a:gd name="T46" fmla="*/ 716 w 3993"/>
              <a:gd name="T47" fmla="*/ 854 h 2339"/>
              <a:gd name="T48" fmla="*/ 1232 w 3993"/>
              <a:gd name="T49" fmla="*/ 941 h 2339"/>
              <a:gd name="T50" fmla="*/ 1948 w 3993"/>
              <a:gd name="T51" fmla="*/ 1024 h 2339"/>
              <a:gd name="T52" fmla="*/ 2489 w 3993"/>
              <a:gd name="T53" fmla="*/ 1104 h 2339"/>
              <a:gd name="T54" fmla="*/ 3100 w 3993"/>
              <a:gd name="T55" fmla="*/ 1200 h 2339"/>
              <a:gd name="T56" fmla="*/ 3660 w 3993"/>
              <a:gd name="T57" fmla="*/ 1318 h 2339"/>
              <a:gd name="T58" fmla="*/ 3958 w 3993"/>
              <a:gd name="T59" fmla="*/ 1418 h 2339"/>
              <a:gd name="T60" fmla="*/ 3993 w 3993"/>
              <a:gd name="T61" fmla="*/ 1475 h 2339"/>
              <a:gd name="T62" fmla="*/ 3900 w 3993"/>
              <a:gd name="T63" fmla="*/ 1536 h 2339"/>
              <a:gd name="T64" fmla="*/ 3187 w 3993"/>
              <a:gd name="T65" fmla="*/ 1686 h 2339"/>
              <a:gd name="T66" fmla="*/ 2166 w 3993"/>
              <a:gd name="T67" fmla="*/ 1936 h 2339"/>
              <a:gd name="T68" fmla="*/ 950 w 3993"/>
              <a:gd name="T69" fmla="*/ 2269 h 2339"/>
              <a:gd name="T70" fmla="*/ 688 w 3993"/>
              <a:gd name="T71" fmla="*/ 2339 h 2339"/>
              <a:gd name="T72" fmla="*/ 544 w 3993"/>
              <a:gd name="T73" fmla="*/ 2333 h 2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93" h="2339">
                <a:moveTo>
                  <a:pt x="544" y="2333"/>
                </a:moveTo>
                <a:lnTo>
                  <a:pt x="1001" y="2138"/>
                </a:lnTo>
                <a:lnTo>
                  <a:pt x="1526" y="1939"/>
                </a:lnTo>
                <a:lnTo>
                  <a:pt x="2163" y="1747"/>
                </a:lnTo>
                <a:lnTo>
                  <a:pt x="2793" y="1568"/>
                </a:lnTo>
                <a:lnTo>
                  <a:pt x="3046" y="1491"/>
                </a:lnTo>
                <a:lnTo>
                  <a:pt x="3088" y="1430"/>
                </a:lnTo>
                <a:lnTo>
                  <a:pt x="3075" y="1373"/>
                </a:lnTo>
                <a:lnTo>
                  <a:pt x="2956" y="1318"/>
                </a:lnTo>
                <a:lnTo>
                  <a:pt x="2483" y="1174"/>
                </a:lnTo>
                <a:lnTo>
                  <a:pt x="1840" y="1075"/>
                </a:lnTo>
                <a:lnTo>
                  <a:pt x="940" y="931"/>
                </a:lnTo>
                <a:lnTo>
                  <a:pt x="531" y="829"/>
                </a:lnTo>
                <a:lnTo>
                  <a:pt x="307" y="717"/>
                </a:lnTo>
                <a:lnTo>
                  <a:pt x="169" y="602"/>
                </a:lnTo>
                <a:lnTo>
                  <a:pt x="86" y="474"/>
                </a:lnTo>
                <a:lnTo>
                  <a:pt x="57" y="352"/>
                </a:lnTo>
                <a:lnTo>
                  <a:pt x="12" y="170"/>
                </a:lnTo>
                <a:lnTo>
                  <a:pt x="0" y="0"/>
                </a:lnTo>
                <a:lnTo>
                  <a:pt x="38" y="189"/>
                </a:lnTo>
                <a:lnTo>
                  <a:pt x="89" y="358"/>
                </a:lnTo>
                <a:lnTo>
                  <a:pt x="227" y="589"/>
                </a:lnTo>
                <a:lnTo>
                  <a:pt x="441" y="755"/>
                </a:lnTo>
                <a:lnTo>
                  <a:pt x="716" y="854"/>
                </a:lnTo>
                <a:lnTo>
                  <a:pt x="1232" y="941"/>
                </a:lnTo>
                <a:lnTo>
                  <a:pt x="1948" y="1024"/>
                </a:lnTo>
                <a:lnTo>
                  <a:pt x="2489" y="1104"/>
                </a:lnTo>
                <a:lnTo>
                  <a:pt x="3100" y="1200"/>
                </a:lnTo>
                <a:lnTo>
                  <a:pt x="3660" y="1318"/>
                </a:lnTo>
                <a:lnTo>
                  <a:pt x="3958" y="1418"/>
                </a:lnTo>
                <a:lnTo>
                  <a:pt x="3993" y="1475"/>
                </a:lnTo>
                <a:lnTo>
                  <a:pt x="3900" y="1536"/>
                </a:lnTo>
                <a:lnTo>
                  <a:pt x="3187" y="1686"/>
                </a:lnTo>
                <a:lnTo>
                  <a:pt x="2166" y="1936"/>
                </a:lnTo>
                <a:lnTo>
                  <a:pt x="950" y="2269"/>
                </a:lnTo>
                <a:lnTo>
                  <a:pt x="688" y="2339"/>
                </a:lnTo>
                <a:lnTo>
                  <a:pt x="544" y="233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6953" name="Text Box 57"/>
          <p:cNvSpPr txBox="1">
            <a:spLocks noChangeArrowheads="1"/>
          </p:cNvSpPr>
          <p:nvPr/>
        </p:nvSpPr>
        <p:spPr bwMode="auto">
          <a:xfrm>
            <a:off x="106363" y="842963"/>
            <a:ext cx="19478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/>
              <a:t>Beniston et al., 2003:</a:t>
            </a:r>
          </a:p>
          <a:p>
            <a:r>
              <a:rPr lang="fr-CH" sz="1400"/>
              <a:t>Theor. and Appl. Clim.</a:t>
            </a:r>
            <a:endParaRPr lang="fr-FR" sz="1400"/>
          </a:p>
        </p:txBody>
      </p:sp>
      <p:sp>
        <p:nvSpPr>
          <p:cNvPr id="1616954" name="Text Box 58"/>
          <p:cNvSpPr txBox="1">
            <a:spLocks noChangeArrowheads="1"/>
          </p:cNvSpPr>
          <p:nvPr/>
        </p:nvSpPr>
        <p:spPr bwMode="auto">
          <a:xfrm>
            <a:off x="6145913" y="5024438"/>
            <a:ext cx="2449710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000" dirty="0" smtClean="0">
                <a:solidFill>
                  <a:schemeClr val="bg1"/>
                </a:solidFill>
              </a:rPr>
              <a:t>Pertes quasi-totales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616955" name="Text Box 59"/>
          <p:cNvSpPr txBox="1">
            <a:spLocks noChangeArrowheads="1"/>
          </p:cNvSpPr>
          <p:nvPr/>
        </p:nvSpPr>
        <p:spPr bwMode="auto">
          <a:xfrm>
            <a:off x="7562849" y="3438525"/>
            <a:ext cx="1073151" cy="132343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2000" dirty="0" smtClean="0">
                <a:solidFill>
                  <a:schemeClr val="bg1"/>
                </a:solidFill>
              </a:rPr>
              <a:t>Pertes</a:t>
            </a:r>
          </a:p>
          <a:p>
            <a:r>
              <a:rPr lang="fr-CH" sz="2000" dirty="0" smtClean="0">
                <a:solidFill>
                  <a:schemeClr val="bg1"/>
                </a:solidFill>
              </a:rPr>
              <a:t>de </a:t>
            </a:r>
          </a:p>
          <a:p>
            <a:r>
              <a:rPr lang="fr-CH" sz="2000" dirty="0" smtClean="0">
                <a:solidFill>
                  <a:schemeClr val="bg1"/>
                </a:solidFill>
              </a:rPr>
              <a:t>40 à 60%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616956" name="Text Box 60"/>
          <p:cNvSpPr txBox="1">
            <a:spLocks noChangeArrowheads="1"/>
          </p:cNvSpPr>
          <p:nvPr/>
        </p:nvSpPr>
        <p:spPr bwMode="auto">
          <a:xfrm>
            <a:off x="1362075" y="1789113"/>
            <a:ext cx="2978944" cy="40011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2000" dirty="0" smtClean="0">
                <a:solidFill>
                  <a:schemeClr val="bg1"/>
                </a:solidFill>
              </a:rPr>
              <a:t>Légère augmentation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616957" name="Text Box 61"/>
          <p:cNvSpPr txBox="1">
            <a:spLocks noChangeArrowheads="1"/>
          </p:cNvSpPr>
          <p:nvPr/>
        </p:nvSpPr>
        <p:spPr bwMode="auto">
          <a:xfrm>
            <a:off x="3778250" y="3659188"/>
            <a:ext cx="87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/>
              <a:t>+4°C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593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6951" grpId="0" animBg="1"/>
      <p:bldP spid="1616954" grpId="0" animBg="1"/>
      <p:bldP spid="1616955" grpId="0" animBg="1"/>
      <p:bldP spid="1616956" grpId="0" animBg="1"/>
      <p:bldP spid="16169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 bwMode="auto">
          <a:xfrm>
            <a:off x="5478463" y="1699419"/>
            <a:ext cx="786130" cy="4076700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3127375" y="1684338"/>
            <a:ext cx="1811337" cy="4076700"/>
          </a:xfrm>
          <a:prstGeom prst="rect">
            <a:avLst/>
          </a:prstGeom>
          <a:solidFill>
            <a:srgbClr val="FF6600">
              <a:alpha val="4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solidFill>
                <a:srgbClr val="66FFFF"/>
              </a:solidFill>
              <a:effectLst/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2612231" y="1684338"/>
            <a:ext cx="0" cy="4076702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4403725" y="1684338"/>
            <a:ext cx="0" cy="4076702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6184900" y="1684338"/>
            <a:ext cx="0" cy="4076702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7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00050"/>
            <a:ext cx="8890000" cy="1143000"/>
          </a:xfrm>
        </p:spPr>
        <p:txBody>
          <a:bodyPr/>
          <a:lstStyle/>
          <a:p>
            <a:r>
              <a:rPr lang="fr-CH" sz="4000" dirty="0"/>
              <a:t>Débits moyens d’ici 2100</a:t>
            </a:r>
            <a:br>
              <a:rPr lang="fr-CH" sz="4000" dirty="0"/>
            </a:br>
            <a:r>
              <a:rPr lang="fr-CH" sz="4000" dirty="0" smtClean="0"/>
              <a:t>(mm</a:t>
            </a:r>
            <a:r>
              <a:rPr lang="fr-CH" sz="4000" dirty="0"/>
              <a:t>, </a:t>
            </a:r>
            <a:r>
              <a:rPr lang="fr-CH" sz="4000" dirty="0" smtClean="0"/>
              <a:t>Rhône; Porte du </a:t>
            </a:r>
            <a:r>
              <a:rPr lang="fr-CH" sz="4000" dirty="0" err="1" smtClean="0"/>
              <a:t>Scex</a:t>
            </a:r>
            <a:r>
              <a:rPr lang="fr-CH" sz="4000" dirty="0" smtClean="0"/>
              <a:t>/VS)</a:t>
            </a:r>
            <a:r>
              <a:rPr lang="fr-CH" sz="4000" dirty="0"/>
              <a:t/>
            </a:r>
            <a:br>
              <a:rPr lang="fr-CH" sz="4000" dirty="0"/>
            </a:br>
            <a:endParaRPr lang="fr-FR" sz="4000" dirty="0"/>
          </a:p>
        </p:txBody>
      </p:sp>
      <p:sp>
        <p:nvSpPr>
          <p:cNvPr id="1570820" name="Freeform 4"/>
          <p:cNvSpPr>
            <a:spLocks/>
          </p:cNvSpPr>
          <p:nvPr/>
        </p:nvSpPr>
        <p:spPr bwMode="auto">
          <a:xfrm>
            <a:off x="1393825" y="3676650"/>
            <a:ext cx="6461125" cy="1250950"/>
          </a:xfrm>
          <a:custGeom>
            <a:avLst/>
            <a:gdLst>
              <a:gd name="T0" fmla="*/ 5 w 4070"/>
              <a:gd name="T1" fmla="*/ 618 h 788"/>
              <a:gd name="T2" fmla="*/ 0 w 4070"/>
              <a:gd name="T3" fmla="*/ 557 h 788"/>
              <a:gd name="T4" fmla="*/ 260 w 4070"/>
              <a:gd name="T5" fmla="*/ 344 h 788"/>
              <a:gd name="T6" fmla="*/ 737 w 4070"/>
              <a:gd name="T7" fmla="*/ 165 h 788"/>
              <a:gd name="T8" fmla="*/ 1398 w 4070"/>
              <a:gd name="T9" fmla="*/ 349 h 788"/>
              <a:gd name="T10" fmla="*/ 1823 w 4070"/>
              <a:gd name="T11" fmla="*/ 122 h 788"/>
              <a:gd name="T12" fmla="*/ 2167 w 4070"/>
              <a:gd name="T13" fmla="*/ 0 h 788"/>
              <a:gd name="T14" fmla="*/ 2635 w 4070"/>
              <a:gd name="T15" fmla="*/ 221 h 788"/>
              <a:gd name="T16" fmla="*/ 2927 w 4070"/>
              <a:gd name="T17" fmla="*/ 505 h 788"/>
              <a:gd name="T18" fmla="*/ 3593 w 4070"/>
              <a:gd name="T19" fmla="*/ 566 h 788"/>
              <a:gd name="T20" fmla="*/ 4060 w 4070"/>
              <a:gd name="T21" fmla="*/ 495 h 788"/>
              <a:gd name="T22" fmla="*/ 4070 w 4070"/>
              <a:gd name="T23" fmla="*/ 618 h 788"/>
              <a:gd name="T24" fmla="*/ 3447 w 4070"/>
              <a:gd name="T25" fmla="*/ 689 h 788"/>
              <a:gd name="T26" fmla="*/ 2904 w 4070"/>
              <a:gd name="T27" fmla="*/ 788 h 788"/>
              <a:gd name="T28" fmla="*/ 2186 w 4070"/>
              <a:gd name="T29" fmla="*/ 547 h 788"/>
              <a:gd name="T30" fmla="*/ 1827 w 4070"/>
              <a:gd name="T31" fmla="*/ 561 h 788"/>
              <a:gd name="T32" fmla="*/ 1445 w 4070"/>
              <a:gd name="T33" fmla="*/ 788 h 788"/>
              <a:gd name="T34" fmla="*/ 1034 w 4070"/>
              <a:gd name="T35" fmla="*/ 656 h 788"/>
              <a:gd name="T36" fmla="*/ 718 w 4070"/>
              <a:gd name="T37" fmla="*/ 495 h 788"/>
              <a:gd name="T38" fmla="*/ 406 w 4070"/>
              <a:gd name="T39" fmla="*/ 434 h 788"/>
              <a:gd name="T40" fmla="*/ 5 w 4070"/>
              <a:gd name="T41" fmla="*/ 618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070" h="788">
                <a:moveTo>
                  <a:pt x="5" y="618"/>
                </a:moveTo>
                <a:lnTo>
                  <a:pt x="0" y="557"/>
                </a:lnTo>
                <a:lnTo>
                  <a:pt x="260" y="344"/>
                </a:lnTo>
                <a:lnTo>
                  <a:pt x="737" y="165"/>
                </a:lnTo>
                <a:lnTo>
                  <a:pt x="1398" y="349"/>
                </a:lnTo>
                <a:lnTo>
                  <a:pt x="1823" y="122"/>
                </a:lnTo>
                <a:lnTo>
                  <a:pt x="2167" y="0"/>
                </a:lnTo>
                <a:lnTo>
                  <a:pt x="2635" y="221"/>
                </a:lnTo>
                <a:lnTo>
                  <a:pt x="2927" y="505"/>
                </a:lnTo>
                <a:lnTo>
                  <a:pt x="3593" y="566"/>
                </a:lnTo>
                <a:lnTo>
                  <a:pt x="4060" y="495"/>
                </a:lnTo>
                <a:lnTo>
                  <a:pt x="4070" y="618"/>
                </a:lnTo>
                <a:lnTo>
                  <a:pt x="3447" y="689"/>
                </a:lnTo>
                <a:lnTo>
                  <a:pt x="2904" y="788"/>
                </a:lnTo>
                <a:lnTo>
                  <a:pt x="2186" y="547"/>
                </a:lnTo>
                <a:lnTo>
                  <a:pt x="1827" y="561"/>
                </a:lnTo>
                <a:lnTo>
                  <a:pt x="1445" y="788"/>
                </a:lnTo>
                <a:lnTo>
                  <a:pt x="1034" y="656"/>
                </a:lnTo>
                <a:lnTo>
                  <a:pt x="718" y="495"/>
                </a:lnTo>
                <a:lnTo>
                  <a:pt x="406" y="434"/>
                </a:lnTo>
                <a:lnTo>
                  <a:pt x="5" y="618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21" name="Rectangle 5"/>
          <p:cNvSpPr>
            <a:spLocks noChangeArrowheads="1"/>
          </p:cNvSpPr>
          <p:nvPr/>
        </p:nvSpPr>
        <p:spPr bwMode="auto">
          <a:xfrm rot="5400000">
            <a:off x="7277101" y="4416425"/>
            <a:ext cx="28876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1200" b="1" dirty="0">
                <a:solidFill>
                  <a:schemeClr val="accent1"/>
                </a:solidFill>
              </a:rPr>
              <a:t>Beniston, </a:t>
            </a:r>
            <a:r>
              <a:rPr lang="fr-CH" sz="1200" b="1" dirty="0" smtClean="0">
                <a:solidFill>
                  <a:schemeClr val="accent1"/>
                </a:solidFill>
              </a:rPr>
              <a:t>2012: </a:t>
            </a:r>
            <a:r>
              <a:rPr lang="fr-CH" sz="1200" b="1" dirty="0">
                <a:solidFill>
                  <a:schemeClr val="accent1"/>
                </a:solidFill>
              </a:rPr>
              <a:t>Journal of </a:t>
            </a:r>
            <a:r>
              <a:rPr lang="fr-CH" sz="1200" b="1" dirty="0" err="1">
                <a:solidFill>
                  <a:schemeClr val="accent1"/>
                </a:solidFill>
              </a:rPr>
              <a:t>Hydrology</a:t>
            </a:r>
            <a:endParaRPr lang="fr-CH" sz="1200" b="1" dirty="0">
              <a:solidFill>
                <a:schemeClr val="accent1"/>
              </a:solidFill>
            </a:endParaRPr>
          </a:p>
        </p:txBody>
      </p:sp>
      <p:sp>
        <p:nvSpPr>
          <p:cNvPr id="1570822" name="Rectangle 6"/>
          <p:cNvSpPr>
            <a:spLocks noChangeArrowheads="1"/>
          </p:cNvSpPr>
          <p:nvPr/>
        </p:nvSpPr>
        <p:spPr bwMode="auto">
          <a:xfrm>
            <a:off x="1093788" y="1684338"/>
            <a:ext cx="705326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23" name="Rectangle 7"/>
          <p:cNvSpPr>
            <a:spLocks noChangeArrowheads="1"/>
          </p:cNvSpPr>
          <p:nvPr/>
        </p:nvSpPr>
        <p:spPr bwMode="auto">
          <a:xfrm>
            <a:off x="1093788" y="1684338"/>
            <a:ext cx="7053262" cy="407670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24" name="Line 8"/>
          <p:cNvSpPr>
            <a:spLocks noChangeShapeType="1"/>
          </p:cNvSpPr>
          <p:nvPr/>
        </p:nvSpPr>
        <p:spPr bwMode="auto">
          <a:xfrm>
            <a:off x="1093788" y="5761038"/>
            <a:ext cx="7053262" cy="0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25" name="Line 9"/>
          <p:cNvSpPr>
            <a:spLocks noChangeShapeType="1"/>
          </p:cNvSpPr>
          <p:nvPr/>
        </p:nvSpPr>
        <p:spPr bwMode="auto">
          <a:xfrm flipV="1">
            <a:off x="1682750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26" name="Line 10"/>
          <p:cNvSpPr>
            <a:spLocks noChangeShapeType="1"/>
          </p:cNvSpPr>
          <p:nvPr/>
        </p:nvSpPr>
        <p:spPr bwMode="auto">
          <a:xfrm flipV="1">
            <a:off x="2271713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27" name="Line 11"/>
          <p:cNvSpPr>
            <a:spLocks noChangeShapeType="1"/>
          </p:cNvSpPr>
          <p:nvPr/>
        </p:nvSpPr>
        <p:spPr bwMode="auto">
          <a:xfrm flipV="1">
            <a:off x="2857500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28" name="Line 12"/>
          <p:cNvSpPr>
            <a:spLocks noChangeShapeType="1"/>
          </p:cNvSpPr>
          <p:nvPr/>
        </p:nvSpPr>
        <p:spPr bwMode="auto">
          <a:xfrm flipV="1">
            <a:off x="3444875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29" name="Line 13"/>
          <p:cNvSpPr>
            <a:spLocks noChangeShapeType="1"/>
          </p:cNvSpPr>
          <p:nvPr/>
        </p:nvSpPr>
        <p:spPr bwMode="auto">
          <a:xfrm flipV="1">
            <a:off x="4033838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30" name="Line 14"/>
          <p:cNvSpPr>
            <a:spLocks noChangeShapeType="1"/>
          </p:cNvSpPr>
          <p:nvPr/>
        </p:nvSpPr>
        <p:spPr bwMode="auto">
          <a:xfrm flipV="1">
            <a:off x="4622800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31" name="Line 15"/>
          <p:cNvSpPr>
            <a:spLocks noChangeShapeType="1"/>
          </p:cNvSpPr>
          <p:nvPr/>
        </p:nvSpPr>
        <p:spPr bwMode="auto">
          <a:xfrm flipV="1">
            <a:off x="5208588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32" name="Line 16"/>
          <p:cNvSpPr>
            <a:spLocks noChangeShapeType="1"/>
          </p:cNvSpPr>
          <p:nvPr/>
        </p:nvSpPr>
        <p:spPr bwMode="auto">
          <a:xfrm flipV="1">
            <a:off x="5795963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33" name="Line 17"/>
          <p:cNvSpPr>
            <a:spLocks noChangeShapeType="1"/>
          </p:cNvSpPr>
          <p:nvPr/>
        </p:nvSpPr>
        <p:spPr bwMode="auto">
          <a:xfrm flipV="1">
            <a:off x="6384925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34" name="Line 18"/>
          <p:cNvSpPr>
            <a:spLocks noChangeShapeType="1"/>
          </p:cNvSpPr>
          <p:nvPr/>
        </p:nvSpPr>
        <p:spPr bwMode="auto">
          <a:xfrm flipV="1">
            <a:off x="6975475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35" name="Line 19"/>
          <p:cNvSpPr>
            <a:spLocks noChangeShapeType="1"/>
          </p:cNvSpPr>
          <p:nvPr/>
        </p:nvSpPr>
        <p:spPr bwMode="auto">
          <a:xfrm flipV="1">
            <a:off x="7559675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36" name="Line 20"/>
          <p:cNvSpPr>
            <a:spLocks noChangeShapeType="1"/>
          </p:cNvSpPr>
          <p:nvPr/>
        </p:nvSpPr>
        <p:spPr bwMode="auto">
          <a:xfrm flipV="1">
            <a:off x="8147050" y="5761038"/>
            <a:ext cx="0" cy="30162"/>
          </a:xfrm>
          <a:prstGeom prst="line">
            <a:avLst/>
          </a:prstGeom>
          <a:noFill/>
          <a:ln w="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37" name="Rectangle 21"/>
          <p:cNvSpPr>
            <a:spLocks noChangeArrowheads="1"/>
          </p:cNvSpPr>
          <p:nvPr/>
        </p:nvSpPr>
        <p:spPr bwMode="auto">
          <a:xfrm>
            <a:off x="933450" y="5707063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70838" name="Rectangle 22"/>
          <p:cNvSpPr>
            <a:spLocks noChangeArrowheads="1"/>
          </p:cNvSpPr>
          <p:nvPr/>
        </p:nvSpPr>
        <p:spPr bwMode="auto">
          <a:xfrm>
            <a:off x="812800" y="5197475"/>
            <a:ext cx="1968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1570839" name="Rectangle 23"/>
          <p:cNvSpPr>
            <a:spLocks noChangeArrowheads="1"/>
          </p:cNvSpPr>
          <p:nvPr/>
        </p:nvSpPr>
        <p:spPr bwMode="auto">
          <a:xfrm>
            <a:off x="692150" y="4689475"/>
            <a:ext cx="29368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570840" name="Rectangle 24"/>
          <p:cNvSpPr>
            <a:spLocks noChangeArrowheads="1"/>
          </p:cNvSpPr>
          <p:nvPr/>
        </p:nvSpPr>
        <p:spPr bwMode="auto">
          <a:xfrm>
            <a:off x="692150" y="4176713"/>
            <a:ext cx="293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150</a:t>
            </a:r>
          </a:p>
        </p:txBody>
      </p:sp>
      <p:sp>
        <p:nvSpPr>
          <p:cNvPr id="1570841" name="Rectangle 25"/>
          <p:cNvSpPr>
            <a:spLocks noChangeArrowheads="1"/>
          </p:cNvSpPr>
          <p:nvPr/>
        </p:nvSpPr>
        <p:spPr bwMode="auto">
          <a:xfrm>
            <a:off x="692150" y="3668713"/>
            <a:ext cx="293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1570842" name="Rectangle 26"/>
          <p:cNvSpPr>
            <a:spLocks noChangeArrowheads="1"/>
          </p:cNvSpPr>
          <p:nvPr/>
        </p:nvSpPr>
        <p:spPr bwMode="auto">
          <a:xfrm>
            <a:off x="692150" y="3159125"/>
            <a:ext cx="293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250</a:t>
            </a:r>
          </a:p>
        </p:txBody>
      </p:sp>
      <p:sp>
        <p:nvSpPr>
          <p:cNvPr id="1570843" name="Rectangle 27"/>
          <p:cNvSpPr>
            <a:spLocks noChangeArrowheads="1"/>
          </p:cNvSpPr>
          <p:nvPr/>
        </p:nvSpPr>
        <p:spPr bwMode="auto">
          <a:xfrm>
            <a:off x="692150" y="2651125"/>
            <a:ext cx="2936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300</a:t>
            </a:r>
          </a:p>
        </p:txBody>
      </p:sp>
      <p:sp>
        <p:nvSpPr>
          <p:cNvPr id="1570844" name="Rectangle 28"/>
          <p:cNvSpPr>
            <a:spLocks noChangeArrowheads="1"/>
          </p:cNvSpPr>
          <p:nvPr/>
        </p:nvSpPr>
        <p:spPr bwMode="auto">
          <a:xfrm>
            <a:off x="692150" y="2138363"/>
            <a:ext cx="293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350</a:t>
            </a:r>
          </a:p>
        </p:txBody>
      </p:sp>
      <p:sp>
        <p:nvSpPr>
          <p:cNvPr id="1570845" name="Rectangle 29"/>
          <p:cNvSpPr>
            <a:spLocks noChangeArrowheads="1"/>
          </p:cNvSpPr>
          <p:nvPr/>
        </p:nvSpPr>
        <p:spPr bwMode="auto">
          <a:xfrm>
            <a:off x="692150" y="1630363"/>
            <a:ext cx="2936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1570846" name="Rectangle 30"/>
          <p:cNvSpPr>
            <a:spLocks noChangeArrowheads="1"/>
          </p:cNvSpPr>
          <p:nvPr/>
        </p:nvSpPr>
        <p:spPr bwMode="auto">
          <a:xfrm>
            <a:off x="1363663" y="58451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1570847" name="Rectangle 31"/>
          <p:cNvSpPr>
            <a:spLocks noChangeArrowheads="1"/>
          </p:cNvSpPr>
          <p:nvPr/>
        </p:nvSpPr>
        <p:spPr bwMode="auto">
          <a:xfrm>
            <a:off x="1954213" y="5845175"/>
            <a:ext cx="107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1570848" name="Rectangle 32"/>
          <p:cNvSpPr>
            <a:spLocks noChangeArrowheads="1"/>
          </p:cNvSpPr>
          <p:nvPr/>
        </p:nvSpPr>
        <p:spPr bwMode="auto">
          <a:xfrm>
            <a:off x="2538413" y="5845175"/>
            <a:ext cx="14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570849" name="Rectangle 33"/>
          <p:cNvSpPr>
            <a:spLocks noChangeArrowheads="1"/>
          </p:cNvSpPr>
          <p:nvPr/>
        </p:nvSpPr>
        <p:spPr bwMode="auto">
          <a:xfrm>
            <a:off x="3127375" y="5845175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570850" name="Rectangle 34"/>
          <p:cNvSpPr>
            <a:spLocks noChangeArrowheads="1"/>
          </p:cNvSpPr>
          <p:nvPr/>
        </p:nvSpPr>
        <p:spPr bwMode="auto">
          <a:xfrm>
            <a:off x="3714750" y="5845175"/>
            <a:ext cx="1476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1570851" name="Rectangle 35"/>
          <p:cNvSpPr>
            <a:spLocks noChangeArrowheads="1"/>
          </p:cNvSpPr>
          <p:nvPr/>
        </p:nvSpPr>
        <p:spPr bwMode="auto">
          <a:xfrm>
            <a:off x="4305300" y="58451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1570852" name="Rectangle 36"/>
          <p:cNvSpPr>
            <a:spLocks noChangeArrowheads="1"/>
          </p:cNvSpPr>
          <p:nvPr/>
        </p:nvSpPr>
        <p:spPr bwMode="auto">
          <a:xfrm>
            <a:off x="4889500" y="584517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1570853" name="Rectangle 37"/>
          <p:cNvSpPr>
            <a:spLocks noChangeArrowheads="1"/>
          </p:cNvSpPr>
          <p:nvPr/>
        </p:nvSpPr>
        <p:spPr bwMode="auto">
          <a:xfrm>
            <a:off x="5478463" y="5845175"/>
            <a:ext cx="1285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570854" name="Rectangle 38"/>
          <p:cNvSpPr>
            <a:spLocks noChangeArrowheads="1"/>
          </p:cNvSpPr>
          <p:nvPr/>
        </p:nvSpPr>
        <p:spPr bwMode="auto">
          <a:xfrm>
            <a:off x="6065838" y="5845175"/>
            <a:ext cx="11906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570855" name="Rectangle 39"/>
          <p:cNvSpPr>
            <a:spLocks noChangeArrowheads="1"/>
          </p:cNvSpPr>
          <p:nvPr/>
        </p:nvSpPr>
        <p:spPr bwMode="auto">
          <a:xfrm>
            <a:off x="6626225" y="5845175"/>
            <a:ext cx="1397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570856" name="Rectangle 40"/>
          <p:cNvSpPr>
            <a:spLocks noChangeArrowheads="1"/>
          </p:cNvSpPr>
          <p:nvPr/>
        </p:nvSpPr>
        <p:spPr bwMode="auto">
          <a:xfrm>
            <a:off x="7210425" y="5845175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570857" name="Rectangle 41"/>
          <p:cNvSpPr>
            <a:spLocks noChangeArrowheads="1"/>
          </p:cNvSpPr>
          <p:nvPr/>
        </p:nvSpPr>
        <p:spPr bwMode="auto">
          <a:xfrm>
            <a:off x="7800975" y="5845175"/>
            <a:ext cx="12858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570858" name="Rectangle 42"/>
          <p:cNvSpPr>
            <a:spLocks noChangeArrowheads="1"/>
          </p:cNvSpPr>
          <p:nvPr/>
        </p:nvSpPr>
        <p:spPr bwMode="auto">
          <a:xfrm rot="-5400000">
            <a:off x="-971869" y="3973741"/>
            <a:ext cx="26930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400" b="1" dirty="0" smtClean="0">
                <a:solidFill>
                  <a:schemeClr val="bg1"/>
                </a:solidFill>
              </a:rPr>
              <a:t>Débits mensuels moyens [m</a:t>
            </a:r>
            <a:r>
              <a:rPr lang="fr-FR" sz="1400" b="1" baseline="30000" dirty="0" smtClean="0">
                <a:solidFill>
                  <a:schemeClr val="bg1"/>
                </a:solidFill>
              </a:rPr>
              <a:t>3</a:t>
            </a:r>
            <a:r>
              <a:rPr lang="fr-FR" sz="1400" b="1" dirty="0" smtClean="0">
                <a:solidFill>
                  <a:schemeClr val="bg1"/>
                </a:solidFill>
              </a:rPr>
              <a:t>/s</a:t>
            </a:r>
            <a:r>
              <a:rPr lang="fr-FR" sz="1400" b="1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1570859" name="Freeform 43"/>
          <p:cNvSpPr>
            <a:spLocks/>
          </p:cNvSpPr>
          <p:nvPr/>
        </p:nvSpPr>
        <p:spPr bwMode="auto">
          <a:xfrm>
            <a:off x="1387475" y="2070100"/>
            <a:ext cx="6465888" cy="2743200"/>
          </a:xfrm>
          <a:custGeom>
            <a:avLst/>
            <a:gdLst>
              <a:gd name="T0" fmla="*/ 0 w 1339"/>
              <a:gd name="T1" fmla="*/ 556 h 556"/>
              <a:gd name="T2" fmla="*/ 122 w 1339"/>
              <a:gd name="T3" fmla="*/ 548 h 556"/>
              <a:gd name="T4" fmla="*/ 243 w 1339"/>
              <a:gd name="T5" fmla="*/ 542 h 556"/>
              <a:gd name="T6" fmla="*/ 365 w 1339"/>
              <a:gd name="T7" fmla="*/ 500 h 556"/>
              <a:gd name="T8" fmla="*/ 487 w 1339"/>
              <a:gd name="T9" fmla="*/ 321 h 556"/>
              <a:gd name="T10" fmla="*/ 609 w 1339"/>
              <a:gd name="T11" fmla="*/ 38 h 556"/>
              <a:gd name="T12" fmla="*/ 730 w 1339"/>
              <a:gd name="T13" fmla="*/ 0 h 556"/>
              <a:gd name="T14" fmla="*/ 852 w 1339"/>
              <a:gd name="T15" fmla="*/ 102 h 556"/>
              <a:gd name="T16" fmla="*/ 974 w 1339"/>
              <a:gd name="T17" fmla="*/ 306 h 556"/>
              <a:gd name="T18" fmla="*/ 1096 w 1339"/>
              <a:gd name="T19" fmla="*/ 473 h 556"/>
              <a:gd name="T20" fmla="*/ 1217 w 1339"/>
              <a:gd name="T21" fmla="*/ 521 h 556"/>
              <a:gd name="T22" fmla="*/ 1339 w 1339"/>
              <a:gd name="T23" fmla="*/ 554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39" h="556">
                <a:moveTo>
                  <a:pt x="0" y="556"/>
                </a:moveTo>
                <a:lnTo>
                  <a:pt x="122" y="548"/>
                </a:lnTo>
                <a:lnTo>
                  <a:pt x="243" y="542"/>
                </a:lnTo>
                <a:lnTo>
                  <a:pt x="365" y="500"/>
                </a:lnTo>
                <a:lnTo>
                  <a:pt x="487" y="321"/>
                </a:lnTo>
                <a:lnTo>
                  <a:pt x="609" y="38"/>
                </a:lnTo>
                <a:lnTo>
                  <a:pt x="730" y="0"/>
                </a:lnTo>
                <a:lnTo>
                  <a:pt x="852" y="102"/>
                </a:lnTo>
                <a:lnTo>
                  <a:pt x="974" y="306"/>
                </a:lnTo>
                <a:lnTo>
                  <a:pt x="1096" y="473"/>
                </a:lnTo>
                <a:lnTo>
                  <a:pt x="1217" y="521"/>
                </a:lnTo>
                <a:lnTo>
                  <a:pt x="1339" y="554"/>
                </a:lnTo>
              </a:path>
            </a:pathLst>
          </a:custGeom>
          <a:noFill/>
          <a:ln w="38100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70860" name="Text Box 44"/>
          <p:cNvSpPr txBox="1">
            <a:spLocks noChangeArrowheads="1"/>
          </p:cNvSpPr>
          <p:nvPr/>
        </p:nvSpPr>
        <p:spPr bwMode="auto">
          <a:xfrm>
            <a:off x="4462145" y="2498725"/>
            <a:ext cx="1030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400" b="1" dirty="0">
                <a:solidFill>
                  <a:srgbClr val="00FFFF"/>
                </a:solidFill>
              </a:rPr>
              <a:t>1961-1990</a:t>
            </a:r>
            <a:endParaRPr lang="fr-FR" sz="1400" b="1" dirty="0">
              <a:solidFill>
                <a:srgbClr val="00FFFF"/>
              </a:solidFill>
            </a:endParaRPr>
          </a:p>
        </p:txBody>
      </p:sp>
      <p:sp>
        <p:nvSpPr>
          <p:cNvPr id="1570861" name="Text Box 45"/>
          <p:cNvSpPr txBox="1">
            <a:spLocks noChangeArrowheads="1"/>
          </p:cNvSpPr>
          <p:nvPr/>
        </p:nvSpPr>
        <p:spPr bwMode="auto">
          <a:xfrm>
            <a:off x="4441078" y="4065588"/>
            <a:ext cx="10302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400" b="1" dirty="0">
                <a:solidFill>
                  <a:schemeClr val="bg1"/>
                </a:solidFill>
              </a:rPr>
              <a:t>2071-2100</a:t>
            </a:r>
            <a:endParaRPr lang="fr-FR" sz="1400" b="1" dirty="0">
              <a:solidFill>
                <a:schemeClr val="bg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flipV="1">
            <a:off x="7998460" y="1684338"/>
            <a:ext cx="0" cy="4076702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454233" y="170399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schemeClr val="bg1"/>
                </a:solidFill>
              </a:rPr>
              <a:t>Hiver</a:t>
            </a:r>
            <a:endParaRPr lang="fr-CH" sz="1800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981876" y="170719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schemeClr val="bg1"/>
                </a:solidFill>
              </a:rPr>
              <a:t>Printemps</a:t>
            </a:r>
            <a:endParaRPr lang="fr-CH" sz="1800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43130" y="1700768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schemeClr val="bg1"/>
                </a:solidFill>
              </a:rPr>
              <a:t>Eté</a:t>
            </a:r>
            <a:endParaRPr lang="fr-CH" sz="18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559853" y="170399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schemeClr val="bg1"/>
                </a:solidFill>
              </a:rPr>
              <a:t>Automne</a:t>
            </a:r>
            <a:endParaRPr lang="fr-CH" sz="18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351437" y="5087034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srgbClr val="FF3300"/>
                </a:solidFill>
              </a:rPr>
              <a:t>Plus de</a:t>
            </a:r>
          </a:p>
          <a:p>
            <a:r>
              <a:rPr lang="fr-CH" sz="1800" dirty="0" smtClean="0">
                <a:solidFill>
                  <a:srgbClr val="FF3300"/>
                </a:solidFill>
              </a:rPr>
              <a:t>crues?</a:t>
            </a:r>
            <a:endParaRPr lang="fr-CH" sz="1800" dirty="0">
              <a:solidFill>
                <a:srgbClr val="FF33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00793" y="5087034"/>
            <a:ext cx="1236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dirty="0" smtClean="0">
                <a:solidFill>
                  <a:srgbClr val="FF3300"/>
                </a:solidFill>
              </a:rPr>
              <a:t>Plus</a:t>
            </a:r>
          </a:p>
          <a:p>
            <a:r>
              <a:rPr lang="fr-CH" sz="1800" dirty="0" smtClean="0">
                <a:solidFill>
                  <a:srgbClr val="FF3300"/>
                </a:solidFill>
              </a:rPr>
              <a:t>d‘étiages?</a:t>
            </a:r>
            <a:endParaRPr lang="fr-CH" sz="1800" dirty="0">
              <a:solidFill>
                <a:srgbClr val="FF33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12356" y="5122703"/>
            <a:ext cx="1979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800" dirty="0" smtClean="0">
                <a:solidFill>
                  <a:srgbClr val="FFFFFF"/>
                </a:solidFill>
              </a:rPr>
              <a:t>Fonte du</a:t>
            </a:r>
          </a:p>
          <a:p>
            <a:pPr algn="r"/>
            <a:r>
              <a:rPr lang="fr-CH" sz="1800" dirty="0" smtClean="0">
                <a:solidFill>
                  <a:srgbClr val="FFFFFF"/>
                </a:solidFill>
              </a:rPr>
              <a:t>manteau neigeux</a:t>
            </a:r>
            <a:endParaRPr lang="fr-CH" sz="1800" dirty="0">
              <a:solidFill>
                <a:srgbClr val="FFFF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246179" y="4845704"/>
            <a:ext cx="1890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800" dirty="0" smtClean="0">
                <a:solidFill>
                  <a:srgbClr val="FFFFFF"/>
                </a:solidFill>
              </a:rPr>
              <a:t>Fonte estivale des glaciers;</a:t>
            </a:r>
          </a:p>
          <a:p>
            <a:pPr algn="r"/>
            <a:r>
              <a:rPr lang="fr-CH" sz="1800" dirty="0" smtClean="0">
                <a:solidFill>
                  <a:srgbClr val="FFFFFF"/>
                </a:solidFill>
              </a:rPr>
              <a:t>pluies d’orages</a:t>
            </a:r>
            <a:endParaRPr lang="fr-CH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1570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1570820" grpId="0" animBg="1"/>
      <p:bldP spid="1570861" grpId="0"/>
      <p:bldP spid="65" grpId="0"/>
      <p:bldP spid="65" grpId="1"/>
      <p:bldP spid="66" grpId="0"/>
      <p:bldP spid="66" grpId="1"/>
      <p:bldP spid="69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890" name="Rectangle 2"/>
          <p:cNvSpPr>
            <a:spLocks noChangeArrowheads="1"/>
          </p:cNvSpPr>
          <p:nvPr/>
        </p:nvSpPr>
        <p:spPr bwMode="auto">
          <a:xfrm>
            <a:off x="0" y="3370263"/>
            <a:ext cx="9144000" cy="1066800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fr-CH">
                <a:solidFill>
                  <a:schemeClr val="tx1"/>
                </a:solidFill>
              </a:rPr>
              <a:t>Agri-</a:t>
            </a:r>
          </a:p>
          <a:p>
            <a:pPr algn="l"/>
            <a:r>
              <a:rPr lang="fr-CH">
                <a:solidFill>
                  <a:schemeClr val="tx1"/>
                </a:solidFill>
              </a:rPr>
              <a:t>culture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2341891" name="Rectangle 3"/>
          <p:cNvSpPr>
            <a:spLocks noChangeArrowheads="1"/>
          </p:cNvSpPr>
          <p:nvPr/>
        </p:nvSpPr>
        <p:spPr bwMode="auto">
          <a:xfrm>
            <a:off x="0" y="4545013"/>
            <a:ext cx="9144000" cy="9048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fr-CH" dirty="0" smtClean="0">
                <a:solidFill>
                  <a:schemeClr val="tx1"/>
                </a:solidFill>
              </a:rPr>
              <a:t>Océans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41892" name="Rectangle 4"/>
          <p:cNvSpPr>
            <a:spLocks noChangeArrowheads="1"/>
          </p:cNvSpPr>
          <p:nvPr/>
        </p:nvSpPr>
        <p:spPr bwMode="auto">
          <a:xfrm>
            <a:off x="0" y="5521325"/>
            <a:ext cx="9144000" cy="895350"/>
          </a:xfrm>
          <a:prstGeom prst="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l"/>
            <a:r>
              <a:rPr lang="fr-CH" dirty="0" smtClean="0">
                <a:solidFill>
                  <a:srgbClr val="FFFFFF"/>
                </a:solidFill>
              </a:rPr>
              <a:t>Santé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2341893" name="Rectangle 5"/>
          <p:cNvSpPr>
            <a:spLocks noChangeArrowheads="1"/>
          </p:cNvSpPr>
          <p:nvPr/>
        </p:nvSpPr>
        <p:spPr bwMode="auto">
          <a:xfrm>
            <a:off x="0" y="2136775"/>
            <a:ext cx="9144000" cy="1152525"/>
          </a:xfrm>
          <a:prstGeom prst="rect">
            <a:avLst/>
          </a:prstGeom>
          <a:gradFill rotWithShape="1">
            <a:gsLst>
              <a:gs pos="0">
                <a:srgbClr val="66FF33"/>
              </a:gs>
              <a:gs pos="100000">
                <a:srgbClr val="66FF33">
                  <a:gamma/>
                  <a:shade val="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fr-CH" dirty="0">
                <a:solidFill>
                  <a:schemeClr val="tx1"/>
                </a:solidFill>
              </a:rPr>
              <a:t>Eco-</a:t>
            </a:r>
          </a:p>
          <a:p>
            <a:pPr algn="l"/>
            <a:r>
              <a:rPr lang="fr-CH" dirty="0" smtClean="0">
                <a:solidFill>
                  <a:schemeClr val="tx1"/>
                </a:solidFill>
              </a:rPr>
              <a:t>systèmes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41894" name="Rectangle 6"/>
          <p:cNvSpPr>
            <a:spLocks noGrp="1" noChangeArrowheads="1"/>
          </p:cNvSpPr>
          <p:nvPr>
            <p:ph type="title"/>
          </p:nvPr>
        </p:nvSpPr>
        <p:spPr>
          <a:xfrm>
            <a:off x="161925" y="215900"/>
            <a:ext cx="8801100" cy="1143000"/>
          </a:xfrm>
        </p:spPr>
        <p:txBody>
          <a:bodyPr/>
          <a:lstStyle/>
          <a:p>
            <a:pPr algn="l"/>
            <a:r>
              <a:rPr lang="fr-CH" sz="3600" dirty="0"/>
              <a:t>I</a:t>
            </a:r>
            <a:r>
              <a:rPr lang="fr-CH" sz="3600" dirty="0" smtClean="0"/>
              <a:t>mpacts climatiques</a:t>
            </a:r>
            <a:r>
              <a:rPr lang="fr-CH" sz="3600" dirty="0"/>
              <a:t/>
            </a:r>
            <a:br>
              <a:rPr lang="fr-CH" sz="3600" dirty="0"/>
            </a:br>
            <a:r>
              <a:rPr lang="fr-CH" sz="3600" dirty="0"/>
              <a:t/>
            </a:r>
            <a:br>
              <a:rPr lang="fr-CH" sz="3600" dirty="0"/>
            </a:br>
            <a:endParaRPr lang="fr-FR" sz="3600" dirty="0"/>
          </a:p>
        </p:txBody>
      </p:sp>
      <p:sp>
        <p:nvSpPr>
          <p:cNvPr id="2341895" name="Rectangle 7"/>
          <p:cNvSpPr>
            <a:spLocks noChangeArrowheads="1"/>
          </p:cNvSpPr>
          <p:nvPr/>
        </p:nvSpPr>
        <p:spPr bwMode="auto">
          <a:xfrm>
            <a:off x="0" y="1257300"/>
            <a:ext cx="9144000" cy="8001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fr-CH" dirty="0" smtClean="0">
                <a:solidFill>
                  <a:schemeClr val="tx1"/>
                </a:solidFill>
              </a:rPr>
              <a:t>Eau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41896" name="Text Box 8"/>
          <p:cNvSpPr txBox="1">
            <a:spLocks noChangeArrowheads="1"/>
          </p:cNvSpPr>
          <p:nvPr/>
        </p:nvSpPr>
        <p:spPr bwMode="auto">
          <a:xfrm>
            <a:off x="1428750" y="8905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000" b="1">
                <a:solidFill>
                  <a:srgbClr val="00FFFF"/>
                </a:solidFill>
              </a:rPr>
              <a:t>0</a:t>
            </a:r>
            <a:endParaRPr lang="fr-FR" sz="2000" b="1">
              <a:solidFill>
                <a:srgbClr val="00FFFF"/>
              </a:solidFill>
            </a:endParaRPr>
          </a:p>
        </p:txBody>
      </p:sp>
      <p:sp>
        <p:nvSpPr>
          <p:cNvPr id="2341897" name="Text Box 9"/>
          <p:cNvSpPr txBox="1">
            <a:spLocks noChangeArrowheads="1"/>
          </p:cNvSpPr>
          <p:nvPr/>
        </p:nvSpPr>
        <p:spPr bwMode="auto">
          <a:xfrm>
            <a:off x="2863850" y="8905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000" b="1">
                <a:solidFill>
                  <a:srgbClr val="00FFFF"/>
                </a:solidFill>
              </a:rPr>
              <a:t>1</a:t>
            </a:r>
            <a:endParaRPr lang="fr-FR" sz="2000" b="1">
              <a:solidFill>
                <a:srgbClr val="00FFFF"/>
              </a:solidFill>
            </a:endParaRPr>
          </a:p>
        </p:txBody>
      </p:sp>
      <p:sp>
        <p:nvSpPr>
          <p:cNvPr id="2341898" name="Text Box 10"/>
          <p:cNvSpPr txBox="1">
            <a:spLocks noChangeArrowheads="1"/>
          </p:cNvSpPr>
          <p:nvPr/>
        </p:nvSpPr>
        <p:spPr bwMode="auto">
          <a:xfrm>
            <a:off x="4298950" y="8905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000" b="1">
                <a:solidFill>
                  <a:srgbClr val="00FFFF"/>
                </a:solidFill>
              </a:rPr>
              <a:t>2</a:t>
            </a:r>
            <a:endParaRPr lang="fr-FR" sz="2000" b="1">
              <a:solidFill>
                <a:srgbClr val="00FFFF"/>
              </a:solidFill>
            </a:endParaRPr>
          </a:p>
        </p:txBody>
      </p:sp>
      <p:sp>
        <p:nvSpPr>
          <p:cNvPr id="2341899" name="Text Box 11"/>
          <p:cNvSpPr txBox="1">
            <a:spLocks noChangeArrowheads="1"/>
          </p:cNvSpPr>
          <p:nvPr/>
        </p:nvSpPr>
        <p:spPr bwMode="auto">
          <a:xfrm>
            <a:off x="5734050" y="8905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000" b="1">
                <a:solidFill>
                  <a:srgbClr val="00FFFF"/>
                </a:solidFill>
              </a:rPr>
              <a:t>3</a:t>
            </a:r>
            <a:endParaRPr lang="fr-FR" sz="2000" b="1">
              <a:solidFill>
                <a:srgbClr val="00FFFF"/>
              </a:solidFill>
            </a:endParaRPr>
          </a:p>
        </p:txBody>
      </p:sp>
      <p:sp>
        <p:nvSpPr>
          <p:cNvPr id="2341900" name="Text Box 12"/>
          <p:cNvSpPr txBox="1">
            <a:spLocks noChangeArrowheads="1"/>
          </p:cNvSpPr>
          <p:nvPr/>
        </p:nvSpPr>
        <p:spPr bwMode="auto">
          <a:xfrm>
            <a:off x="7169150" y="8905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000" b="1">
                <a:solidFill>
                  <a:srgbClr val="00FFFF"/>
                </a:solidFill>
              </a:rPr>
              <a:t>4</a:t>
            </a:r>
            <a:endParaRPr lang="fr-FR" sz="2000" b="1">
              <a:solidFill>
                <a:srgbClr val="00FFFF"/>
              </a:solidFill>
            </a:endParaRPr>
          </a:p>
        </p:txBody>
      </p:sp>
      <p:sp>
        <p:nvSpPr>
          <p:cNvPr id="2341901" name="Text Box 13"/>
          <p:cNvSpPr txBox="1">
            <a:spLocks noChangeArrowheads="1"/>
          </p:cNvSpPr>
          <p:nvPr/>
        </p:nvSpPr>
        <p:spPr bwMode="auto">
          <a:xfrm>
            <a:off x="8604250" y="8905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2000" b="1">
                <a:solidFill>
                  <a:srgbClr val="00FFFF"/>
                </a:solidFill>
              </a:rPr>
              <a:t>5</a:t>
            </a:r>
            <a:endParaRPr lang="fr-FR" sz="2000" b="1">
              <a:solidFill>
                <a:srgbClr val="00FFFF"/>
              </a:solidFill>
            </a:endParaRPr>
          </a:p>
        </p:txBody>
      </p:sp>
      <p:sp>
        <p:nvSpPr>
          <p:cNvPr id="2341902" name="Text Box 14"/>
          <p:cNvSpPr txBox="1">
            <a:spLocks noChangeArrowheads="1"/>
          </p:cNvSpPr>
          <p:nvPr/>
        </p:nvSpPr>
        <p:spPr bwMode="auto">
          <a:xfrm>
            <a:off x="3061609" y="549275"/>
            <a:ext cx="39621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dirty="0">
                <a:solidFill>
                  <a:srgbClr val="00FFFF"/>
                </a:solidFill>
                <a:latin typeface="Symbol" pitchFamily="18" charset="2"/>
              </a:rPr>
              <a:t>D</a:t>
            </a:r>
            <a:r>
              <a:rPr lang="fr-CH" dirty="0">
                <a:solidFill>
                  <a:srgbClr val="00FFFF"/>
                </a:solidFill>
              </a:rPr>
              <a:t>T </a:t>
            </a:r>
            <a:r>
              <a:rPr lang="fr-CH" dirty="0" smtClean="0">
                <a:solidFill>
                  <a:srgbClr val="00FFFF"/>
                </a:solidFill>
              </a:rPr>
              <a:t>par rapport à 1980-1999</a:t>
            </a:r>
            <a:endParaRPr lang="fr-FR" dirty="0">
              <a:solidFill>
                <a:srgbClr val="00FFFF"/>
              </a:solidFill>
            </a:endParaRPr>
          </a:p>
        </p:txBody>
      </p:sp>
      <p:sp>
        <p:nvSpPr>
          <p:cNvPr id="2341903" name="Line 15"/>
          <p:cNvSpPr>
            <a:spLocks noChangeShapeType="1"/>
          </p:cNvSpPr>
          <p:nvPr/>
        </p:nvSpPr>
        <p:spPr bwMode="auto">
          <a:xfrm flipH="1">
            <a:off x="1428750" y="1247775"/>
            <a:ext cx="9525" cy="5172075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341904" name="Line 16"/>
          <p:cNvSpPr>
            <a:spLocks noChangeShapeType="1"/>
          </p:cNvSpPr>
          <p:nvPr/>
        </p:nvSpPr>
        <p:spPr bwMode="auto">
          <a:xfrm flipH="1">
            <a:off x="3025775" y="1247775"/>
            <a:ext cx="9525" cy="5172075"/>
          </a:xfrm>
          <a:prstGeom prst="line">
            <a:avLst/>
          </a:prstGeom>
          <a:noFill/>
          <a:ln w="1905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341905" name="Line 17"/>
          <p:cNvSpPr>
            <a:spLocks noChangeShapeType="1"/>
          </p:cNvSpPr>
          <p:nvPr/>
        </p:nvSpPr>
        <p:spPr bwMode="auto">
          <a:xfrm flipH="1">
            <a:off x="4451350" y="1247775"/>
            <a:ext cx="9525" cy="5172075"/>
          </a:xfrm>
          <a:prstGeom prst="line">
            <a:avLst/>
          </a:prstGeom>
          <a:noFill/>
          <a:ln w="1905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341906" name="Line 18"/>
          <p:cNvSpPr>
            <a:spLocks noChangeShapeType="1"/>
          </p:cNvSpPr>
          <p:nvPr/>
        </p:nvSpPr>
        <p:spPr bwMode="auto">
          <a:xfrm flipH="1">
            <a:off x="5889625" y="1247775"/>
            <a:ext cx="9525" cy="5172075"/>
          </a:xfrm>
          <a:prstGeom prst="line">
            <a:avLst/>
          </a:prstGeom>
          <a:noFill/>
          <a:ln w="1905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341907" name="Line 19"/>
          <p:cNvSpPr>
            <a:spLocks noChangeShapeType="1"/>
          </p:cNvSpPr>
          <p:nvPr/>
        </p:nvSpPr>
        <p:spPr bwMode="auto">
          <a:xfrm flipH="1">
            <a:off x="7327900" y="1247775"/>
            <a:ext cx="9525" cy="5172075"/>
          </a:xfrm>
          <a:prstGeom prst="line">
            <a:avLst/>
          </a:prstGeom>
          <a:noFill/>
          <a:ln w="1905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341908" name="Line 20"/>
          <p:cNvSpPr>
            <a:spLocks noChangeShapeType="1"/>
          </p:cNvSpPr>
          <p:nvPr/>
        </p:nvSpPr>
        <p:spPr bwMode="auto">
          <a:xfrm flipH="1">
            <a:off x="8766175" y="1247775"/>
            <a:ext cx="9525" cy="5172075"/>
          </a:xfrm>
          <a:prstGeom prst="line">
            <a:avLst/>
          </a:prstGeom>
          <a:noFill/>
          <a:ln w="1905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341909" name="Text Box 21"/>
          <p:cNvSpPr txBox="1">
            <a:spLocks noChangeArrowheads="1"/>
          </p:cNvSpPr>
          <p:nvPr/>
        </p:nvSpPr>
        <p:spPr bwMode="auto">
          <a:xfrm>
            <a:off x="1574066" y="1287463"/>
            <a:ext cx="42242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 dirty="0" smtClean="0">
                <a:solidFill>
                  <a:schemeClr val="tx1"/>
                </a:solidFill>
              </a:rPr>
              <a:t>Plus d’eau à l’équateur et dans les hautes latitudes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41910" name="Text Box 22"/>
          <p:cNvSpPr txBox="1">
            <a:spLocks noChangeArrowheads="1"/>
          </p:cNvSpPr>
          <p:nvPr/>
        </p:nvSpPr>
        <p:spPr bwMode="auto">
          <a:xfrm>
            <a:off x="1937820" y="1503363"/>
            <a:ext cx="46730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 dirty="0" smtClean="0">
                <a:solidFill>
                  <a:schemeClr val="tx1"/>
                </a:solidFill>
              </a:rPr>
              <a:t>Moins d’eau dans les latitudes tropicales et climats  secs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41911" name="Text Box 23"/>
          <p:cNvSpPr txBox="1">
            <a:spLocks noChangeArrowheads="1"/>
          </p:cNvSpPr>
          <p:nvPr/>
        </p:nvSpPr>
        <p:spPr bwMode="auto">
          <a:xfrm>
            <a:off x="2095903" y="1719263"/>
            <a:ext cx="48172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 dirty="0" smtClean="0">
                <a:solidFill>
                  <a:schemeClr val="tx1"/>
                </a:solidFill>
              </a:rPr>
              <a:t>Des millions de personnes affectées par le stress hydrique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41912" name="Text Box 24"/>
          <p:cNvSpPr txBox="1">
            <a:spLocks noChangeArrowheads="1"/>
          </p:cNvSpPr>
          <p:nvPr/>
        </p:nvSpPr>
        <p:spPr bwMode="auto">
          <a:xfrm>
            <a:off x="4463399" y="2132013"/>
            <a:ext cx="19078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 dirty="0" smtClean="0">
                <a:solidFill>
                  <a:schemeClr val="tx1"/>
                </a:solidFill>
              </a:rPr>
              <a:t>Extinctions d’espèces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41913" name="Text Box 25"/>
          <p:cNvSpPr txBox="1">
            <a:spLocks noChangeArrowheads="1"/>
          </p:cNvSpPr>
          <p:nvPr/>
        </p:nvSpPr>
        <p:spPr bwMode="auto">
          <a:xfrm>
            <a:off x="3814763" y="2119313"/>
            <a:ext cx="539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>
                <a:solidFill>
                  <a:schemeClr val="tx1"/>
                </a:solidFill>
              </a:rPr>
              <a:t>30%</a:t>
            </a:r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2341914" name="Text Box 26"/>
          <p:cNvSpPr txBox="1">
            <a:spLocks noChangeArrowheads="1"/>
          </p:cNvSpPr>
          <p:nvPr/>
        </p:nvSpPr>
        <p:spPr bwMode="auto">
          <a:xfrm>
            <a:off x="6880198" y="2135188"/>
            <a:ext cx="22653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 dirty="0" smtClean="0">
                <a:solidFill>
                  <a:schemeClr val="bg1"/>
                </a:solidFill>
              </a:rPr>
              <a:t>Extinctions à large échelle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41915" name="Text Box 27"/>
          <p:cNvSpPr txBox="1">
            <a:spLocks noChangeArrowheads="1"/>
          </p:cNvSpPr>
          <p:nvPr/>
        </p:nvSpPr>
        <p:spPr bwMode="auto">
          <a:xfrm>
            <a:off x="1437682" y="2376488"/>
            <a:ext cx="18966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 dirty="0" smtClean="0">
                <a:solidFill>
                  <a:schemeClr val="tx1"/>
                </a:solidFill>
              </a:rPr>
              <a:t>Blanchiment du corail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41916" name="Text Box 28"/>
          <p:cNvSpPr txBox="1">
            <a:spLocks noChangeArrowheads="1"/>
          </p:cNvSpPr>
          <p:nvPr/>
        </p:nvSpPr>
        <p:spPr bwMode="auto">
          <a:xfrm>
            <a:off x="5546183" y="2392363"/>
            <a:ext cx="22140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 dirty="0" smtClean="0">
                <a:solidFill>
                  <a:schemeClr val="bg1"/>
                </a:solidFill>
              </a:rPr>
              <a:t>Sévère mortalité du corail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41917" name="Text Box 29"/>
          <p:cNvSpPr txBox="1">
            <a:spLocks noChangeArrowheads="1"/>
          </p:cNvSpPr>
          <p:nvPr/>
        </p:nvSpPr>
        <p:spPr bwMode="auto">
          <a:xfrm>
            <a:off x="4597400" y="2601913"/>
            <a:ext cx="44518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1400" dirty="0" smtClean="0">
                <a:solidFill>
                  <a:schemeClr val="bg1"/>
                </a:solidFill>
              </a:rPr>
              <a:t>Les écosystèmes deviennent des </a:t>
            </a:r>
            <a:r>
              <a:rPr lang="fr-CH" sz="1400" i="1" dirty="0" smtClean="0">
                <a:solidFill>
                  <a:schemeClr val="bg1"/>
                </a:solidFill>
              </a:rPr>
              <a:t>sources</a:t>
            </a:r>
            <a:r>
              <a:rPr lang="fr-CH" sz="1400" dirty="0" smtClean="0">
                <a:solidFill>
                  <a:schemeClr val="bg1"/>
                </a:solidFill>
              </a:rPr>
              <a:t> de carbone</a:t>
            </a:r>
            <a:endParaRPr lang="fr-CH" sz="1400" dirty="0">
              <a:solidFill>
                <a:schemeClr val="bg1"/>
              </a:solidFill>
            </a:endParaRPr>
          </a:p>
          <a:p>
            <a:pPr algn="l"/>
            <a:r>
              <a:rPr lang="fr-CH" sz="1400" dirty="0">
                <a:solidFill>
                  <a:schemeClr val="bg1"/>
                </a:solidFill>
              </a:rPr>
              <a:t>15%                              40%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41918" name="Text Box 30"/>
          <p:cNvSpPr txBox="1">
            <a:spLocks noChangeArrowheads="1"/>
          </p:cNvSpPr>
          <p:nvPr/>
        </p:nvSpPr>
        <p:spPr bwMode="auto">
          <a:xfrm>
            <a:off x="1476375" y="2973388"/>
            <a:ext cx="76065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1400" dirty="0" smtClean="0">
                <a:solidFill>
                  <a:schemeClr val="tx1"/>
                </a:solidFill>
              </a:rPr>
              <a:t>Nouvelles distributions géographiques d’espèces                 </a:t>
            </a:r>
            <a:r>
              <a:rPr lang="fr-CH" sz="1400" dirty="0" smtClean="0">
                <a:solidFill>
                  <a:schemeClr val="bg1"/>
                </a:solidFill>
              </a:rPr>
              <a:t>                 Risques élevés de feux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41919" name="Text Box 31"/>
          <p:cNvSpPr txBox="1">
            <a:spLocks noChangeArrowheads="1"/>
          </p:cNvSpPr>
          <p:nvPr/>
        </p:nvSpPr>
        <p:spPr bwMode="auto">
          <a:xfrm>
            <a:off x="1604963" y="3354388"/>
            <a:ext cx="38555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fr-CH" sz="1400" dirty="0" smtClean="0">
                <a:solidFill>
                  <a:schemeClr val="tx1"/>
                </a:solidFill>
              </a:rPr>
              <a:t>Impacts négatifs pour des petites exploitations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41920" name="Text Box 32"/>
          <p:cNvSpPr txBox="1">
            <a:spLocks noChangeArrowheads="1"/>
          </p:cNvSpPr>
          <p:nvPr/>
        </p:nvSpPr>
        <p:spPr bwMode="auto">
          <a:xfrm>
            <a:off x="2011363" y="3649663"/>
            <a:ext cx="3387466" cy="37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chemeClr val="tx1"/>
                </a:solidFill>
              </a:rPr>
              <a:t>Réduction de la productivité</a:t>
            </a:r>
          </a:p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chemeClr val="tx1"/>
                </a:solidFill>
              </a:rPr>
              <a:t>de certaines céréales dans les tropiques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41921" name="Text Box 33"/>
          <p:cNvSpPr txBox="1">
            <a:spLocks noChangeArrowheads="1"/>
          </p:cNvSpPr>
          <p:nvPr/>
        </p:nvSpPr>
        <p:spPr bwMode="auto">
          <a:xfrm>
            <a:off x="5889421" y="3628307"/>
            <a:ext cx="3159839" cy="37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65000"/>
              </a:lnSpc>
            </a:pPr>
            <a:r>
              <a:rPr lang="fr-CH" sz="1400" dirty="0" smtClean="0">
                <a:solidFill>
                  <a:schemeClr val="bg1"/>
                </a:solidFill>
              </a:rPr>
              <a:t>Réduction généralisée de</a:t>
            </a:r>
          </a:p>
          <a:p>
            <a:pPr algn="r">
              <a:lnSpc>
                <a:spcPct val="65000"/>
              </a:lnSpc>
            </a:pPr>
            <a:r>
              <a:rPr lang="fr-CH" sz="1400" dirty="0" smtClean="0">
                <a:solidFill>
                  <a:schemeClr val="bg1"/>
                </a:solidFill>
              </a:rPr>
              <a:t>la productivité des latitudes tropicales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41922" name="Text Box 34"/>
          <p:cNvSpPr txBox="1">
            <a:spLocks noChangeArrowheads="1"/>
          </p:cNvSpPr>
          <p:nvPr/>
        </p:nvSpPr>
        <p:spPr bwMode="auto">
          <a:xfrm>
            <a:off x="2011363" y="4017963"/>
            <a:ext cx="3169457" cy="37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chemeClr val="tx1"/>
                </a:solidFill>
              </a:rPr>
              <a:t>Augmentation de la productivité de</a:t>
            </a:r>
          </a:p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chemeClr val="tx1"/>
                </a:solidFill>
              </a:rPr>
              <a:t>céréales dans les moyennes latitudes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41923" name="Text Box 35"/>
          <p:cNvSpPr txBox="1">
            <a:spLocks noChangeArrowheads="1"/>
          </p:cNvSpPr>
          <p:nvPr/>
        </p:nvSpPr>
        <p:spPr bwMode="auto">
          <a:xfrm>
            <a:off x="5581644" y="4017963"/>
            <a:ext cx="3467616" cy="37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65000"/>
              </a:lnSpc>
            </a:pPr>
            <a:r>
              <a:rPr lang="fr-CH" sz="1400" dirty="0" smtClean="0">
                <a:solidFill>
                  <a:schemeClr val="bg1"/>
                </a:solidFill>
              </a:rPr>
              <a:t>Réduction de la productivité de  certaines</a:t>
            </a:r>
          </a:p>
          <a:p>
            <a:pPr algn="r">
              <a:lnSpc>
                <a:spcPct val="65000"/>
              </a:lnSpc>
            </a:pPr>
            <a:r>
              <a:rPr lang="fr-CH" sz="1400" dirty="0">
                <a:solidFill>
                  <a:schemeClr val="bg1"/>
                </a:solidFill>
              </a:rPr>
              <a:t>c</a:t>
            </a:r>
            <a:r>
              <a:rPr lang="fr-CH" sz="1400" dirty="0" smtClean="0">
                <a:solidFill>
                  <a:schemeClr val="bg1"/>
                </a:solidFill>
              </a:rPr>
              <a:t>éréales dans les latitudes moyennes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41924" name="Text Box 36"/>
          <p:cNvSpPr txBox="1">
            <a:spLocks noChangeArrowheads="1"/>
          </p:cNvSpPr>
          <p:nvPr/>
        </p:nvSpPr>
        <p:spPr bwMode="auto">
          <a:xfrm>
            <a:off x="1639888" y="4592638"/>
            <a:ext cx="2561920" cy="51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chemeClr val="tx1"/>
                </a:solidFill>
              </a:rPr>
              <a:t>Augmentation des dommages</a:t>
            </a:r>
            <a:endParaRPr lang="fr-CH" sz="1400" dirty="0">
              <a:solidFill>
                <a:schemeClr val="tx1"/>
              </a:solidFill>
            </a:endParaRPr>
          </a:p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chemeClr val="tx1"/>
                </a:solidFill>
              </a:rPr>
              <a:t>liés aux tempêtes et aux</a:t>
            </a:r>
          </a:p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chemeClr val="tx1"/>
                </a:solidFill>
              </a:rPr>
              <a:t>inondations côtières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2341925" name="Text Box 37"/>
          <p:cNvSpPr txBox="1">
            <a:spLocks noChangeArrowheads="1"/>
          </p:cNvSpPr>
          <p:nvPr/>
        </p:nvSpPr>
        <p:spPr bwMode="auto">
          <a:xfrm>
            <a:off x="5557838" y="4741863"/>
            <a:ext cx="3280065" cy="23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chemeClr val="bg1"/>
                </a:solidFill>
              </a:rPr>
              <a:t>Perte de 30% des écosystèmes côtiers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41926" name="Text Box 38"/>
          <p:cNvSpPr txBox="1">
            <a:spLocks noChangeArrowheads="1"/>
          </p:cNvSpPr>
          <p:nvPr/>
        </p:nvSpPr>
        <p:spPr bwMode="auto">
          <a:xfrm>
            <a:off x="5220195" y="5053012"/>
            <a:ext cx="3406702" cy="37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65000"/>
              </a:lnSpc>
            </a:pPr>
            <a:r>
              <a:rPr lang="fr-CH" sz="1400" dirty="0">
                <a:solidFill>
                  <a:schemeClr val="bg1"/>
                </a:solidFill>
              </a:rPr>
              <a:t>100-150 </a:t>
            </a:r>
            <a:r>
              <a:rPr lang="fr-CH" sz="1400" dirty="0" smtClean="0">
                <a:solidFill>
                  <a:schemeClr val="bg1"/>
                </a:solidFill>
              </a:rPr>
              <a:t>millions de personnes affectées</a:t>
            </a:r>
            <a:endParaRPr lang="fr-CH" sz="1400" dirty="0">
              <a:solidFill>
                <a:schemeClr val="bg1"/>
              </a:solidFill>
            </a:endParaRPr>
          </a:p>
          <a:p>
            <a:pPr algn="r">
              <a:lnSpc>
                <a:spcPct val="65000"/>
              </a:lnSpc>
            </a:pPr>
            <a:r>
              <a:rPr lang="fr-CH" sz="1400" dirty="0" smtClean="0">
                <a:solidFill>
                  <a:schemeClr val="bg1"/>
                </a:solidFill>
              </a:rPr>
              <a:t>par la hausse du niveau des océans 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341927" name="Text Box 39"/>
          <p:cNvSpPr txBox="1">
            <a:spLocks noChangeArrowheads="1"/>
          </p:cNvSpPr>
          <p:nvPr/>
        </p:nvSpPr>
        <p:spPr bwMode="auto">
          <a:xfrm>
            <a:off x="1414463" y="5548313"/>
            <a:ext cx="7308411" cy="23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rgbClr val="FFFFFF"/>
                </a:solidFill>
              </a:rPr>
              <a:t>Augmentation de la </a:t>
            </a:r>
            <a:r>
              <a:rPr lang="fr-CH" sz="1400" dirty="0">
                <a:solidFill>
                  <a:srgbClr val="FFFFFF"/>
                </a:solidFill>
              </a:rPr>
              <a:t>malnutrition, </a:t>
            </a:r>
            <a:r>
              <a:rPr lang="fr-CH" sz="1400" dirty="0" smtClean="0">
                <a:solidFill>
                  <a:srgbClr val="FFFFFF"/>
                </a:solidFill>
              </a:rPr>
              <a:t>ainsi que des maladies cardio-vasculaires et infectieuses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2341928" name="Text Box 40"/>
          <p:cNvSpPr txBox="1">
            <a:spLocks noChangeArrowheads="1"/>
          </p:cNvSpPr>
          <p:nvPr/>
        </p:nvSpPr>
        <p:spPr bwMode="auto">
          <a:xfrm>
            <a:off x="1570038" y="5761038"/>
            <a:ext cx="7377341" cy="23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rgbClr val="FFFFFF"/>
                </a:solidFill>
              </a:rPr>
              <a:t>Plus grande morbidité et mortalité liées aux extrêmes (canicules, sécheresses, inondations)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2341929" name="Text Box 41"/>
          <p:cNvSpPr txBox="1">
            <a:spLocks noChangeArrowheads="1"/>
          </p:cNvSpPr>
          <p:nvPr/>
        </p:nvSpPr>
        <p:spPr bwMode="auto">
          <a:xfrm>
            <a:off x="1604963" y="5986463"/>
            <a:ext cx="5953874" cy="23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65000"/>
              </a:lnSpc>
            </a:pPr>
            <a:r>
              <a:rPr lang="fr-CH" sz="1400" dirty="0" smtClean="0">
                <a:solidFill>
                  <a:srgbClr val="FFFFFF"/>
                </a:solidFill>
              </a:rPr>
              <a:t>Nouvelles aires de </a:t>
            </a:r>
            <a:r>
              <a:rPr lang="fr-CH" sz="1400" dirty="0">
                <a:solidFill>
                  <a:srgbClr val="FFFFFF"/>
                </a:solidFill>
              </a:rPr>
              <a:t>propagation </a:t>
            </a:r>
            <a:r>
              <a:rPr lang="fr-CH" sz="1400" dirty="0" smtClean="0">
                <a:solidFill>
                  <a:srgbClr val="FFFFFF"/>
                </a:solidFill>
              </a:rPr>
              <a:t>de maladies transmises par des vecteurs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2341930" name="Text Box 42"/>
          <p:cNvSpPr txBox="1">
            <a:spLocks noChangeArrowheads="1"/>
          </p:cNvSpPr>
          <p:nvPr/>
        </p:nvSpPr>
        <p:spPr bwMode="auto">
          <a:xfrm>
            <a:off x="6061657" y="6176963"/>
            <a:ext cx="2861681" cy="23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lnSpc>
                <a:spcPct val="65000"/>
              </a:lnSpc>
            </a:pPr>
            <a:r>
              <a:rPr lang="fr-CH" sz="1400" dirty="0" smtClean="0">
                <a:solidFill>
                  <a:srgbClr val="FFFFFF"/>
                </a:solidFill>
              </a:rPr>
              <a:t>Systèmes de santé sous pression</a:t>
            </a:r>
            <a:endParaRPr lang="fr-FR" sz="14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47341" y="95793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IPCC, 2007; 2013</a:t>
            </a:r>
            <a:endParaRPr lang="fr-CH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4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4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4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4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4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41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4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4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4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4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34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34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34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34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34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34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34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34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34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41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34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34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34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341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34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34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234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34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1909" grpId="0"/>
      <p:bldP spid="2341910" grpId="0"/>
      <p:bldP spid="2341911" grpId="0"/>
      <p:bldP spid="2341912" grpId="0"/>
      <p:bldP spid="2341913" grpId="0"/>
      <p:bldP spid="2341914" grpId="0"/>
      <p:bldP spid="2341915" grpId="0"/>
      <p:bldP spid="2341916" grpId="0"/>
      <p:bldP spid="2341917" grpId="0"/>
      <p:bldP spid="2341918" grpId="0"/>
      <p:bldP spid="2341919" grpId="0"/>
      <p:bldP spid="2341920" grpId="0"/>
      <p:bldP spid="2341921" grpId="0"/>
      <p:bldP spid="2341922" grpId="0"/>
      <p:bldP spid="2341923" grpId="0"/>
      <p:bldP spid="2341924" grpId="0"/>
      <p:bldP spid="2341925" grpId="0"/>
      <p:bldP spid="2341926" grpId="0"/>
      <p:bldP spid="2341927" grpId="0"/>
      <p:bldP spid="2341928" grpId="0"/>
      <p:bldP spid="2341929" grpId="0"/>
      <p:bldP spid="23419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/>
          <p:cNvSpPr/>
          <p:nvPr/>
        </p:nvSpPr>
        <p:spPr bwMode="auto">
          <a:xfrm>
            <a:off x="488950" y="2020888"/>
            <a:ext cx="8150225" cy="3411537"/>
          </a:xfrm>
          <a:prstGeom prst="downArrow">
            <a:avLst>
              <a:gd name="adj1" fmla="val 50000"/>
              <a:gd name="adj2" fmla="val 51568"/>
            </a:avLst>
          </a:prstGeom>
          <a:gradFill>
            <a:gsLst>
              <a:gs pos="0">
                <a:schemeClr val="bg1">
                  <a:lumMod val="90000"/>
                  <a:alpha val="2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fr-CH"/>
          </a:p>
        </p:txBody>
      </p:sp>
      <p:sp>
        <p:nvSpPr>
          <p:cNvPr id="1574914" name="AutoShape 2"/>
          <p:cNvSpPr>
            <a:spLocks noChangeArrowheads="1"/>
          </p:cNvSpPr>
          <p:nvPr/>
        </p:nvSpPr>
        <p:spPr bwMode="auto">
          <a:xfrm>
            <a:off x="1329054" y="1374775"/>
            <a:ext cx="3459751" cy="667386"/>
          </a:xfrm>
          <a:custGeom>
            <a:avLst/>
            <a:gdLst>
              <a:gd name="G0" fmla="+- 0 0 0"/>
              <a:gd name="G1" fmla="+- 11097036 0 0"/>
              <a:gd name="G2" fmla="+- 0 0 11097036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11097036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097036"/>
              <a:gd name="G36" fmla="sin G34 11097036"/>
              <a:gd name="G37" fmla="+/ 11097036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795 w 21600"/>
              <a:gd name="T5" fmla="*/ 46 h 21600"/>
              <a:gd name="T6" fmla="*/ 2840 w 21600"/>
              <a:gd name="T7" fmla="*/ 12300 h 21600"/>
              <a:gd name="T8" fmla="*/ 10297 w 21600"/>
              <a:gd name="T9" fmla="*/ 5423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399" y="11135"/>
                  <a:pt x="5431" y="11470"/>
                  <a:pt x="5493" y="11800"/>
                </a:cubicBezTo>
                <a:lnTo>
                  <a:pt x="186" y="12800"/>
                </a:lnTo>
                <a:cubicBezTo>
                  <a:pt x="62" y="12140"/>
                  <a:pt x="0" y="11471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574915" name="Rectangle 3"/>
          <p:cNvSpPr>
            <a:spLocks noGrp="1" noChangeArrowheads="1"/>
          </p:cNvSpPr>
          <p:nvPr>
            <p:ph type="title"/>
          </p:nvPr>
        </p:nvSpPr>
        <p:spPr>
          <a:xfrm>
            <a:off x="279400" y="220663"/>
            <a:ext cx="8710613" cy="1143000"/>
          </a:xfrm>
        </p:spPr>
        <p:txBody>
          <a:bodyPr/>
          <a:lstStyle/>
          <a:p>
            <a:r>
              <a:rPr lang="fr-CH" sz="3600" dirty="0"/>
              <a:t>Rivalités entre secteurs économiques:</a:t>
            </a:r>
            <a:br>
              <a:rPr lang="fr-CH" sz="3600" dirty="0"/>
            </a:br>
            <a:r>
              <a:rPr lang="fr-CH" sz="3600" dirty="0"/>
              <a:t>vers une nouvelle gouvernance de l’eau?</a:t>
            </a:r>
            <a:endParaRPr lang="fr-FR" sz="3600" dirty="0"/>
          </a:p>
        </p:txBody>
      </p:sp>
      <p:sp>
        <p:nvSpPr>
          <p:cNvPr id="1574916" name="Rectangle 4"/>
          <p:cNvSpPr>
            <a:spLocks noChangeArrowheads="1"/>
          </p:cNvSpPr>
          <p:nvPr/>
        </p:nvSpPr>
        <p:spPr bwMode="auto">
          <a:xfrm>
            <a:off x="624205" y="1839913"/>
            <a:ext cx="1889125" cy="930275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>
                <a:solidFill>
                  <a:schemeClr val="tx1"/>
                </a:solidFill>
              </a:rPr>
              <a:t>Changement</a:t>
            </a:r>
          </a:p>
          <a:p>
            <a:r>
              <a:rPr lang="fr-CH">
                <a:solidFill>
                  <a:schemeClr val="tx1"/>
                </a:solidFill>
              </a:rPr>
              <a:t>climatique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574917" name="Rectangle 5"/>
          <p:cNvSpPr>
            <a:spLocks noChangeArrowheads="1"/>
          </p:cNvSpPr>
          <p:nvPr/>
        </p:nvSpPr>
        <p:spPr bwMode="auto">
          <a:xfrm>
            <a:off x="3709670" y="1839913"/>
            <a:ext cx="1889125" cy="930275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>
                <a:solidFill>
                  <a:schemeClr val="tx1"/>
                </a:solidFill>
              </a:rPr>
              <a:t>Ressources</a:t>
            </a:r>
          </a:p>
          <a:p>
            <a:r>
              <a:rPr lang="fr-CH">
                <a:solidFill>
                  <a:schemeClr val="tx1"/>
                </a:solidFill>
              </a:rPr>
              <a:t>en eau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574918" name="Rectangle 6"/>
          <p:cNvSpPr>
            <a:spLocks noChangeArrowheads="1"/>
          </p:cNvSpPr>
          <p:nvPr/>
        </p:nvSpPr>
        <p:spPr bwMode="auto">
          <a:xfrm>
            <a:off x="1020445" y="3910013"/>
            <a:ext cx="1889125" cy="9302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fr-CH">
                <a:solidFill>
                  <a:schemeClr val="tx1"/>
                </a:solidFill>
              </a:rPr>
              <a:t>Tourisme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574919" name="Rectangle 7"/>
          <p:cNvSpPr>
            <a:spLocks noChangeArrowheads="1"/>
          </p:cNvSpPr>
          <p:nvPr/>
        </p:nvSpPr>
        <p:spPr bwMode="auto">
          <a:xfrm>
            <a:off x="3709670" y="3887788"/>
            <a:ext cx="1889125" cy="930275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>
                <a:solidFill>
                  <a:schemeClr val="tx1"/>
                </a:solidFill>
              </a:rPr>
              <a:t>Agriculture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574920" name="Rectangle 8"/>
          <p:cNvSpPr>
            <a:spLocks noChangeArrowheads="1"/>
          </p:cNvSpPr>
          <p:nvPr/>
        </p:nvSpPr>
        <p:spPr bwMode="auto">
          <a:xfrm>
            <a:off x="6398895" y="3910013"/>
            <a:ext cx="1889125" cy="9302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CH">
                <a:solidFill>
                  <a:schemeClr val="tx1"/>
                </a:solidFill>
              </a:rPr>
              <a:t>Energie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1574921" name="AutoShape 9"/>
          <p:cNvSpPr>
            <a:spLocks noChangeArrowheads="1"/>
          </p:cNvSpPr>
          <p:nvPr/>
        </p:nvSpPr>
        <p:spPr bwMode="auto">
          <a:xfrm rot="8697643">
            <a:off x="1788795" y="2919413"/>
            <a:ext cx="1965325" cy="5857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574922" name="AutoShape 10"/>
          <p:cNvSpPr>
            <a:spLocks noChangeArrowheads="1"/>
          </p:cNvSpPr>
          <p:nvPr/>
        </p:nvSpPr>
        <p:spPr bwMode="auto">
          <a:xfrm rot="5400000">
            <a:off x="4120039" y="3067844"/>
            <a:ext cx="1073150" cy="5857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574923" name="AutoShape 11"/>
          <p:cNvSpPr>
            <a:spLocks noChangeArrowheads="1"/>
          </p:cNvSpPr>
          <p:nvPr/>
        </p:nvSpPr>
        <p:spPr bwMode="auto">
          <a:xfrm rot="12902357" flipH="1">
            <a:off x="5555933" y="2919413"/>
            <a:ext cx="1965325" cy="5857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848756" y="5440816"/>
            <a:ext cx="5576888" cy="930275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CH" dirty="0" smtClean="0">
                <a:solidFill>
                  <a:schemeClr val="tx1"/>
                </a:solidFill>
              </a:rPr>
              <a:t>Résolution de conflits potentiels</a:t>
            </a:r>
            <a:endParaRPr lang="fr-CH" dirty="0">
              <a:solidFill>
                <a:schemeClr val="tx1"/>
              </a:solidFill>
            </a:endParaRPr>
          </a:p>
          <a:p>
            <a:r>
              <a:rPr lang="fr-CH" dirty="0" smtClean="0">
                <a:solidFill>
                  <a:schemeClr val="tx1"/>
                </a:solidFill>
              </a:rPr>
              <a:t>par une meilleure gouvernance de l’eau?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1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7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74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7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74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7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74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74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74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74914" grpId="0" animBg="1"/>
      <p:bldP spid="1574917" grpId="0" animBg="1"/>
      <p:bldP spid="1574918" grpId="0" animBg="1"/>
      <p:bldP spid="1574919" grpId="0" animBg="1"/>
      <p:bldP spid="1574920" grpId="0" animBg="1"/>
      <p:bldP spid="1574921" grpId="0" animBg="1"/>
      <p:bldP spid="1574922" grpId="0" animBg="1"/>
      <p:bldP spid="157492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upload.wikimedia.org/wikipedia/commons/8/87/KernkraftwerkM%C3%BChle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3111" cy="637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7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4855" y="4592321"/>
            <a:ext cx="8443686" cy="1184365"/>
          </a:xfrm>
          <a:effectLst>
            <a:reflection blurRad="6350" stA="50000" endA="300" endPos="90000" dir="5400000" sy="-100000" algn="bl" rotWithShape="0"/>
          </a:effectLst>
        </p:spPr>
        <p:txBody>
          <a:bodyPr/>
          <a:lstStyle/>
          <a:p>
            <a:r>
              <a:rPr lang="fr-CH" dirty="0" smtClean="0"/>
              <a:t>Impacts climatiques:</a:t>
            </a:r>
            <a:br>
              <a:rPr lang="fr-CH" dirty="0" smtClean="0"/>
            </a:br>
            <a:r>
              <a:rPr lang="fr-CH" sz="3200" dirty="0" smtClean="0"/>
              <a:t>la «sortie du nucléaire» n’est pas «neutre»…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41065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5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5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53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116840"/>
            <a:ext cx="8179526" cy="1143000"/>
          </a:xfrm>
        </p:spPr>
        <p:txBody>
          <a:bodyPr/>
          <a:lstStyle/>
          <a:p>
            <a:r>
              <a:rPr lang="fr-CH" sz="3600" dirty="0" smtClean="0"/>
              <a:t>Emissions suisses (</a:t>
            </a:r>
            <a:r>
              <a:rPr lang="fr-CH" sz="3600" dirty="0" err="1" smtClean="0"/>
              <a:t>Mios</a:t>
            </a:r>
            <a:r>
              <a:rPr lang="fr-CH" sz="3600" dirty="0" smtClean="0"/>
              <a:t> tonnes, 2014)</a:t>
            </a:r>
            <a:br>
              <a:rPr lang="fr-CH" sz="3600" dirty="0" smtClean="0"/>
            </a:br>
            <a:endParaRPr lang="fr-CH" sz="3600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8085432" y="2104571"/>
            <a:ext cx="1426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600" b="1" dirty="0" smtClean="0">
                <a:solidFill>
                  <a:srgbClr val="00FFFF"/>
                </a:solidFill>
              </a:rPr>
              <a:t>Source: OFS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408296"/>
              </p:ext>
            </p:extLst>
          </p:nvPr>
        </p:nvGraphicFramePr>
        <p:xfrm>
          <a:off x="-899886" y="1284514"/>
          <a:ext cx="9622971" cy="5573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57183" y="4049485"/>
            <a:ext cx="21868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dirty="0" smtClean="0">
                <a:solidFill>
                  <a:srgbClr val="FF9933"/>
                </a:solidFill>
              </a:rPr>
              <a:t>Energie</a:t>
            </a:r>
          </a:p>
          <a:p>
            <a:pPr algn="l"/>
            <a:r>
              <a:rPr lang="fr-CH" dirty="0" smtClean="0">
                <a:solidFill>
                  <a:srgbClr val="FF9933"/>
                </a:solidFill>
              </a:rPr>
              <a:t>(y. c.</a:t>
            </a:r>
          </a:p>
          <a:p>
            <a:pPr algn="l"/>
            <a:r>
              <a:rPr lang="fr-CH" dirty="0" smtClean="0">
                <a:solidFill>
                  <a:srgbClr val="FF9933"/>
                </a:solidFill>
              </a:rPr>
              <a:t>chauffage</a:t>
            </a:r>
          </a:p>
          <a:p>
            <a:pPr algn="l"/>
            <a:r>
              <a:rPr lang="fr-CH" dirty="0" smtClean="0">
                <a:solidFill>
                  <a:srgbClr val="FF9933"/>
                </a:solidFill>
              </a:rPr>
              <a:t>des bâtiments,</a:t>
            </a:r>
          </a:p>
          <a:p>
            <a:pPr algn="l"/>
            <a:r>
              <a:rPr lang="fr-CH" dirty="0" smtClean="0">
                <a:solidFill>
                  <a:srgbClr val="FF9933"/>
                </a:solidFill>
              </a:rPr>
              <a:t>Incinération</a:t>
            </a:r>
          </a:p>
          <a:p>
            <a:pPr algn="l"/>
            <a:r>
              <a:rPr lang="fr-CH" dirty="0" smtClean="0">
                <a:solidFill>
                  <a:srgbClr val="FF9933"/>
                </a:solidFill>
              </a:rPr>
              <a:t>des déchets)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670" y="5464628"/>
            <a:ext cx="2735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dirty="0" smtClean="0">
                <a:solidFill>
                  <a:srgbClr val="00B0F0"/>
                </a:solidFill>
              </a:rPr>
              <a:t>Transports</a:t>
            </a:r>
          </a:p>
          <a:p>
            <a:pPr algn="l"/>
            <a:r>
              <a:rPr lang="fr-CH" dirty="0" smtClean="0">
                <a:solidFill>
                  <a:srgbClr val="00B0F0"/>
                </a:solidFill>
              </a:rPr>
              <a:t>(sans trafic aérien)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4442" y="1204685"/>
            <a:ext cx="1622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Processus</a:t>
            </a:r>
          </a:p>
          <a:p>
            <a:pPr algn="l"/>
            <a:r>
              <a:rPr lang="fr-CH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industriels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0499" y="747485"/>
            <a:ext cx="1490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dirty="0" smtClean="0"/>
              <a:t>Transport</a:t>
            </a:r>
          </a:p>
          <a:p>
            <a:pPr algn="l"/>
            <a:r>
              <a:rPr lang="fr-CH" dirty="0" smtClean="0"/>
              <a:t>aérien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5642" y="87085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dirty="0" smtClean="0">
                <a:solidFill>
                  <a:srgbClr val="92D050"/>
                </a:solidFill>
              </a:rPr>
              <a:t>Méthane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88899" y="1299028"/>
            <a:ext cx="220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dirty="0" smtClean="0">
                <a:solidFill>
                  <a:srgbClr val="FF3300"/>
                </a:solidFill>
              </a:rPr>
              <a:t>CFC, HFC, …)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2844" y="4034971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tx1"/>
                </a:solidFill>
              </a:rPr>
              <a:t>24,8</a:t>
            </a:r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8559" y="366485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16,1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20377" y="1690917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2,1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67851" y="1669149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tx1"/>
                </a:solidFill>
              </a:rPr>
              <a:t>4,7</a:t>
            </a:r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93551" y="1494981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1,8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69317" y="1799775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1,5</a:t>
            </a:r>
            <a:endParaRPr lang="fr-CH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Sub>
          <a:bldChart bld="category" animBg="0"/>
        </p:bldSub>
      </p:bldGraphic>
      <p:bldP spid="3" grpId="0"/>
      <p:bldP spid="16" grpId="0"/>
      <p:bldP spid="17" grpId="0"/>
      <p:bldP spid="18" grpId="0"/>
      <p:bldP spid="19" grpId="0"/>
      <p:bldP spid="20" grpId="0"/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8343" y="2647406"/>
            <a:ext cx="8342086" cy="1341120"/>
          </a:xfrm>
          <a:effectLst>
            <a:reflection blurRad="6350" stA="50000" endA="300" endPos="90000" dir="5400000" sy="-100000" algn="bl" rotWithShape="0"/>
          </a:effectLst>
        </p:spPr>
        <p:txBody>
          <a:bodyPr/>
          <a:lstStyle/>
          <a:p>
            <a:r>
              <a:rPr lang="fr-CH" dirty="0" smtClean="0"/>
              <a:t>Interactions entre la production d’électricité et le climat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634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5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5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53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639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741363"/>
            <a:ext cx="2679700" cy="2679700"/>
          </a:xfrm>
          <a:prstGeom prst="rect">
            <a:avLst/>
          </a:prstGeom>
          <a:noFill/>
          <a:ln>
            <a:noFill/>
          </a:ln>
          <a:effectLst>
            <a:glow rad="10414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6401" name="Text Box 17"/>
          <p:cNvSpPr txBox="1">
            <a:spLocks noChangeArrowheads="1"/>
          </p:cNvSpPr>
          <p:nvPr/>
        </p:nvSpPr>
        <p:spPr bwMode="auto">
          <a:xfrm>
            <a:off x="798050" y="1376083"/>
            <a:ext cx="1335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</a:t>
            </a:r>
            <a:endParaRPr lang="fr-FR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3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071" y="69850"/>
            <a:ext cx="8024812" cy="1136650"/>
          </a:xfrm>
        </p:spPr>
        <p:txBody>
          <a:bodyPr/>
          <a:lstStyle/>
          <a:p>
            <a:r>
              <a:rPr lang="fr-F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Intéractions</a:t>
            </a:r>
            <a:r>
              <a:rPr 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entre les systèmes</a:t>
            </a:r>
            <a:br>
              <a:rPr 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production et le climat</a:t>
            </a:r>
            <a:endParaRPr lang="fr-F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6691081" y="3052990"/>
            <a:ext cx="2023383" cy="98924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Hydraulique</a:t>
            </a:r>
            <a:endParaRPr lang="fr-FR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6916053" y="1652360"/>
            <a:ext cx="2023383" cy="989240"/>
          </a:xfrm>
          <a:prstGeom prst="ellipse">
            <a:avLst/>
          </a:prstGeom>
          <a:solidFill>
            <a:srgbClr val="947118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Carburants</a:t>
            </a:r>
          </a:p>
          <a:p>
            <a:r>
              <a:rPr lang="fr-FR" sz="28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fossiles</a:t>
            </a:r>
            <a:endParaRPr lang="fr-FR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6117766" y="4395561"/>
            <a:ext cx="2023383" cy="989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Nucléaire</a:t>
            </a:r>
            <a:endParaRPr lang="fr-FR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4165595" y="5259160"/>
            <a:ext cx="2023383" cy="98924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Eolien</a:t>
            </a:r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1937648" y="5324475"/>
            <a:ext cx="2023383" cy="98924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Photo-</a:t>
            </a:r>
          </a:p>
          <a:p>
            <a:r>
              <a:rPr lang="fr-FR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voltaïque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116114" y="4635047"/>
            <a:ext cx="2023383" cy="989240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Géothermie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209143" y="2046516"/>
            <a:ext cx="1364343" cy="2046514"/>
          </a:xfrm>
          <a:prstGeom prst="ellipse">
            <a:avLst/>
          </a:prstGeom>
          <a:solidFill>
            <a:srgbClr val="FF505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Gaz à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dirty="0" smtClean="0">
                <a:solidFill>
                  <a:schemeClr val="tx1"/>
                </a:solidFill>
              </a:rPr>
              <a:t>effet de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serre</a:t>
            </a:r>
          </a:p>
        </p:txBody>
      </p:sp>
      <p:cxnSp>
        <p:nvCxnSpPr>
          <p:cNvPr id="5" name="Elbow Connector 4"/>
          <p:cNvCxnSpPr>
            <a:stCxn id="17" idx="0"/>
            <a:endCxn id="2" idx="7"/>
          </p:cNvCxnSpPr>
          <p:nvPr/>
        </p:nvCxnSpPr>
        <p:spPr bwMode="auto">
          <a:xfrm rot="16200000" flipH="1" flipV="1">
            <a:off x="6303783" y="722259"/>
            <a:ext cx="693861" cy="2554062"/>
          </a:xfrm>
          <a:prstGeom prst="bentConnector3">
            <a:avLst>
              <a:gd name="adj1" fmla="val -32946"/>
            </a:avLst>
          </a:prstGeom>
          <a:solidFill>
            <a:schemeClr val="tx2"/>
          </a:solidFill>
          <a:ln w="1270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Striped Right Arrow 8"/>
          <p:cNvSpPr/>
          <p:nvPr/>
        </p:nvSpPr>
        <p:spPr bwMode="auto">
          <a:xfrm rot="12106142">
            <a:off x="2035734" y="1788494"/>
            <a:ext cx="2205632" cy="1045028"/>
          </a:xfrm>
          <a:prstGeom prst="stripedRightArrow">
            <a:avLst/>
          </a:prstGeom>
          <a:solidFill>
            <a:srgbClr val="FF7C8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4952" y="1480456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b="1" dirty="0" smtClean="0"/>
              <a:t>408 – 1’038</a:t>
            </a:r>
          </a:p>
          <a:p>
            <a:r>
              <a:rPr lang="fr-CH" sz="1800" b="1" dirty="0" smtClean="0"/>
              <a:t>t/</a:t>
            </a:r>
            <a:r>
              <a:rPr lang="fr-CH" sz="1800" b="1" dirty="0" err="1" smtClean="0"/>
              <a:t>GWh</a:t>
            </a:r>
            <a:endParaRPr lang="fr-CH" sz="1800" b="1" dirty="0"/>
          </a:p>
        </p:txBody>
      </p:sp>
      <p:cxnSp>
        <p:nvCxnSpPr>
          <p:cNvPr id="13" name="Elbow Connector 12"/>
          <p:cNvCxnSpPr>
            <a:stCxn id="15" idx="2"/>
            <a:endCxn id="2" idx="6"/>
          </p:cNvCxnSpPr>
          <p:nvPr/>
        </p:nvCxnSpPr>
        <p:spPr bwMode="auto">
          <a:xfrm rot="10800000">
            <a:off x="5573487" y="3069774"/>
            <a:ext cx="1117595" cy="477837"/>
          </a:xfrm>
          <a:prstGeom prst="bentConnector3">
            <a:avLst/>
          </a:prstGeom>
          <a:solidFill>
            <a:schemeClr val="tx2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Elbow Connector 25"/>
          <p:cNvCxnSpPr>
            <a:stCxn id="19" idx="0"/>
            <a:endCxn id="2" idx="5"/>
          </p:cNvCxnSpPr>
          <p:nvPr/>
        </p:nvCxnSpPr>
        <p:spPr bwMode="auto">
          <a:xfrm rot="16200000" flipV="1">
            <a:off x="5950453" y="3216555"/>
            <a:ext cx="602236" cy="1755775"/>
          </a:xfrm>
          <a:prstGeom prst="bentConnector3">
            <a:avLst/>
          </a:prstGeom>
          <a:solidFill>
            <a:schemeClr val="tx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5457123" y="2634342"/>
            <a:ext cx="2177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b="1" dirty="0" smtClean="0"/>
              <a:t>4 – 15</a:t>
            </a:r>
          </a:p>
          <a:p>
            <a:r>
              <a:rPr lang="fr-CH" sz="1800" b="1" dirty="0"/>
              <a:t>t/</a:t>
            </a:r>
            <a:r>
              <a:rPr lang="fr-CH" sz="1800" b="1" dirty="0" err="1"/>
              <a:t>GWh</a:t>
            </a:r>
            <a:endParaRPr lang="fr-CH" sz="1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087007" y="4093026"/>
            <a:ext cx="2177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b="1" dirty="0" smtClean="0"/>
              <a:t>6 – 60 </a:t>
            </a:r>
            <a:r>
              <a:rPr lang="fr-CH" sz="1800" b="1" dirty="0"/>
              <a:t>t/</a:t>
            </a:r>
            <a:r>
              <a:rPr lang="fr-CH" sz="1800" b="1" dirty="0" err="1"/>
              <a:t>GWh</a:t>
            </a:r>
            <a:endParaRPr lang="fr-CH" sz="1800" b="1" dirty="0"/>
          </a:p>
        </p:txBody>
      </p:sp>
      <p:cxnSp>
        <p:nvCxnSpPr>
          <p:cNvPr id="29" name="Elbow Connector 28"/>
          <p:cNvCxnSpPr>
            <a:stCxn id="20" idx="0"/>
            <a:endCxn id="2" idx="4"/>
          </p:cNvCxnSpPr>
          <p:nvPr/>
        </p:nvCxnSpPr>
        <p:spPr bwMode="auto">
          <a:xfrm rot="16200000" flipV="1">
            <a:off x="4451236" y="4533109"/>
            <a:ext cx="1166130" cy="285972"/>
          </a:xfrm>
          <a:prstGeom prst="bentConnector3">
            <a:avLst/>
          </a:prstGeom>
          <a:solidFill>
            <a:schemeClr val="tx2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3657350" y="4637312"/>
            <a:ext cx="2177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b="1" dirty="0" smtClean="0"/>
              <a:t>3 – 7</a:t>
            </a:r>
          </a:p>
          <a:p>
            <a:r>
              <a:rPr lang="fr-CH" sz="1800" b="1" dirty="0"/>
              <a:t>t/</a:t>
            </a:r>
            <a:r>
              <a:rPr lang="fr-CH" sz="1800" b="1" dirty="0" err="1"/>
              <a:t>GWh</a:t>
            </a:r>
            <a:endParaRPr lang="fr-CH" sz="1800" b="1" dirty="0"/>
          </a:p>
        </p:txBody>
      </p:sp>
      <p:cxnSp>
        <p:nvCxnSpPr>
          <p:cNvPr id="33" name="Elbow Connector 32"/>
          <p:cNvCxnSpPr>
            <a:stCxn id="21" idx="0"/>
            <a:endCxn id="2" idx="3"/>
          </p:cNvCxnSpPr>
          <p:nvPr/>
        </p:nvCxnSpPr>
        <p:spPr bwMode="auto">
          <a:xfrm rot="5400000" flipH="1" flipV="1">
            <a:off x="2913568" y="3829097"/>
            <a:ext cx="1531150" cy="1459606"/>
          </a:xfrm>
          <a:prstGeom prst="bentConnector3">
            <a:avLst/>
          </a:prstGeom>
          <a:solidFill>
            <a:schemeClr val="tx2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Box 44"/>
          <p:cNvSpPr txBox="1"/>
          <p:nvPr/>
        </p:nvSpPr>
        <p:spPr>
          <a:xfrm>
            <a:off x="2372835" y="4601026"/>
            <a:ext cx="2177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b="1" dirty="0" smtClean="0"/>
              <a:t>20 – 60</a:t>
            </a:r>
          </a:p>
          <a:p>
            <a:r>
              <a:rPr lang="fr-CH" sz="1800" b="1" dirty="0"/>
              <a:t>t/</a:t>
            </a:r>
            <a:r>
              <a:rPr lang="fr-CH" sz="1800" b="1" dirty="0" err="1"/>
              <a:t>GWh</a:t>
            </a:r>
            <a:endParaRPr lang="fr-CH" sz="1800" b="1" dirty="0"/>
          </a:p>
        </p:txBody>
      </p:sp>
      <p:cxnSp>
        <p:nvCxnSpPr>
          <p:cNvPr id="44" name="Elbow Connector 43"/>
          <p:cNvCxnSpPr>
            <a:stCxn id="22" idx="6"/>
          </p:cNvCxnSpPr>
          <p:nvPr/>
        </p:nvCxnSpPr>
        <p:spPr bwMode="auto">
          <a:xfrm flipV="1">
            <a:off x="2139497" y="3396343"/>
            <a:ext cx="2127703" cy="1733324"/>
          </a:xfrm>
          <a:prstGeom prst="bentConnector3">
            <a:avLst>
              <a:gd name="adj1" fmla="val 28171"/>
            </a:avLst>
          </a:prstGeom>
          <a:solidFill>
            <a:schemeClr val="tx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TextBox 53"/>
          <p:cNvSpPr txBox="1"/>
          <p:nvPr/>
        </p:nvSpPr>
        <p:spPr>
          <a:xfrm>
            <a:off x="1175406" y="4158338"/>
            <a:ext cx="2177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b="1" dirty="0" smtClean="0"/>
              <a:t>15– 55</a:t>
            </a:r>
          </a:p>
          <a:p>
            <a:r>
              <a:rPr lang="fr-CH" sz="1800" b="1" dirty="0"/>
              <a:t>t/</a:t>
            </a:r>
            <a:r>
              <a:rPr lang="fr-CH" sz="1800" b="1" dirty="0" err="1"/>
              <a:t>GWh</a:t>
            </a:r>
            <a:endParaRPr lang="fr-CH" sz="1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5826526" y="5413828"/>
            <a:ext cx="3206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600" dirty="0" smtClean="0">
                <a:solidFill>
                  <a:srgbClr val="FF9933"/>
                </a:solidFill>
              </a:rPr>
              <a:t>Emissions directes de CO2</a:t>
            </a:r>
          </a:p>
          <a:p>
            <a:pPr algn="r"/>
            <a:r>
              <a:rPr lang="fr-CH" sz="1600" dirty="0" smtClean="0">
                <a:solidFill>
                  <a:srgbClr val="FF9933"/>
                </a:solidFill>
              </a:rPr>
              <a:t>+ analyse de cycle de vie</a:t>
            </a:r>
          </a:p>
          <a:p>
            <a:pPr algn="r"/>
            <a:r>
              <a:rPr lang="fr-CH" sz="1600" dirty="0" smtClean="0">
                <a:solidFill>
                  <a:srgbClr val="FF9933"/>
                </a:solidFill>
              </a:rPr>
              <a:t>Sources:</a:t>
            </a:r>
          </a:p>
          <a:p>
            <a:pPr algn="r"/>
            <a:r>
              <a:rPr lang="fr-CH" sz="1600" dirty="0" smtClean="0">
                <a:solidFill>
                  <a:srgbClr val="FF9933"/>
                </a:solidFill>
              </a:rPr>
              <a:t>ADEME; PSI; Stanford </a:t>
            </a:r>
            <a:r>
              <a:rPr lang="fr-CH" sz="1600" dirty="0" err="1" smtClean="0">
                <a:solidFill>
                  <a:srgbClr val="FF9933"/>
                </a:solidFill>
              </a:rPr>
              <a:t>University</a:t>
            </a:r>
            <a:endParaRPr lang="fr-CH" sz="1600" dirty="0">
              <a:solidFill>
                <a:srgbClr val="FF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" grpId="0" animBg="1"/>
      <p:bldP spid="9" grpId="0" animBg="1"/>
      <p:bldP spid="9" grpId="1" animBg="1"/>
      <p:bldP spid="10" grpId="0"/>
      <p:bldP spid="35" grpId="0"/>
      <p:bldP spid="37" grpId="0"/>
      <p:bldP spid="40" grpId="0"/>
      <p:bldP spid="45" grpId="0"/>
      <p:bldP spid="5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639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741363"/>
            <a:ext cx="2679700" cy="2679700"/>
          </a:xfrm>
          <a:prstGeom prst="rect">
            <a:avLst/>
          </a:prstGeom>
          <a:noFill/>
          <a:ln>
            <a:noFill/>
          </a:ln>
          <a:effectLst>
            <a:glow rad="1041400">
              <a:schemeClr val="accent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6401" name="Text Box 17"/>
          <p:cNvSpPr txBox="1">
            <a:spLocks noChangeArrowheads="1"/>
          </p:cNvSpPr>
          <p:nvPr/>
        </p:nvSpPr>
        <p:spPr bwMode="auto">
          <a:xfrm>
            <a:off x="798050" y="1376083"/>
            <a:ext cx="13355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H" sz="3200" b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</a:t>
            </a:r>
            <a:endParaRPr lang="fr-FR" sz="32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3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31071" y="69850"/>
            <a:ext cx="8024812" cy="1136650"/>
          </a:xfrm>
        </p:spPr>
        <p:txBody>
          <a:bodyPr/>
          <a:lstStyle/>
          <a:p>
            <a:r>
              <a:rPr lang="fr-FR" sz="3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Intéractions</a:t>
            </a:r>
            <a:r>
              <a:rPr 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le climat </a:t>
            </a:r>
            <a:r>
              <a:rPr 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br>
              <a:rPr 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 systèmes</a:t>
            </a:r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 production</a:t>
            </a:r>
            <a:endParaRPr lang="fr-FR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6691081" y="3052990"/>
            <a:ext cx="2023383" cy="98924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Hydraulique</a:t>
            </a:r>
            <a:endParaRPr lang="fr-FR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6916053" y="1652360"/>
            <a:ext cx="2023383" cy="989240"/>
          </a:xfrm>
          <a:prstGeom prst="ellipse">
            <a:avLst/>
          </a:prstGeom>
          <a:solidFill>
            <a:srgbClr val="947118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Carburants</a:t>
            </a:r>
          </a:p>
          <a:p>
            <a:r>
              <a:rPr lang="fr-FR" sz="28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fossiles</a:t>
            </a:r>
            <a:endParaRPr lang="fr-FR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6117766" y="4395561"/>
            <a:ext cx="2023383" cy="98924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Nucléaire</a:t>
            </a:r>
            <a:endParaRPr lang="fr-FR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4165595" y="5259160"/>
            <a:ext cx="2023383" cy="98924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Eolien</a:t>
            </a:r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1937648" y="5324475"/>
            <a:ext cx="2023383" cy="98924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Photo-</a:t>
            </a:r>
          </a:p>
          <a:p>
            <a:r>
              <a:rPr lang="fr-FR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voltaïque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116114" y="4635047"/>
            <a:ext cx="2023383" cy="989240"/>
          </a:xfrm>
          <a:prstGeom prst="ellipse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FR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Géothermie</a:t>
            </a:r>
          </a:p>
        </p:txBody>
      </p:sp>
      <p:cxnSp>
        <p:nvCxnSpPr>
          <p:cNvPr id="4" name="Straight Arrow Connector 3"/>
          <p:cNvCxnSpPr>
            <a:stCxn id="1936397" idx="3"/>
            <a:endCxn id="17" idx="2"/>
          </p:cNvCxnSpPr>
          <p:nvPr/>
        </p:nvCxnSpPr>
        <p:spPr bwMode="auto">
          <a:xfrm>
            <a:off x="3181350" y="2081213"/>
            <a:ext cx="3734703" cy="65767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>
            <a:stCxn id="1936397" idx="3"/>
            <a:endCxn id="15" idx="2"/>
          </p:cNvCxnSpPr>
          <p:nvPr/>
        </p:nvCxnSpPr>
        <p:spPr bwMode="auto">
          <a:xfrm>
            <a:off x="3181350" y="2081213"/>
            <a:ext cx="3509731" cy="1466397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>
            <a:stCxn id="1936397" idx="3"/>
            <a:endCxn id="19" idx="2"/>
          </p:cNvCxnSpPr>
          <p:nvPr/>
        </p:nvCxnSpPr>
        <p:spPr bwMode="auto">
          <a:xfrm>
            <a:off x="3181350" y="2081213"/>
            <a:ext cx="2936416" cy="2808968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3174096" y="2088473"/>
            <a:ext cx="1876875" cy="3180213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>
            <a:stCxn id="1936397" idx="3"/>
            <a:endCxn id="21" idx="0"/>
          </p:cNvCxnSpPr>
          <p:nvPr/>
        </p:nvCxnSpPr>
        <p:spPr bwMode="auto">
          <a:xfrm flipH="1">
            <a:off x="2949340" y="2081213"/>
            <a:ext cx="232010" cy="3243262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>
            <a:stCxn id="1936397" idx="3"/>
            <a:endCxn id="22" idx="0"/>
          </p:cNvCxnSpPr>
          <p:nvPr/>
        </p:nvCxnSpPr>
        <p:spPr bwMode="auto">
          <a:xfrm flipH="1">
            <a:off x="1127806" y="2081213"/>
            <a:ext cx="2053544" cy="2553834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3974053" y="1640114"/>
            <a:ext cx="2425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/>
              <a:t>Disponibilité en eau</a:t>
            </a:r>
            <a:endParaRPr lang="fr-CH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5185798" y="2445658"/>
            <a:ext cx="1571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000" dirty="0" smtClean="0"/>
              <a:t>Disponibilité</a:t>
            </a:r>
          </a:p>
          <a:p>
            <a:pPr algn="r"/>
            <a:r>
              <a:rPr lang="fr-CH" sz="2000" dirty="0" smtClean="0"/>
              <a:t>en eau</a:t>
            </a:r>
            <a:endParaRPr lang="fr-CH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5195445" y="3701144"/>
            <a:ext cx="1699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000" dirty="0" err="1" smtClean="0"/>
              <a:t>Disp</a:t>
            </a:r>
            <a:r>
              <a:rPr lang="fr-CH" sz="2000" dirty="0" smtClean="0"/>
              <a:t>. + </a:t>
            </a:r>
            <a:r>
              <a:rPr lang="fr-CH" sz="2000" dirty="0" err="1" smtClean="0"/>
              <a:t>temp</a:t>
            </a:r>
            <a:r>
              <a:rPr lang="fr-CH" sz="2000" dirty="0" smtClean="0"/>
              <a:t>.</a:t>
            </a:r>
          </a:p>
          <a:p>
            <a:pPr algn="r"/>
            <a:r>
              <a:rPr lang="fr-CH" sz="2000" dirty="0" smtClean="0"/>
              <a:t>de l’eau</a:t>
            </a:r>
            <a:endParaRPr lang="fr-CH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4740767" y="4448629"/>
            <a:ext cx="826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2000" dirty="0" smtClean="0"/>
              <a:t>Vents</a:t>
            </a:r>
            <a:endParaRPr lang="fr-CH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2924692" y="4586515"/>
            <a:ext cx="1240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2000" dirty="0" smtClean="0"/>
              <a:t>Nuages,</a:t>
            </a:r>
          </a:p>
          <a:p>
            <a:pPr algn="r"/>
            <a:r>
              <a:rPr lang="fr-CH" sz="2000" dirty="0" smtClean="0"/>
              <a:t>aérosols</a:t>
            </a:r>
            <a:endParaRPr lang="fr-CH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1436978" y="4216401"/>
            <a:ext cx="124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2000" dirty="0" smtClean="0"/>
              <a:t>??</a:t>
            </a:r>
            <a:endParaRPr lang="fr-CH" sz="2000" dirty="0"/>
          </a:p>
        </p:txBody>
      </p:sp>
    </p:spTree>
    <p:extLst>
      <p:ext uri="{BB962C8B-B14F-4D97-AF65-F5344CB8AC3E}">
        <p14:creationId xmlns:p14="http://schemas.microsoft.com/office/powerpoint/2010/main" val="241905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7" grpId="0"/>
      <p:bldP spid="48" grpId="0"/>
      <p:bldP spid="52" grpId="0"/>
      <p:bldP spid="53" grpId="0"/>
      <p:bldP spid="5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43" y="170556"/>
            <a:ext cx="8781143" cy="1143000"/>
          </a:xfrm>
        </p:spPr>
        <p:txBody>
          <a:bodyPr/>
          <a:lstStyle/>
          <a:p>
            <a:r>
              <a:rPr lang="fr-CH" sz="4000" dirty="0" smtClean="0"/>
              <a:t>Remplacer les 25 TWh du nucléaire...</a:t>
            </a:r>
            <a:br>
              <a:rPr lang="fr-CH" sz="4000" dirty="0" smtClean="0"/>
            </a:br>
            <a:endParaRPr lang="fr-CH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76530"/>
            <a:ext cx="8731024" cy="4114800"/>
          </a:xfrm>
        </p:spPr>
        <p:txBody>
          <a:bodyPr/>
          <a:lstStyle/>
          <a:p>
            <a:r>
              <a:rPr lang="fr-CH" sz="2400" dirty="0" smtClean="0"/>
              <a:t>Centrales à gaz</a:t>
            </a:r>
          </a:p>
          <a:p>
            <a:pPr lvl="1"/>
            <a:r>
              <a:rPr lang="fr-CH" sz="2000" dirty="0" smtClean="0"/>
              <a:t>Emission d’environ 6-10 </a:t>
            </a:r>
            <a:r>
              <a:rPr lang="fr-CH" sz="2000" dirty="0" err="1" smtClean="0"/>
              <a:t>mios</a:t>
            </a:r>
            <a:r>
              <a:rPr lang="fr-CH" sz="2000" dirty="0" smtClean="0"/>
              <a:t> de tonnes de CO</a:t>
            </a:r>
            <a:r>
              <a:rPr lang="fr-CH" sz="2000" baseline="-25000" dirty="0" smtClean="0"/>
              <a:t>2</a:t>
            </a:r>
            <a:r>
              <a:rPr lang="fr-CH" sz="2000" dirty="0" smtClean="0"/>
              <a:t>, soit une augmentation de 25-40% dans le secteur «Energie» de la Suisse</a:t>
            </a:r>
          </a:p>
          <a:p>
            <a:pPr lvl="1"/>
            <a:r>
              <a:rPr lang="fr-CH" sz="2000" dirty="0" smtClean="0"/>
              <a:t>Une augmentation</a:t>
            </a:r>
            <a:r>
              <a:rPr lang="fr-CH" sz="2000" dirty="0"/>
              <a:t> </a:t>
            </a:r>
            <a:r>
              <a:rPr lang="fr-CH" sz="2000" dirty="0" smtClean="0"/>
              <a:t>globale de </a:t>
            </a:r>
            <a:r>
              <a:rPr lang="fr-CH" sz="2000" dirty="0"/>
              <a:t>CO</a:t>
            </a:r>
            <a:r>
              <a:rPr lang="fr-CH" sz="2000" baseline="-25000" dirty="0"/>
              <a:t>2</a:t>
            </a:r>
            <a:r>
              <a:rPr lang="fr-CH" sz="2000" dirty="0" smtClean="0"/>
              <a:t> d’environ 12-20</a:t>
            </a:r>
            <a:r>
              <a:rPr lang="fr-CH" sz="2000" dirty="0"/>
              <a:t> %</a:t>
            </a:r>
            <a:r>
              <a:rPr lang="fr-CH" sz="2000" dirty="0" smtClean="0"/>
              <a:t> - donc en contradiction avec les objectifs du Protocole de Kyoto!</a:t>
            </a:r>
          </a:p>
          <a:p>
            <a:r>
              <a:rPr lang="fr-CH" sz="2400" dirty="0" smtClean="0"/>
              <a:t>Renouvelables</a:t>
            </a:r>
            <a:endParaRPr lang="fr-CH" sz="2400" dirty="0"/>
          </a:p>
          <a:p>
            <a:pPr lvl="1"/>
            <a:r>
              <a:rPr lang="fr-CH" sz="2000" dirty="0" smtClean="0"/>
              <a:t>Limites physiques (ensoleillement; intermittence du vent; …)</a:t>
            </a:r>
          </a:p>
          <a:p>
            <a:pPr lvl="1"/>
            <a:r>
              <a:rPr lang="fr-CH" sz="2000" dirty="0" smtClean="0"/>
              <a:t>Pression sur les prix (panneaux solaires chinois; politique allemande des prix de l’énergie…)</a:t>
            </a:r>
          </a:p>
          <a:p>
            <a:r>
              <a:rPr lang="fr-CH" sz="2400" dirty="0" smtClean="0"/>
              <a:t>Hydraulique</a:t>
            </a:r>
            <a:endParaRPr lang="fr-CH" sz="2400" dirty="0"/>
          </a:p>
          <a:p>
            <a:pPr lvl="1"/>
            <a:r>
              <a:rPr lang="fr-CH" sz="2000" dirty="0" smtClean="0"/>
              <a:t>Marges bénéficiaires en chute libre</a:t>
            </a:r>
          </a:p>
          <a:p>
            <a:pPr lvl="1"/>
            <a:r>
              <a:rPr lang="fr-CH" sz="2000" dirty="0" smtClean="0"/>
              <a:t>Incertitudes sur l’intégration dans la marché européen de l’électricité</a:t>
            </a:r>
          </a:p>
          <a:p>
            <a:pPr lvl="1"/>
            <a:r>
              <a:rPr lang="fr-CH" sz="2000" dirty="0" smtClean="0"/>
              <a:t>Evolution climatique et ressources en eau</a:t>
            </a:r>
            <a:endParaRPr lang="fr-CH" sz="2000" dirty="0"/>
          </a:p>
          <a:p>
            <a:r>
              <a:rPr lang="fr-CH" sz="2400" dirty="0" smtClean="0"/>
              <a:t>Efficience énergétique</a:t>
            </a:r>
            <a:endParaRPr lang="fr-CH" sz="2400" dirty="0"/>
          </a:p>
          <a:p>
            <a:pPr lvl="1"/>
            <a:r>
              <a:rPr lang="fr-CH" sz="2000" dirty="0" smtClean="0"/>
              <a:t>Bâtiments à mettre aux normes; secteur des transports</a:t>
            </a:r>
            <a:endParaRPr lang="fr-CH" sz="2000" dirty="0"/>
          </a:p>
          <a:p>
            <a:pPr lvl="1"/>
            <a:endParaRPr lang="fr-CH" sz="2000" dirty="0"/>
          </a:p>
          <a:p>
            <a:pPr lvl="1"/>
            <a:endParaRPr lang="fr-CH" sz="2000" dirty="0" smtClean="0"/>
          </a:p>
          <a:p>
            <a:endParaRPr lang="fr-CH" sz="2800" dirty="0" smtClean="0"/>
          </a:p>
          <a:p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35269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505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5837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42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429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  <a:gs pos="5000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322943" y="257628"/>
            <a:ext cx="7715250" cy="1143000"/>
          </a:xfrm>
        </p:spPr>
        <p:txBody>
          <a:bodyPr/>
          <a:lstStyle/>
          <a:p>
            <a:pPr algn="l"/>
            <a:r>
              <a:rPr lang="fr-CH" dirty="0">
                <a:solidFill>
                  <a:schemeClr val="tx1"/>
                </a:solidFill>
              </a:rPr>
              <a:t>Impacts sur les océans</a:t>
            </a:r>
          </a:p>
        </p:txBody>
      </p:sp>
    </p:spTree>
    <p:extLst>
      <p:ext uri="{BB962C8B-B14F-4D97-AF65-F5344CB8AC3E}">
        <p14:creationId xmlns:p14="http://schemas.microsoft.com/office/powerpoint/2010/main" val="40893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889000"/>
            <a:ext cx="9144000" cy="5473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254000"/>
            <a:ext cx="7715250" cy="1143000"/>
          </a:xfrm>
        </p:spPr>
        <p:txBody>
          <a:bodyPr/>
          <a:lstStyle/>
          <a:p>
            <a:r>
              <a:rPr lang="fr-CH" dirty="0" smtClean="0"/>
              <a:t>Montée du niveau des océans</a:t>
            </a:r>
            <a:br>
              <a:rPr lang="fr-CH" dirty="0" smtClean="0"/>
            </a:br>
            <a:endParaRPr lang="fr-CH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33270" r="39206" b="16952"/>
          <a:stretch/>
        </p:blipFill>
        <p:spPr bwMode="auto">
          <a:xfrm>
            <a:off x="863600" y="1250950"/>
            <a:ext cx="78105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1587500" y="5194300"/>
            <a:ext cx="6311900" cy="1270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6"/>
          <p:cNvSpPr txBox="1"/>
          <p:nvPr/>
        </p:nvSpPr>
        <p:spPr>
          <a:xfrm rot="16200000">
            <a:off x="-1084209" y="3353830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schemeClr val="tx1"/>
                </a:solidFill>
              </a:rPr>
              <a:t>Hausse de l’océan [m]</a:t>
            </a:r>
            <a:endParaRPr lang="fr-CH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361950"/>
            <a:ext cx="7715250" cy="1143000"/>
          </a:xfrm>
          <a:noFill/>
          <a:ln/>
        </p:spPr>
        <p:txBody>
          <a:bodyPr tIns="46037" bIns="46037" anchor="b"/>
          <a:lstStyle/>
          <a:p>
            <a:r>
              <a:rPr lang="fr-FR" altLang="fr-FR" dirty="0" smtClean="0"/>
              <a:t>Contributions à la montée des océans</a:t>
            </a:r>
            <a:endParaRPr lang="fr-FR" altLang="fr-FR" dirty="0"/>
          </a:p>
        </p:txBody>
      </p:sp>
      <p:sp>
        <p:nvSpPr>
          <p:cNvPr id="3260419" name="Freeform 3"/>
          <p:cNvSpPr>
            <a:spLocks/>
          </p:cNvSpPr>
          <p:nvPr/>
        </p:nvSpPr>
        <p:spPr bwMode="auto">
          <a:xfrm>
            <a:off x="1819275" y="2211388"/>
            <a:ext cx="5129213" cy="2722562"/>
          </a:xfrm>
          <a:custGeom>
            <a:avLst/>
            <a:gdLst>
              <a:gd name="T0" fmla="*/ 0 w 3189"/>
              <a:gd name="T1" fmla="*/ 1715 h 1715"/>
              <a:gd name="T2" fmla="*/ 470 w 3189"/>
              <a:gd name="T3" fmla="*/ 1581 h 1715"/>
              <a:gd name="T4" fmla="*/ 940 w 3189"/>
              <a:gd name="T5" fmla="*/ 1459 h 1715"/>
              <a:gd name="T6" fmla="*/ 1175 w 3189"/>
              <a:gd name="T7" fmla="*/ 1381 h 1715"/>
              <a:gd name="T8" fmla="*/ 1421 w 3189"/>
              <a:gd name="T9" fmla="*/ 1314 h 1715"/>
              <a:gd name="T10" fmla="*/ 1645 w 3189"/>
              <a:gd name="T11" fmla="*/ 1236 h 1715"/>
              <a:gd name="T12" fmla="*/ 1869 w 3189"/>
              <a:gd name="T13" fmla="*/ 1147 h 1715"/>
              <a:gd name="T14" fmla="*/ 2082 w 3189"/>
              <a:gd name="T15" fmla="*/ 1058 h 1715"/>
              <a:gd name="T16" fmla="*/ 2294 w 3189"/>
              <a:gd name="T17" fmla="*/ 947 h 1715"/>
              <a:gd name="T18" fmla="*/ 2484 w 3189"/>
              <a:gd name="T19" fmla="*/ 835 h 1715"/>
              <a:gd name="T20" fmla="*/ 2663 w 3189"/>
              <a:gd name="T21" fmla="*/ 701 h 1715"/>
              <a:gd name="T22" fmla="*/ 2820 w 3189"/>
              <a:gd name="T23" fmla="*/ 557 h 1715"/>
              <a:gd name="T24" fmla="*/ 2966 w 3189"/>
              <a:gd name="T25" fmla="*/ 390 h 1715"/>
              <a:gd name="T26" fmla="*/ 3089 w 3189"/>
              <a:gd name="T27" fmla="*/ 200 h 1715"/>
              <a:gd name="T28" fmla="*/ 3189 w 3189"/>
              <a:gd name="T29" fmla="*/ 0 h 1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89" h="1715">
                <a:moveTo>
                  <a:pt x="0" y="1715"/>
                </a:moveTo>
                <a:lnTo>
                  <a:pt x="470" y="1581"/>
                </a:lnTo>
                <a:lnTo>
                  <a:pt x="940" y="1459"/>
                </a:lnTo>
                <a:lnTo>
                  <a:pt x="1175" y="1381"/>
                </a:lnTo>
                <a:lnTo>
                  <a:pt x="1421" y="1314"/>
                </a:lnTo>
                <a:lnTo>
                  <a:pt x="1645" y="1236"/>
                </a:lnTo>
                <a:lnTo>
                  <a:pt x="1869" y="1147"/>
                </a:lnTo>
                <a:lnTo>
                  <a:pt x="2082" y="1058"/>
                </a:lnTo>
                <a:lnTo>
                  <a:pt x="2294" y="947"/>
                </a:lnTo>
                <a:lnTo>
                  <a:pt x="2484" y="835"/>
                </a:lnTo>
                <a:lnTo>
                  <a:pt x="2663" y="701"/>
                </a:lnTo>
                <a:lnTo>
                  <a:pt x="2820" y="557"/>
                </a:lnTo>
                <a:lnTo>
                  <a:pt x="2966" y="390"/>
                </a:lnTo>
                <a:lnTo>
                  <a:pt x="3089" y="200"/>
                </a:lnTo>
                <a:lnTo>
                  <a:pt x="3189" y="0"/>
                </a:lnTo>
              </a:path>
            </a:pathLst>
          </a:custGeom>
          <a:noFill/>
          <a:ln w="349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260420" name="Rectangle 4"/>
          <p:cNvSpPr>
            <a:spLocks noChangeArrowheads="1"/>
          </p:cNvSpPr>
          <p:nvPr/>
        </p:nvSpPr>
        <p:spPr bwMode="auto">
          <a:xfrm>
            <a:off x="6959600" y="1989138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7" rIns="92075" bIns="46037">
            <a:spAutoFit/>
          </a:bodyPr>
          <a:lstStyle/>
          <a:p>
            <a:pPr algn="l"/>
            <a:r>
              <a:rPr lang="fr-FR" altLang="fr-FR" sz="2000">
                <a:solidFill>
                  <a:srgbClr val="FFFFFF"/>
                </a:solidFill>
              </a:rPr>
              <a:t>Total</a:t>
            </a:r>
          </a:p>
        </p:txBody>
      </p:sp>
      <p:sp>
        <p:nvSpPr>
          <p:cNvPr id="3260421" name="Freeform 5"/>
          <p:cNvSpPr>
            <a:spLocks/>
          </p:cNvSpPr>
          <p:nvPr/>
        </p:nvSpPr>
        <p:spPr bwMode="auto">
          <a:xfrm>
            <a:off x="1908175" y="3306763"/>
            <a:ext cx="5027613" cy="1609725"/>
          </a:xfrm>
          <a:custGeom>
            <a:avLst/>
            <a:gdLst>
              <a:gd name="T0" fmla="*/ 0 w 3167"/>
              <a:gd name="T1" fmla="*/ 1014 h 1014"/>
              <a:gd name="T2" fmla="*/ 459 w 3167"/>
              <a:gd name="T3" fmla="*/ 936 h 1014"/>
              <a:gd name="T4" fmla="*/ 929 w 3167"/>
              <a:gd name="T5" fmla="*/ 858 h 1014"/>
              <a:gd name="T6" fmla="*/ 1164 w 3167"/>
              <a:gd name="T7" fmla="*/ 813 h 1014"/>
              <a:gd name="T8" fmla="*/ 1399 w 3167"/>
              <a:gd name="T9" fmla="*/ 769 h 1014"/>
              <a:gd name="T10" fmla="*/ 1634 w 3167"/>
              <a:gd name="T11" fmla="*/ 724 h 1014"/>
              <a:gd name="T12" fmla="*/ 1846 w 3167"/>
              <a:gd name="T13" fmla="*/ 680 h 1014"/>
              <a:gd name="T14" fmla="*/ 2070 w 3167"/>
              <a:gd name="T15" fmla="*/ 624 h 1014"/>
              <a:gd name="T16" fmla="*/ 2272 w 3167"/>
              <a:gd name="T17" fmla="*/ 557 h 1014"/>
              <a:gd name="T18" fmla="*/ 2462 w 3167"/>
              <a:gd name="T19" fmla="*/ 490 h 1014"/>
              <a:gd name="T20" fmla="*/ 2641 w 3167"/>
              <a:gd name="T21" fmla="*/ 412 h 1014"/>
              <a:gd name="T22" fmla="*/ 2798 w 3167"/>
              <a:gd name="T23" fmla="*/ 323 h 1014"/>
              <a:gd name="T24" fmla="*/ 2943 w 3167"/>
              <a:gd name="T25" fmla="*/ 223 h 1014"/>
              <a:gd name="T26" fmla="*/ 3066 w 3167"/>
              <a:gd name="T27" fmla="*/ 112 h 1014"/>
              <a:gd name="T28" fmla="*/ 3167 w 3167"/>
              <a:gd name="T29" fmla="*/ 0 h 1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67" h="1014">
                <a:moveTo>
                  <a:pt x="0" y="1014"/>
                </a:moveTo>
                <a:lnTo>
                  <a:pt x="459" y="936"/>
                </a:lnTo>
                <a:lnTo>
                  <a:pt x="929" y="858"/>
                </a:lnTo>
                <a:lnTo>
                  <a:pt x="1164" y="813"/>
                </a:lnTo>
                <a:lnTo>
                  <a:pt x="1399" y="769"/>
                </a:lnTo>
                <a:lnTo>
                  <a:pt x="1634" y="724"/>
                </a:lnTo>
                <a:lnTo>
                  <a:pt x="1846" y="680"/>
                </a:lnTo>
                <a:lnTo>
                  <a:pt x="2070" y="624"/>
                </a:lnTo>
                <a:lnTo>
                  <a:pt x="2272" y="557"/>
                </a:lnTo>
                <a:lnTo>
                  <a:pt x="2462" y="490"/>
                </a:lnTo>
                <a:lnTo>
                  <a:pt x="2641" y="412"/>
                </a:lnTo>
                <a:lnTo>
                  <a:pt x="2798" y="323"/>
                </a:lnTo>
                <a:lnTo>
                  <a:pt x="2943" y="223"/>
                </a:lnTo>
                <a:lnTo>
                  <a:pt x="3066" y="112"/>
                </a:lnTo>
                <a:lnTo>
                  <a:pt x="3167" y="0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260422" name="Rectangle 6"/>
          <p:cNvSpPr>
            <a:spLocks noChangeArrowheads="1"/>
          </p:cNvSpPr>
          <p:nvPr/>
        </p:nvSpPr>
        <p:spPr bwMode="auto">
          <a:xfrm>
            <a:off x="6959600" y="3055938"/>
            <a:ext cx="1312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7" rIns="92075" bIns="46037">
            <a:spAutoFit/>
          </a:bodyPr>
          <a:lstStyle/>
          <a:p>
            <a:pPr algn="l"/>
            <a:r>
              <a:rPr lang="fr-FR" altLang="fr-FR" sz="2000">
                <a:solidFill>
                  <a:srgbClr val="FFFFFF"/>
                </a:solidFill>
              </a:rPr>
              <a:t>Dilatation</a:t>
            </a:r>
          </a:p>
          <a:p>
            <a:pPr algn="l"/>
            <a:r>
              <a:rPr lang="fr-FR" altLang="fr-FR" sz="2000">
                <a:solidFill>
                  <a:srgbClr val="FFFFFF"/>
                </a:solidFill>
              </a:rPr>
              <a:t>thermique</a:t>
            </a:r>
          </a:p>
        </p:txBody>
      </p:sp>
      <p:sp>
        <p:nvSpPr>
          <p:cNvPr id="3260423" name="Freeform 7"/>
          <p:cNvSpPr>
            <a:spLocks/>
          </p:cNvSpPr>
          <p:nvPr/>
        </p:nvSpPr>
        <p:spPr bwMode="auto">
          <a:xfrm>
            <a:off x="1836738" y="4067175"/>
            <a:ext cx="5081587" cy="884238"/>
          </a:xfrm>
          <a:custGeom>
            <a:avLst/>
            <a:gdLst>
              <a:gd name="T0" fmla="*/ 0 w 3201"/>
              <a:gd name="T1" fmla="*/ 557 h 557"/>
              <a:gd name="T2" fmla="*/ 459 w 3201"/>
              <a:gd name="T3" fmla="*/ 513 h 557"/>
              <a:gd name="T4" fmla="*/ 940 w 3201"/>
              <a:gd name="T5" fmla="*/ 468 h 557"/>
              <a:gd name="T6" fmla="*/ 1175 w 3201"/>
              <a:gd name="T7" fmla="*/ 446 h 557"/>
              <a:gd name="T8" fmla="*/ 1410 w 3201"/>
              <a:gd name="T9" fmla="*/ 424 h 557"/>
              <a:gd name="T10" fmla="*/ 1645 w 3201"/>
              <a:gd name="T11" fmla="*/ 401 h 557"/>
              <a:gd name="T12" fmla="*/ 1869 w 3201"/>
              <a:gd name="T13" fmla="*/ 368 h 557"/>
              <a:gd name="T14" fmla="*/ 2093 w 3201"/>
              <a:gd name="T15" fmla="*/ 334 h 557"/>
              <a:gd name="T16" fmla="*/ 2294 w 3201"/>
              <a:gd name="T17" fmla="*/ 301 h 557"/>
              <a:gd name="T18" fmla="*/ 2485 w 3201"/>
              <a:gd name="T19" fmla="*/ 268 h 557"/>
              <a:gd name="T20" fmla="*/ 2664 w 3201"/>
              <a:gd name="T21" fmla="*/ 223 h 557"/>
              <a:gd name="T22" fmla="*/ 2832 w 3201"/>
              <a:gd name="T23" fmla="*/ 178 h 557"/>
              <a:gd name="T24" fmla="*/ 2966 w 3201"/>
              <a:gd name="T25" fmla="*/ 123 h 557"/>
              <a:gd name="T26" fmla="*/ 3089 w 3201"/>
              <a:gd name="T27" fmla="*/ 56 h 557"/>
              <a:gd name="T28" fmla="*/ 3201 w 3201"/>
              <a:gd name="T29" fmla="*/ 0 h 5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201" h="557">
                <a:moveTo>
                  <a:pt x="0" y="557"/>
                </a:moveTo>
                <a:lnTo>
                  <a:pt x="459" y="513"/>
                </a:lnTo>
                <a:lnTo>
                  <a:pt x="940" y="468"/>
                </a:lnTo>
                <a:lnTo>
                  <a:pt x="1175" y="446"/>
                </a:lnTo>
                <a:lnTo>
                  <a:pt x="1410" y="424"/>
                </a:lnTo>
                <a:lnTo>
                  <a:pt x="1645" y="401"/>
                </a:lnTo>
                <a:lnTo>
                  <a:pt x="1869" y="368"/>
                </a:lnTo>
                <a:lnTo>
                  <a:pt x="2093" y="334"/>
                </a:lnTo>
                <a:lnTo>
                  <a:pt x="2294" y="301"/>
                </a:lnTo>
                <a:lnTo>
                  <a:pt x="2485" y="268"/>
                </a:lnTo>
                <a:lnTo>
                  <a:pt x="2664" y="223"/>
                </a:lnTo>
                <a:lnTo>
                  <a:pt x="2832" y="178"/>
                </a:lnTo>
                <a:lnTo>
                  <a:pt x="2966" y="123"/>
                </a:lnTo>
                <a:lnTo>
                  <a:pt x="3089" y="56"/>
                </a:lnTo>
                <a:lnTo>
                  <a:pt x="3201" y="0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260424" name="Rectangle 8"/>
          <p:cNvSpPr>
            <a:spLocks noChangeArrowheads="1"/>
          </p:cNvSpPr>
          <p:nvPr/>
        </p:nvSpPr>
        <p:spPr bwMode="auto">
          <a:xfrm>
            <a:off x="6959600" y="3817938"/>
            <a:ext cx="1851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7" rIns="92075" bIns="46037">
            <a:spAutoFit/>
          </a:bodyPr>
          <a:lstStyle/>
          <a:p>
            <a:pPr algn="l"/>
            <a:r>
              <a:rPr lang="fr-FR" altLang="fr-FR" sz="2000">
                <a:solidFill>
                  <a:srgbClr val="FFFFFF"/>
                </a:solidFill>
              </a:rPr>
              <a:t>Glaciers alpins</a:t>
            </a:r>
          </a:p>
        </p:txBody>
      </p:sp>
      <p:sp>
        <p:nvSpPr>
          <p:cNvPr id="3260425" name="Freeform 9"/>
          <p:cNvSpPr>
            <a:spLocks/>
          </p:cNvSpPr>
          <p:nvPr/>
        </p:nvSpPr>
        <p:spPr bwMode="auto">
          <a:xfrm>
            <a:off x="1871663" y="4579938"/>
            <a:ext cx="5046662" cy="336550"/>
          </a:xfrm>
          <a:custGeom>
            <a:avLst/>
            <a:gdLst>
              <a:gd name="T0" fmla="*/ 0 w 3179"/>
              <a:gd name="T1" fmla="*/ 212 h 212"/>
              <a:gd name="T2" fmla="*/ 459 w 3179"/>
              <a:gd name="T3" fmla="*/ 190 h 212"/>
              <a:gd name="T4" fmla="*/ 929 w 3179"/>
              <a:gd name="T5" fmla="*/ 178 h 212"/>
              <a:gd name="T6" fmla="*/ 1176 w 3179"/>
              <a:gd name="T7" fmla="*/ 167 h 212"/>
              <a:gd name="T8" fmla="*/ 1411 w 3179"/>
              <a:gd name="T9" fmla="*/ 156 h 212"/>
              <a:gd name="T10" fmla="*/ 1634 w 3179"/>
              <a:gd name="T11" fmla="*/ 145 h 212"/>
              <a:gd name="T12" fmla="*/ 1858 w 3179"/>
              <a:gd name="T13" fmla="*/ 134 h 212"/>
              <a:gd name="T14" fmla="*/ 2071 w 3179"/>
              <a:gd name="T15" fmla="*/ 123 h 212"/>
              <a:gd name="T16" fmla="*/ 2284 w 3179"/>
              <a:gd name="T17" fmla="*/ 112 h 212"/>
              <a:gd name="T18" fmla="*/ 2474 w 3179"/>
              <a:gd name="T19" fmla="*/ 101 h 212"/>
              <a:gd name="T20" fmla="*/ 2642 w 3179"/>
              <a:gd name="T21" fmla="*/ 78 h 212"/>
              <a:gd name="T22" fmla="*/ 2810 w 3179"/>
              <a:gd name="T23" fmla="*/ 67 h 212"/>
              <a:gd name="T24" fmla="*/ 2955 w 3179"/>
              <a:gd name="T25" fmla="*/ 45 h 212"/>
              <a:gd name="T26" fmla="*/ 3078 w 3179"/>
              <a:gd name="T27" fmla="*/ 23 h 212"/>
              <a:gd name="T28" fmla="*/ 3179 w 3179"/>
              <a:gd name="T29" fmla="*/ 0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179" h="212">
                <a:moveTo>
                  <a:pt x="0" y="212"/>
                </a:moveTo>
                <a:lnTo>
                  <a:pt x="459" y="190"/>
                </a:lnTo>
                <a:lnTo>
                  <a:pt x="929" y="178"/>
                </a:lnTo>
                <a:lnTo>
                  <a:pt x="1176" y="167"/>
                </a:lnTo>
                <a:lnTo>
                  <a:pt x="1411" y="156"/>
                </a:lnTo>
                <a:lnTo>
                  <a:pt x="1634" y="145"/>
                </a:lnTo>
                <a:lnTo>
                  <a:pt x="1858" y="134"/>
                </a:lnTo>
                <a:lnTo>
                  <a:pt x="2071" y="123"/>
                </a:lnTo>
                <a:lnTo>
                  <a:pt x="2284" y="112"/>
                </a:lnTo>
                <a:lnTo>
                  <a:pt x="2474" y="101"/>
                </a:lnTo>
                <a:lnTo>
                  <a:pt x="2642" y="78"/>
                </a:lnTo>
                <a:lnTo>
                  <a:pt x="2810" y="67"/>
                </a:lnTo>
                <a:lnTo>
                  <a:pt x="2955" y="45"/>
                </a:lnTo>
                <a:lnTo>
                  <a:pt x="3078" y="23"/>
                </a:lnTo>
                <a:lnTo>
                  <a:pt x="3179" y="0"/>
                </a:lnTo>
              </a:path>
            </a:pathLst>
          </a:custGeom>
          <a:noFill/>
          <a:ln w="28575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260426" name="Rectangle 10"/>
          <p:cNvSpPr>
            <a:spLocks noChangeArrowheads="1"/>
          </p:cNvSpPr>
          <p:nvPr/>
        </p:nvSpPr>
        <p:spPr bwMode="auto">
          <a:xfrm>
            <a:off x="6959600" y="4351338"/>
            <a:ext cx="1766509" cy="40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7" rIns="92075" bIns="46037">
            <a:spAutoFit/>
          </a:bodyPr>
          <a:lstStyle/>
          <a:p>
            <a:pPr algn="l"/>
            <a:r>
              <a:rPr lang="fr-FR" altLang="fr-FR" sz="2000" dirty="0" smtClean="0">
                <a:solidFill>
                  <a:srgbClr val="FFFFFF"/>
                </a:solidFill>
              </a:rPr>
              <a:t>Groenland (?)</a:t>
            </a:r>
            <a:endParaRPr lang="fr-FR" altLang="fr-FR" sz="2000" dirty="0">
              <a:solidFill>
                <a:srgbClr val="FFFFFF"/>
              </a:solidFill>
            </a:endParaRPr>
          </a:p>
        </p:txBody>
      </p:sp>
      <p:sp>
        <p:nvSpPr>
          <p:cNvPr id="3260427" name="Rectangle 11"/>
          <p:cNvSpPr>
            <a:spLocks noChangeArrowheads="1"/>
          </p:cNvSpPr>
          <p:nvPr/>
        </p:nvSpPr>
        <p:spPr bwMode="auto">
          <a:xfrm rot="16200000">
            <a:off x="-396874" y="3498850"/>
            <a:ext cx="294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7" rIns="92075" bIns="46037">
            <a:spAutoFit/>
          </a:bodyPr>
          <a:lstStyle/>
          <a:p>
            <a:r>
              <a:rPr lang="fr-FR" altLang="fr-FR" sz="2000"/>
              <a:t>Montée des océans [cm]</a:t>
            </a:r>
          </a:p>
        </p:txBody>
      </p:sp>
      <p:sp>
        <p:nvSpPr>
          <p:cNvPr id="3260428" name="Rectangle 12"/>
          <p:cNvSpPr>
            <a:spLocks noChangeArrowheads="1"/>
          </p:cNvSpPr>
          <p:nvPr/>
        </p:nvSpPr>
        <p:spPr bwMode="auto">
          <a:xfrm>
            <a:off x="1828800" y="1998663"/>
            <a:ext cx="5113338" cy="3086100"/>
          </a:xfrm>
          <a:prstGeom prst="rect">
            <a:avLst/>
          </a:prstGeom>
          <a:noFill/>
          <a:ln w="28575">
            <a:solidFill>
              <a:srgbClr val="66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60429" name="Rectangle 13"/>
          <p:cNvSpPr>
            <a:spLocks noChangeArrowheads="1"/>
          </p:cNvSpPr>
          <p:nvPr/>
        </p:nvSpPr>
        <p:spPr bwMode="auto">
          <a:xfrm>
            <a:off x="6959600" y="4818063"/>
            <a:ext cx="1468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7" rIns="92075" bIns="46037">
            <a:spAutoFit/>
          </a:bodyPr>
          <a:lstStyle/>
          <a:p>
            <a:pPr algn="l"/>
            <a:r>
              <a:rPr lang="fr-FR" altLang="fr-FR" sz="2000">
                <a:solidFill>
                  <a:srgbClr val="FFFFFF"/>
                </a:solidFill>
              </a:rPr>
              <a:t>Antarctique</a:t>
            </a:r>
          </a:p>
        </p:txBody>
      </p:sp>
      <p:sp>
        <p:nvSpPr>
          <p:cNvPr id="3260430" name="Arc 14"/>
          <p:cNvSpPr>
            <a:spLocks/>
          </p:cNvSpPr>
          <p:nvPr/>
        </p:nvSpPr>
        <p:spPr bwMode="auto">
          <a:xfrm>
            <a:off x="1835150" y="4941888"/>
            <a:ext cx="5113338" cy="714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60431" name="Line 15"/>
          <p:cNvSpPr>
            <a:spLocks noChangeShapeType="1"/>
          </p:cNvSpPr>
          <p:nvPr/>
        </p:nvSpPr>
        <p:spPr bwMode="auto">
          <a:xfrm>
            <a:off x="1835150" y="4941888"/>
            <a:ext cx="5113338" cy="0"/>
          </a:xfrm>
          <a:prstGeom prst="line">
            <a:avLst/>
          </a:prstGeom>
          <a:noFill/>
          <a:ln w="1905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260432" name="Text Box 16"/>
          <p:cNvSpPr txBox="1">
            <a:spLocks noChangeArrowheads="1"/>
          </p:cNvSpPr>
          <p:nvPr/>
        </p:nvSpPr>
        <p:spPr bwMode="auto">
          <a:xfrm>
            <a:off x="1209675" y="1943100"/>
            <a:ext cx="522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100</a:t>
            </a:r>
          </a:p>
        </p:txBody>
      </p:sp>
      <p:sp>
        <p:nvSpPr>
          <p:cNvPr id="3260433" name="Text Box 17"/>
          <p:cNvSpPr txBox="1">
            <a:spLocks noChangeArrowheads="1"/>
          </p:cNvSpPr>
          <p:nvPr/>
        </p:nvSpPr>
        <p:spPr bwMode="auto">
          <a:xfrm>
            <a:off x="1308100" y="2493963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80</a:t>
            </a:r>
          </a:p>
        </p:txBody>
      </p:sp>
      <p:sp>
        <p:nvSpPr>
          <p:cNvPr id="3260434" name="Text Box 18"/>
          <p:cNvSpPr txBox="1">
            <a:spLocks noChangeArrowheads="1"/>
          </p:cNvSpPr>
          <p:nvPr/>
        </p:nvSpPr>
        <p:spPr bwMode="auto">
          <a:xfrm>
            <a:off x="1308100" y="3046413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60</a:t>
            </a:r>
          </a:p>
        </p:txBody>
      </p:sp>
      <p:sp>
        <p:nvSpPr>
          <p:cNvPr id="3260435" name="Text Box 19"/>
          <p:cNvSpPr txBox="1">
            <a:spLocks noChangeArrowheads="1"/>
          </p:cNvSpPr>
          <p:nvPr/>
        </p:nvSpPr>
        <p:spPr bwMode="auto">
          <a:xfrm>
            <a:off x="1308100" y="3598863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40</a:t>
            </a:r>
          </a:p>
        </p:txBody>
      </p:sp>
      <p:sp>
        <p:nvSpPr>
          <p:cNvPr id="3260436" name="Text Box 20"/>
          <p:cNvSpPr txBox="1">
            <a:spLocks noChangeArrowheads="1"/>
          </p:cNvSpPr>
          <p:nvPr/>
        </p:nvSpPr>
        <p:spPr bwMode="auto">
          <a:xfrm>
            <a:off x="1308100" y="4151313"/>
            <a:ext cx="409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20</a:t>
            </a:r>
          </a:p>
        </p:txBody>
      </p:sp>
      <p:sp>
        <p:nvSpPr>
          <p:cNvPr id="3260437" name="Text Box 21"/>
          <p:cNvSpPr txBox="1">
            <a:spLocks noChangeArrowheads="1"/>
          </p:cNvSpPr>
          <p:nvPr/>
        </p:nvSpPr>
        <p:spPr bwMode="auto">
          <a:xfrm>
            <a:off x="1406525" y="4703763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0</a:t>
            </a:r>
          </a:p>
        </p:txBody>
      </p:sp>
      <p:sp>
        <p:nvSpPr>
          <p:cNvPr id="3260438" name="Text Box 22"/>
          <p:cNvSpPr txBox="1">
            <a:spLocks noChangeArrowheads="1"/>
          </p:cNvSpPr>
          <p:nvPr/>
        </p:nvSpPr>
        <p:spPr bwMode="auto">
          <a:xfrm>
            <a:off x="1319213" y="4895850"/>
            <a:ext cx="365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-5</a:t>
            </a:r>
          </a:p>
        </p:txBody>
      </p:sp>
      <p:sp>
        <p:nvSpPr>
          <p:cNvPr id="3260439" name="Text Box 23"/>
          <p:cNvSpPr txBox="1">
            <a:spLocks noChangeArrowheads="1"/>
          </p:cNvSpPr>
          <p:nvPr/>
        </p:nvSpPr>
        <p:spPr bwMode="auto">
          <a:xfrm>
            <a:off x="1543050" y="5089525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1990</a:t>
            </a:r>
          </a:p>
        </p:txBody>
      </p:sp>
      <p:sp>
        <p:nvSpPr>
          <p:cNvPr id="3260440" name="Text Box 24"/>
          <p:cNvSpPr txBox="1">
            <a:spLocks noChangeArrowheads="1"/>
          </p:cNvSpPr>
          <p:nvPr/>
        </p:nvSpPr>
        <p:spPr bwMode="auto">
          <a:xfrm>
            <a:off x="2057400" y="5089525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2000</a:t>
            </a:r>
          </a:p>
        </p:txBody>
      </p:sp>
      <p:sp>
        <p:nvSpPr>
          <p:cNvPr id="3260441" name="Text Box 25"/>
          <p:cNvSpPr txBox="1">
            <a:spLocks noChangeArrowheads="1"/>
          </p:cNvSpPr>
          <p:nvPr/>
        </p:nvSpPr>
        <p:spPr bwMode="auto">
          <a:xfrm>
            <a:off x="2974975" y="5089525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2020</a:t>
            </a:r>
          </a:p>
        </p:txBody>
      </p:sp>
      <p:sp>
        <p:nvSpPr>
          <p:cNvPr id="3260442" name="Text Box 26"/>
          <p:cNvSpPr txBox="1">
            <a:spLocks noChangeArrowheads="1"/>
          </p:cNvSpPr>
          <p:nvPr/>
        </p:nvSpPr>
        <p:spPr bwMode="auto">
          <a:xfrm>
            <a:off x="3892550" y="5089525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2040</a:t>
            </a:r>
          </a:p>
        </p:txBody>
      </p:sp>
      <p:sp>
        <p:nvSpPr>
          <p:cNvPr id="3260443" name="Text Box 27"/>
          <p:cNvSpPr txBox="1">
            <a:spLocks noChangeArrowheads="1"/>
          </p:cNvSpPr>
          <p:nvPr/>
        </p:nvSpPr>
        <p:spPr bwMode="auto">
          <a:xfrm>
            <a:off x="4811713" y="5089525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2060</a:t>
            </a:r>
          </a:p>
        </p:txBody>
      </p:sp>
      <p:sp>
        <p:nvSpPr>
          <p:cNvPr id="3260444" name="Text Box 28"/>
          <p:cNvSpPr txBox="1">
            <a:spLocks noChangeArrowheads="1"/>
          </p:cNvSpPr>
          <p:nvPr/>
        </p:nvSpPr>
        <p:spPr bwMode="auto">
          <a:xfrm>
            <a:off x="5729288" y="5089525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2080</a:t>
            </a:r>
          </a:p>
        </p:txBody>
      </p:sp>
      <p:sp>
        <p:nvSpPr>
          <p:cNvPr id="3260445" name="Text Box 29"/>
          <p:cNvSpPr txBox="1">
            <a:spLocks noChangeArrowheads="1"/>
          </p:cNvSpPr>
          <p:nvPr/>
        </p:nvSpPr>
        <p:spPr bwMode="auto">
          <a:xfrm>
            <a:off x="6648450" y="5089525"/>
            <a:ext cx="63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600"/>
              <a:t>2100</a:t>
            </a:r>
          </a:p>
        </p:txBody>
      </p:sp>
    </p:spTree>
    <p:extLst>
      <p:ext uri="{BB962C8B-B14F-4D97-AF65-F5344CB8AC3E}">
        <p14:creationId xmlns:p14="http://schemas.microsoft.com/office/powerpoint/2010/main" val="5549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0419" grpId="0" animBg="1"/>
      <p:bldP spid="3260420" grpId="0"/>
      <p:bldP spid="3260421" grpId="0" animBg="1"/>
      <p:bldP spid="3260422" grpId="0"/>
      <p:bldP spid="3260423" grpId="0" animBg="1"/>
      <p:bldP spid="3260424" grpId="0"/>
      <p:bldP spid="3260425" grpId="0" animBg="1"/>
      <p:bldP spid="3260426" grpId="0"/>
      <p:bldP spid="3260429" grpId="0"/>
      <p:bldP spid="32604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47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130629" y="5236845"/>
            <a:ext cx="8965111" cy="1143000"/>
          </a:xfrm>
        </p:spPr>
        <p:txBody>
          <a:bodyPr/>
          <a:lstStyle/>
          <a:p>
            <a:pPr algn="l"/>
            <a:r>
              <a:rPr lang="fr-CH" sz="4000" dirty="0"/>
              <a:t>Impacts sur </a:t>
            </a:r>
            <a:r>
              <a:rPr lang="fr-CH" sz="4000" dirty="0" smtClean="0"/>
              <a:t>l’eau</a:t>
            </a:r>
            <a:endParaRPr lang="fr-CH" sz="4000" dirty="0"/>
          </a:p>
        </p:txBody>
      </p:sp>
    </p:spTree>
    <p:extLst>
      <p:ext uri="{BB962C8B-B14F-4D97-AF65-F5344CB8AC3E}">
        <p14:creationId xmlns:p14="http://schemas.microsoft.com/office/powerpoint/2010/main" val="5263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3707" y="0"/>
            <a:ext cx="1130034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451" y="127000"/>
            <a:ext cx="7715250" cy="1143000"/>
          </a:xfrm>
        </p:spPr>
        <p:txBody>
          <a:bodyPr/>
          <a:lstStyle/>
          <a:p>
            <a:r>
              <a:rPr lang="fr-CH" sz="3600" dirty="0" smtClean="0"/>
              <a:t>Changements de pH océanique,1900 - 2010</a:t>
            </a:r>
            <a:endParaRPr lang="fr-CH" sz="3600" dirty="0"/>
          </a:p>
        </p:txBody>
      </p:sp>
      <p:pic>
        <p:nvPicPr>
          <p:cNvPr id="4" name="Picture 2" descr="http://upload.wikimedia.org/wikipedia/commons/9/9e/WOA05_GLODAP_del_pH_AYoo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2" y="1270000"/>
            <a:ext cx="8985448" cy="516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073400" y="5308600"/>
            <a:ext cx="3175000" cy="482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890" y="0"/>
            <a:ext cx="9144000" cy="2445068"/>
          </a:xfrm>
          <a:prstGeom prst="rect">
            <a:avLst/>
          </a:prstGeom>
          <a:gradFill rotWithShape="1">
            <a:gsLst>
              <a:gs pos="0">
                <a:srgbClr val="3366CC"/>
              </a:gs>
              <a:gs pos="100000">
                <a:srgbClr val="CC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24280" y="320040"/>
            <a:ext cx="7715250" cy="1143000"/>
          </a:xfrm>
        </p:spPr>
        <p:txBody>
          <a:bodyPr/>
          <a:lstStyle/>
          <a:p>
            <a:r>
              <a:rPr lang="fr-CH" sz="3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L’acidification de l’océan:</a:t>
            </a:r>
            <a:br>
              <a:rPr lang="fr-CH" sz="3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r>
              <a:rPr lang="fr-CH" sz="3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une «bombe à retardement»?</a:t>
            </a:r>
            <a:br>
              <a:rPr lang="fr-CH" sz="36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</a:br>
            <a:endParaRPr lang="fr-CH" sz="3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865119"/>
            <a:ext cx="9124950" cy="356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040" y="730389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CO</a:t>
            </a:r>
            <a:r>
              <a:rPr lang="fr-CH" baseline="-25000" dirty="0" smtClean="0">
                <a:solidFill>
                  <a:srgbClr val="FFFFFF"/>
                </a:solidFill>
              </a:rPr>
              <a:t>2</a:t>
            </a:r>
            <a:endParaRPr lang="fr-CH" baseline="-250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95344" y="3137178"/>
            <a:ext cx="760144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CO</a:t>
            </a:r>
            <a:r>
              <a:rPr lang="fr-CH" baseline="-25000" dirty="0" smtClean="0">
                <a:solidFill>
                  <a:srgbClr val="FFFFFF"/>
                </a:solidFill>
              </a:rPr>
              <a:t>2</a:t>
            </a:r>
            <a:endParaRPr lang="fr-CH" baseline="-250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5789" y="3951204"/>
            <a:ext cx="5649302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CO</a:t>
            </a:r>
            <a:r>
              <a:rPr lang="fr-CH" baseline="-25000" dirty="0" smtClean="0">
                <a:solidFill>
                  <a:srgbClr val="FFFFFF"/>
                </a:solidFill>
              </a:rPr>
              <a:t>2  </a:t>
            </a:r>
            <a:r>
              <a:rPr lang="fr-CH" dirty="0" smtClean="0">
                <a:solidFill>
                  <a:srgbClr val="FFFFFF"/>
                </a:solidFill>
              </a:rPr>
              <a:t>+ H</a:t>
            </a:r>
            <a:r>
              <a:rPr lang="fr-CH" baseline="-25000" dirty="0" smtClean="0">
                <a:solidFill>
                  <a:srgbClr val="FFFFFF"/>
                </a:solidFill>
              </a:rPr>
              <a:t>2</a:t>
            </a:r>
            <a:r>
              <a:rPr lang="fr-CH" dirty="0" smtClean="0">
                <a:solidFill>
                  <a:srgbClr val="FFFFFF"/>
                </a:solidFill>
              </a:rPr>
              <a:t>O = H</a:t>
            </a:r>
            <a:r>
              <a:rPr lang="fr-CH" baseline="-25000" dirty="0" smtClean="0">
                <a:solidFill>
                  <a:srgbClr val="FFFFFF"/>
                </a:solidFill>
              </a:rPr>
              <a:t>2</a:t>
            </a:r>
            <a:r>
              <a:rPr lang="fr-CH" dirty="0" smtClean="0">
                <a:solidFill>
                  <a:srgbClr val="FFFFFF"/>
                </a:solidFill>
              </a:rPr>
              <a:t>CO</a:t>
            </a:r>
            <a:r>
              <a:rPr lang="fr-CH" baseline="-25000" dirty="0" smtClean="0">
                <a:solidFill>
                  <a:srgbClr val="FFFFFF"/>
                </a:solidFill>
              </a:rPr>
              <a:t>3</a:t>
            </a:r>
            <a:r>
              <a:rPr lang="fr-CH" dirty="0" smtClean="0">
                <a:solidFill>
                  <a:srgbClr val="FFFFFF"/>
                </a:solidFill>
              </a:rPr>
              <a:t> (Acide carbonique)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68237" y="4477837"/>
            <a:ext cx="5836854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Augmentation de l’acidité (PH) de l’océan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5528" y="5004470"/>
            <a:ext cx="7069563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Dissolution du carbonate de calcium contenu dans</a:t>
            </a:r>
          </a:p>
          <a:p>
            <a:r>
              <a:rPr lang="fr-CH" dirty="0" smtClean="0">
                <a:solidFill>
                  <a:srgbClr val="FFFFFF"/>
                </a:solidFill>
              </a:rPr>
              <a:t>divers organismes marins (dont le </a:t>
            </a:r>
            <a:r>
              <a:rPr lang="fr-CH" dirty="0" err="1" smtClean="0">
                <a:solidFill>
                  <a:srgbClr val="FFFFFF"/>
                </a:solidFill>
              </a:rPr>
              <a:t>plankton</a:t>
            </a:r>
            <a:r>
              <a:rPr lang="fr-CH" dirty="0" smtClean="0">
                <a:solidFill>
                  <a:srgbClr val="FFFFFF"/>
                </a:solidFill>
              </a:rPr>
              <a:t>…)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36278" y="5900435"/>
            <a:ext cx="6668813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Réduction de la capacité d’absorption du CO</a:t>
            </a:r>
            <a:r>
              <a:rPr lang="fr-CH" baseline="-25000" dirty="0" smtClean="0">
                <a:solidFill>
                  <a:srgbClr val="FFFFFF"/>
                </a:solidFill>
              </a:rPr>
              <a:t>2</a:t>
            </a:r>
            <a:r>
              <a:rPr lang="fr-CH" dirty="0" smtClean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5" name="Picture 2" descr="C:\Users\Martin Beniston\Desktop\ripples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5463"/>
            <a:ext cx="9144000" cy="7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/>
          <p:cNvSpPr/>
          <p:nvPr/>
        </p:nvSpPr>
        <p:spPr bwMode="auto">
          <a:xfrm>
            <a:off x="701040" y="1344454"/>
            <a:ext cx="741680" cy="2296160"/>
          </a:xfrm>
          <a:prstGeom prst="downArrow">
            <a:avLst/>
          </a:prstGeom>
          <a:solidFill>
            <a:srgbClr val="FF0000">
              <a:alpha val="42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flipV="1">
            <a:off x="2255520" y="1344454"/>
            <a:ext cx="741680" cy="2296160"/>
          </a:xfrm>
          <a:prstGeom prst="downArrow">
            <a:avLst/>
          </a:prstGeom>
          <a:solidFill>
            <a:srgbClr val="FF0000">
              <a:alpha val="42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17" grpId="0" animBg="1"/>
      <p:bldP spid="18" grpId="0" animBg="1"/>
      <p:bldP spid="19" grpId="0" animBg="1"/>
      <p:bldP spid="20" grpId="0" animBg="1"/>
      <p:bldP spid="8" grpId="0" animBg="1"/>
      <p:bldP spid="8" grpId="1" animBg="1"/>
      <p:bldP spid="14" grpId="0" animBg="1"/>
      <p:bldP spid="1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64389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pic>
        <p:nvPicPr>
          <p:cNvPr id="4" name="OceanAcidifica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" y="850900"/>
            <a:ext cx="9042400" cy="55625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350" y="0"/>
            <a:ext cx="8369300" cy="1143000"/>
          </a:xfrm>
        </p:spPr>
        <p:txBody>
          <a:bodyPr/>
          <a:lstStyle/>
          <a:p>
            <a:r>
              <a:rPr lang="fr-CH" sz="4000" dirty="0" smtClean="0"/>
              <a:t>Evolution de l’aragonite de surface, 1800-2100 </a:t>
            </a:r>
            <a:endParaRPr lang="fr-CH" sz="4000" dirty="0"/>
          </a:p>
        </p:txBody>
      </p:sp>
    </p:spTree>
    <p:extLst>
      <p:ext uri="{BB962C8B-B14F-4D97-AF65-F5344CB8AC3E}">
        <p14:creationId xmlns:p14="http://schemas.microsoft.com/office/powerpoint/2010/main" val="27006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62000" y="736599"/>
            <a:ext cx="7594600" cy="57092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01600"/>
            <a:ext cx="7905750" cy="1143000"/>
          </a:xfrm>
        </p:spPr>
        <p:txBody>
          <a:bodyPr/>
          <a:lstStyle/>
          <a:p>
            <a:r>
              <a:rPr lang="fr-CH" sz="3600" dirty="0" smtClean="0"/>
              <a:t>Risques pour les récifs de corail</a:t>
            </a:r>
            <a:br>
              <a:rPr lang="fr-CH" sz="3600" dirty="0" smtClean="0"/>
            </a:br>
            <a:endParaRPr lang="fr-CH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5500"/>
            <a:ext cx="6832600" cy="552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104900" y="2400300"/>
            <a:ext cx="6832600" cy="1739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104900" y="4121150"/>
            <a:ext cx="6832600" cy="17399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807200" y="5861050"/>
            <a:ext cx="1130300" cy="387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0312" y="5861050"/>
            <a:ext cx="945387" cy="58477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Récifs</a:t>
            </a:r>
          </a:p>
          <a:p>
            <a:r>
              <a:rPr lang="fr-CH" sz="1600" b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coraliens</a:t>
            </a:r>
            <a:endParaRPr lang="fr-CH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028700" y="6054725"/>
            <a:ext cx="139700" cy="1936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670300" y="5861050"/>
            <a:ext cx="1549400" cy="952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400300" y="6245370"/>
            <a:ext cx="4152900" cy="1974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8735" y="6122199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Critique</a:t>
            </a:r>
            <a:endParaRPr lang="fr-CH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3640" y="6122199"/>
            <a:ext cx="94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</a:t>
            </a:r>
            <a:endParaRPr lang="fr-CH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7188" y="6122199"/>
            <a:ext cx="913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Adéquat</a:t>
            </a:r>
            <a:endParaRPr lang="fr-CH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9992" y="6122199"/>
            <a:ext cx="87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Optimal</a:t>
            </a:r>
            <a:endParaRPr lang="fr-CH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400300" y="6291476"/>
            <a:ext cx="368300" cy="0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797300" y="6291476"/>
            <a:ext cx="368300" cy="0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6821514" y="5829811"/>
            <a:ext cx="1553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solidFill>
                  <a:schemeClr val="tx1"/>
                </a:solidFill>
              </a:rPr>
              <a:t>Saturation de </a:t>
            </a:r>
          </a:p>
          <a:p>
            <a:r>
              <a:rPr lang="fr-CH" sz="1600" b="1" dirty="0" smtClean="0">
                <a:solidFill>
                  <a:schemeClr val="tx1"/>
                </a:solidFill>
              </a:rPr>
              <a:t>l’Aragonite</a:t>
            </a:r>
            <a:endParaRPr lang="fr-CH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5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1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Extrêmes climatiques</a:t>
            </a:r>
            <a:endParaRPr lang="fr-FR" smtClean="0"/>
          </a:p>
        </p:txBody>
      </p:sp>
      <p:sp>
        <p:nvSpPr>
          <p:cNvPr id="297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247900"/>
            <a:ext cx="8020050" cy="4114800"/>
          </a:xfrm>
        </p:spPr>
        <p:txBody>
          <a:bodyPr/>
          <a:lstStyle/>
          <a:p>
            <a:r>
              <a:rPr lang="fr-CH" dirty="0" smtClean="0"/>
              <a:t>Définitions</a:t>
            </a:r>
          </a:p>
          <a:p>
            <a:r>
              <a:rPr lang="fr-CH" dirty="0" smtClean="0"/>
              <a:t>Exemples suisses:</a:t>
            </a:r>
          </a:p>
          <a:p>
            <a:pPr lvl="1"/>
            <a:r>
              <a:rPr lang="fr-CH" dirty="0" smtClean="0"/>
              <a:t>La canicule de 2003</a:t>
            </a:r>
          </a:p>
          <a:p>
            <a:pPr lvl="1"/>
            <a:r>
              <a:rPr lang="fr-CH" dirty="0" smtClean="0"/>
              <a:t>Les pluies extrêmes et inondations de 2005</a:t>
            </a:r>
            <a:endParaRPr lang="fr-FR" dirty="0" smtClean="0"/>
          </a:p>
          <a:p>
            <a:r>
              <a:rPr lang="fr-CH" dirty="0" smtClean="0"/>
              <a:t>Variabilité et influence du type de temps</a:t>
            </a:r>
          </a:p>
        </p:txBody>
      </p:sp>
    </p:spTree>
    <p:extLst>
      <p:ext uri="{BB962C8B-B14F-4D97-AF65-F5344CB8AC3E}">
        <p14:creationId xmlns:p14="http://schemas.microsoft.com/office/powerpoint/2010/main" val="427458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472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Qu’est-ce qu’un extrême climatique?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1349375"/>
            <a:ext cx="81597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</p:txBody>
      </p:sp>
      <p:sp>
        <p:nvSpPr>
          <p:cNvPr id="2951172" name="Rectangle 4"/>
          <p:cNvSpPr>
            <a:spLocks noChangeArrowheads="1"/>
          </p:cNvSpPr>
          <p:nvPr/>
        </p:nvSpPr>
        <p:spPr bwMode="auto">
          <a:xfrm>
            <a:off x="547688" y="1711325"/>
            <a:ext cx="81597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SzPct val="75000"/>
              <a:buFont typeface="Monotype Sorts" pitchFamily="2" charset="2"/>
              <a:buChar char="n"/>
            </a:pPr>
            <a:r>
              <a:rPr lang="en-US" sz="3200" dirty="0">
                <a:solidFill>
                  <a:schemeClr val="bg1"/>
                </a:solidFill>
              </a:rPr>
              <a:t>Un </a:t>
            </a:r>
            <a:r>
              <a:rPr lang="en-US" sz="3200" dirty="0" err="1">
                <a:solidFill>
                  <a:schemeClr val="bg1"/>
                </a:solidFill>
              </a:rPr>
              <a:t>évènement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intense?</a:t>
            </a:r>
            <a:endParaRPr lang="en-US" sz="3200" dirty="0">
              <a:solidFill>
                <a:schemeClr val="bg1"/>
              </a:solidFill>
            </a:endParaRPr>
          </a:p>
          <a:p>
            <a:pPr marL="819150" lvl="1" indent="-28575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SzPct val="75000"/>
              <a:buFont typeface="Monotype Sorts" pitchFamily="2" charset="2"/>
              <a:buChar char="u"/>
            </a:pPr>
            <a:r>
              <a:rPr lang="en-US" sz="2800" dirty="0" err="1">
                <a:solidFill>
                  <a:schemeClr val="bg1"/>
                </a:solidFill>
              </a:rPr>
              <a:t>Approches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basées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sur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le </a:t>
            </a:r>
            <a:r>
              <a:rPr lang="en-US" sz="2800" dirty="0" err="1" smtClean="0">
                <a:solidFill>
                  <a:schemeClr val="bg1"/>
                </a:solidFill>
              </a:rPr>
              <a:t>dépassement</a:t>
            </a:r>
            <a:r>
              <a:rPr lang="en-US" sz="2800" dirty="0" smtClean="0">
                <a:solidFill>
                  <a:schemeClr val="bg1"/>
                </a:solidFill>
              </a:rPr>
              <a:t> de </a:t>
            </a:r>
            <a:r>
              <a:rPr lang="en-US" sz="2800" dirty="0" err="1" smtClean="0">
                <a:solidFill>
                  <a:schemeClr val="bg1"/>
                </a:solidFill>
              </a:rPr>
              <a:t>seuils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1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1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698" name="Rectangle 2"/>
          <p:cNvSpPr>
            <a:spLocks noChangeArrowheads="1"/>
          </p:cNvSpPr>
          <p:nvPr/>
        </p:nvSpPr>
        <p:spPr bwMode="auto">
          <a:xfrm>
            <a:off x="1204913" y="1843088"/>
            <a:ext cx="6472237" cy="156845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73699" name="Rectangle 3"/>
          <p:cNvSpPr>
            <a:spLocks noChangeArrowheads="1"/>
          </p:cNvSpPr>
          <p:nvPr/>
        </p:nvSpPr>
        <p:spPr bwMode="auto">
          <a:xfrm>
            <a:off x="1189038" y="1798638"/>
            <a:ext cx="6491287" cy="8683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title"/>
          </p:nvPr>
        </p:nvSpPr>
        <p:spPr>
          <a:xfrm>
            <a:off x="411163" y="254000"/>
            <a:ext cx="8356600" cy="1143000"/>
          </a:xfrm>
        </p:spPr>
        <p:txBody>
          <a:bodyPr/>
          <a:lstStyle/>
          <a:p>
            <a:r>
              <a:rPr lang="fr-CH" sz="4000" smtClean="0"/>
              <a:t>Dépassement des seuils de 30°C et 35°C à Bâle pendant l’été 2003</a:t>
            </a:r>
          </a:p>
        </p:txBody>
      </p:sp>
      <p:sp>
        <p:nvSpPr>
          <p:cNvPr id="63493" name="Line 5"/>
          <p:cNvSpPr>
            <a:spLocks noChangeShapeType="1"/>
          </p:cNvSpPr>
          <p:nvPr/>
        </p:nvSpPr>
        <p:spPr bwMode="auto">
          <a:xfrm>
            <a:off x="1031875" y="1884363"/>
            <a:ext cx="1588" cy="383540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494" name="Line 6"/>
          <p:cNvSpPr>
            <a:spLocks noChangeShapeType="1"/>
          </p:cNvSpPr>
          <p:nvPr/>
        </p:nvSpPr>
        <p:spPr bwMode="auto">
          <a:xfrm>
            <a:off x="998538" y="5719763"/>
            <a:ext cx="33337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998538" y="4954588"/>
            <a:ext cx="33337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496" name="Line 8"/>
          <p:cNvSpPr>
            <a:spLocks noChangeShapeType="1"/>
          </p:cNvSpPr>
          <p:nvPr/>
        </p:nvSpPr>
        <p:spPr bwMode="auto">
          <a:xfrm>
            <a:off x="998538" y="4184650"/>
            <a:ext cx="33337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497" name="Line 9"/>
          <p:cNvSpPr>
            <a:spLocks noChangeShapeType="1"/>
          </p:cNvSpPr>
          <p:nvPr/>
        </p:nvSpPr>
        <p:spPr bwMode="auto">
          <a:xfrm>
            <a:off x="998538" y="3419475"/>
            <a:ext cx="33337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498" name="Line 10"/>
          <p:cNvSpPr>
            <a:spLocks noChangeShapeType="1"/>
          </p:cNvSpPr>
          <p:nvPr/>
        </p:nvSpPr>
        <p:spPr bwMode="auto">
          <a:xfrm>
            <a:off x="998538" y="2649538"/>
            <a:ext cx="33337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499" name="Line 11"/>
          <p:cNvSpPr>
            <a:spLocks noChangeShapeType="1"/>
          </p:cNvSpPr>
          <p:nvPr/>
        </p:nvSpPr>
        <p:spPr bwMode="auto">
          <a:xfrm>
            <a:off x="998538" y="1884363"/>
            <a:ext cx="33337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00" name="Line 12"/>
          <p:cNvSpPr>
            <a:spLocks noChangeShapeType="1"/>
          </p:cNvSpPr>
          <p:nvPr/>
        </p:nvSpPr>
        <p:spPr bwMode="auto">
          <a:xfrm>
            <a:off x="1031875" y="5719763"/>
            <a:ext cx="66532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01" name="Line 13"/>
          <p:cNvSpPr>
            <a:spLocks noChangeShapeType="1"/>
          </p:cNvSpPr>
          <p:nvPr/>
        </p:nvSpPr>
        <p:spPr bwMode="auto">
          <a:xfrm flipV="1">
            <a:off x="1031875" y="5719763"/>
            <a:ext cx="1588" cy="3175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02" name="Line 14"/>
          <p:cNvSpPr>
            <a:spLocks noChangeShapeType="1"/>
          </p:cNvSpPr>
          <p:nvPr/>
        </p:nvSpPr>
        <p:spPr bwMode="auto">
          <a:xfrm flipV="1">
            <a:off x="1736725" y="5719763"/>
            <a:ext cx="1588" cy="3175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03" name="Line 15"/>
          <p:cNvSpPr>
            <a:spLocks noChangeShapeType="1"/>
          </p:cNvSpPr>
          <p:nvPr/>
        </p:nvSpPr>
        <p:spPr bwMode="auto">
          <a:xfrm flipV="1">
            <a:off x="2449513" y="5719763"/>
            <a:ext cx="1587" cy="3175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04" name="Line 16"/>
          <p:cNvSpPr>
            <a:spLocks noChangeShapeType="1"/>
          </p:cNvSpPr>
          <p:nvPr/>
        </p:nvSpPr>
        <p:spPr bwMode="auto">
          <a:xfrm flipV="1">
            <a:off x="3154363" y="5719763"/>
            <a:ext cx="1587" cy="3175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05" name="Line 17"/>
          <p:cNvSpPr>
            <a:spLocks noChangeShapeType="1"/>
          </p:cNvSpPr>
          <p:nvPr/>
        </p:nvSpPr>
        <p:spPr bwMode="auto">
          <a:xfrm flipV="1">
            <a:off x="3867150" y="5719763"/>
            <a:ext cx="1588" cy="3175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06" name="Line 18"/>
          <p:cNvSpPr>
            <a:spLocks noChangeShapeType="1"/>
          </p:cNvSpPr>
          <p:nvPr/>
        </p:nvSpPr>
        <p:spPr bwMode="auto">
          <a:xfrm flipV="1">
            <a:off x="4572000" y="5719763"/>
            <a:ext cx="1588" cy="3175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07" name="Line 19"/>
          <p:cNvSpPr>
            <a:spLocks noChangeShapeType="1"/>
          </p:cNvSpPr>
          <p:nvPr/>
        </p:nvSpPr>
        <p:spPr bwMode="auto">
          <a:xfrm flipV="1">
            <a:off x="5278438" y="5719763"/>
            <a:ext cx="1587" cy="3175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08" name="Line 20"/>
          <p:cNvSpPr>
            <a:spLocks noChangeShapeType="1"/>
          </p:cNvSpPr>
          <p:nvPr/>
        </p:nvSpPr>
        <p:spPr bwMode="auto">
          <a:xfrm flipV="1">
            <a:off x="5989638" y="5719763"/>
            <a:ext cx="1587" cy="3175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09" name="Line 21"/>
          <p:cNvSpPr>
            <a:spLocks noChangeShapeType="1"/>
          </p:cNvSpPr>
          <p:nvPr/>
        </p:nvSpPr>
        <p:spPr bwMode="auto">
          <a:xfrm flipV="1">
            <a:off x="6696075" y="5719763"/>
            <a:ext cx="1588" cy="3175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10" name="Line 22"/>
          <p:cNvSpPr>
            <a:spLocks noChangeShapeType="1"/>
          </p:cNvSpPr>
          <p:nvPr/>
        </p:nvSpPr>
        <p:spPr bwMode="auto">
          <a:xfrm flipV="1">
            <a:off x="7407275" y="5719763"/>
            <a:ext cx="1588" cy="3175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2973719" name="Group 23"/>
          <p:cNvGrpSpPr>
            <a:grpSpLocks/>
          </p:cNvGrpSpPr>
          <p:nvPr/>
        </p:nvGrpSpPr>
        <p:grpSpPr bwMode="auto">
          <a:xfrm>
            <a:off x="1143000" y="2066925"/>
            <a:ext cx="6505575" cy="3057525"/>
            <a:chOff x="720" y="1302"/>
            <a:chExt cx="4098" cy="1926"/>
          </a:xfrm>
        </p:grpSpPr>
        <p:sp>
          <p:nvSpPr>
            <p:cNvPr id="63540" name="Freeform 24"/>
            <p:cNvSpPr>
              <a:spLocks/>
            </p:cNvSpPr>
            <p:nvPr/>
          </p:nvSpPr>
          <p:spPr bwMode="auto">
            <a:xfrm>
              <a:off x="740" y="2220"/>
              <a:ext cx="46" cy="222"/>
            </a:xfrm>
            <a:custGeom>
              <a:avLst/>
              <a:gdLst>
                <a:gd name="T0" fmla="*/ 0 w 46"/>
                <a:gd name="T1" fmla="*/ 0 h 222"/>
                <a:gd name="T2" fmla="*/ 5 w 46"/>
                <a:gd name="T3" fmla="*/ 29 h 222"/>
                <a:gd name="T4" fmla="*/ 13 w 46"/>
                <a:gd name="T5" fmla="*/ 66 h 222"/>
                <a:gd name="T6" fmla="*/ 25 w 46"/>
                <a:gd name="T7" fmla="*/ 132 h 222"/>
                <a:gd name="T8" fmla="*/ 29 w 46"/>
                <a:gd name="T9" fmla="*/ 165 h 222"/>
                <a:gd name="T10" fmla="*/ 33 w 46"/>
                <a:gd name="T11" fmla="*/ 193 h 222"/>
                <a:gd name="T12" fmla="*/ 42 w 46"/>
                <a:gd name="T13" fmla="*/ 210 h 222"/>
                <a:gd name="T14" fmla="*/ 46 w 46"/>
                <a:gd name="T15" fmla="*/ 222 h 2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6" h="222">
                  <a:moveTo>
                    <a:pt x="0" y="0"/>
                  </a:moveTo>
                  <a:lnTo>
                    <a:pt x="5" y="29"/>
                  </a:lnTo>
                  <a:lnTo>
                    <a:pt x="13" y="66"/>
                  </a:lnTo>
                  <a:lnTo>
                    <a:pt x="25" y="132"/>
                  </a:lnTo>
                  <a:lnTo>
                    <a:pt x="29" y="165"/>
                  </a:lnTo>
                  <a:lnTo>
                    <a:pt x="33" y="193"/>
                  </a:lnTo>
                  <a:lnTo>
                    <a:pt x="42" y="210"/>
                  </a:lnTo>
                  <a:lnTo>
                    <a:pt x="46" y="22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41" name="Freeform 25"/>
            <p:cNvSpPr>
              <a:spLocks/>
            </p:cNvSpPr>
            <p:nvPr/>
          </p:nvSpPr>
          <p:spPr bwMode="auto">
            <a:xfrm>
              <a:off x="786" y="2306"/>
              <a:ext cx="41" cy="136"/>
            </a:xfrm>
            <a:custGeom>
              <a:avLst/>
              <a:gdLst>
                <a:gd name="T0" fmla="*/ 0 w 41"/>
                <a:gd name="T1" fmla="*/ 136 h 136"/>
                <a:gd name="T2" fmla="*/ 4 w 41"/>
                <a:gd name="T3" fmla="*/ 136 h 136"/>
                <a:gd name="T4" fmla="*/ 12 w 41"/>
                <a:gd name="T5" fmla="*/ 128 h 136"/>
                <a:gd name="T6" fmla="*/ 16 w 41"/>
                <a:gd name="T7" fmla="*/ 116 h 136"/>
                <a:gd name="T8" fmla="*/ 20 w 41"/>
                <a:gd name="T9" fmla="*/ 95 h 136"/>
                <a:gd name="T10" fmla="*/ 24 w 41"/>
                <a:gd name="T11" fmla="*/ 75 h 136"/>
                <a:gd name="T12" fmla="*/ 29 w 41"/>
                <a:gd name="T13" fmla="*/ 50 h 136"/>
                <a:gd name="T14" fmla="*/ 37 w 41"/>
                <a:gd name="T15" fmla="*/ 25 h 136"/>
                <a:gd name="T16" fmla="*/ 41 w 41"/>
                <a:gd name="T17" fmla="*/ 0 h 1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136">
                  <a:moveTo>
                    <a:pt x="0" y="136"/>
                  </a:moveTo>
                  <a:lnTo>
                    <a:pt x="4" y="136"/>
                  </a:lnTo>
                  <a:lnTo>
                    <a:pt x="12" y="128"/>
                  </a:lnTo>
                  <a:lnTo>
                    <a:pt x="16" y="116"/>
                  </a:lnTo>
                  <a:lnTo>
                    <a:pt x="20" y="95"/>
                  </a:lnTo>
                  <a:lnTo>
                    <a:pt x="24" y="75"/>
                  </a:lnTo>
                  <a:lnTo>
                    <a:pt x="29" y="50"/>
                  </a:lnTo>
                  <a:lnTo>
                    <a:pt x="37" y="25"/>
                  </a:lnTo>
                  <a:lnTo>
                    <a:pt x="4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42" name="Freeform 26"/>
            <p:cNvSpPr>
              <a:spLocks/>
            </p:cNvSpPr>
            <p:nvPr/>
          </p:nvSpPr>
          <p:spPr bwMode="auto">
            <a:xfrm>
              <a:off x="827" y="2097"/>
              <a:ext cx="45" cy="209"/>
            </a:xfrm>
            <a:custGeom>
              <a:avLst/>
              <a:gdLst>
                <a:gd name="T0" fmla="*/ 0 w 45"/>
                <a:gd name="T1" fmla="*/ 209 h 209"/>
                <a:gd name="T2" fmla="*/ 4 w 45"/>
                <a:gd name="T3" fmla="*/ 185 h 209"/>
                <a:gd name="T4" fmla="*/ 12 w 45"/>
                <a:gd name="T5" fmla="*/ 152 h 209"/>
                <a:gd name="T6" fmla="*/ 16 w 45"/>
                <a:gd name="T7" fmla="*/ 115 h 209"/>
                <a:gd name="T8" fmla="*/ 20 w 45"/>
                <a:gd name="T9" fmla="*/ 82 h 209"/>
                <a:gd name="T10" fmla="*/ 29 w 45"/>
                <a:gd name="T11" fmla="*/ 49 h 209"/>
                <a:gd name="T12" fmla="*/ 33 w 45"/>
                <a:gd name="T13" fmla="*/ 20 h 209"/>
                <a:gd name="T14" fmla="*/ 37 w 45"/>
                <a:gd name="T15" fmla="*/ 12 h 209"/>
                <a:gd name="T16" fmla="*/ 41 w 45"/>
                <a:gd name="T17" fmla="*/ 4 h 209"/>
                <a:gd name="T18" fmla="*/ 41 w 45"/>
                <a:gd name="T19" fmla="*/ 0 h 209"/>
                <a:gd name="T20" fmla="*/ 45 w 45"/>
                <a:gd name="T21" fmla="*/ 0 h 2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209">
                  <a:moveTo>
                    <a:pt x="0" y="209"/>
                  </a:moveTo>
                  <a:lnTo>
                    <a:pt x="4" y="185"/>
                  </a:lnTo>
                  <a:lnTo>
                    <a:pt x="12" y="152"/>
                  </a:lnTo>
                  <a:lnTo>
                    <a:pt x="16" y="115"/>
                  </a:lnTo>
                  <a:lnTo>
                    <a:pt x="20" y="82"/>
                  </a:lnTo>
                  <a:lnTo>
                    <a:pt x="29" y="49"/>
                  </a:lnTo>
                  <a:lnTo>
                    <a:pt x="33" y="20"/>
                  </a:lnTo>
                  <a:lnTo>
                    <a:pt x="37" y="12"/>
                  </a:lnTo>
                  <a:lnTo>
                    <a:pt x="41" y="4"/>
                  </a:lnTo>
                  <a:lnTo>
                    <a:pt x="41" y="0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43" name="Freeform 27"/>
            <p:cNvSpPr>
              <a:spLocks/>
            </p:cNvSpPr>
            <p:nvPr/>
          </p:nvSpPr>
          <p:spPr bwMode="auto">
            <a:xfrm>
              <a:off x="872" y="2097"/>
              <a:ext cx="45" cy="251"/>
            </a:xfrm>
            <a:custGeom>
              <a:avLst/>
              <a:gdLst>
                <a:gd name="T0" fmla="*/ 0 w 45"/>
                <a:gd name="T1" fmla="*/ 0 h 251"/>
                <a:gd name="T2" fmla="*/ 4 w 45"/>
                <a:gd name="T3" fmla="*/ 4 h 251"/>
                <a:gd name="T4" fmla="*/ 4 w 45"/>
                <a:gd name="T5" fmla="*/ 8 h 251"/>
                <a:gd name="T6" fmla="*/ 8 w 45"/>
                <a:gd name="T7" fmla="*/ 20 h 251"/>
                <a:gd name="T8" fmla="*/ 13 w 45"/>
                <a:gd name="T9" fmla="*/ 33 h 251"/>
                <a:gd name="T10" fmla="*/ 17 w 45"/>
                <a:gd name="T11" fmla="*/ 65 h 251"/>
                <a:gd name="T12" fmla="*/ 21 w 45"/>
                <a:gd name="T13" fmla="*/ 102 h 251"/>
                <a:gd name="T14" fmla="*/ 29 w 45"/>
                <a:gd name="T15" fmla="*/ 144 h 251"/>
                <a:gd name="T16" fmla="*/ 33 w 45"/>
                <a:gd name="T17" fmla="*/ 185 h 251"/>
                <a:gd name="T18" fmla="*/ 41 w 45"/>
                <a:gd name="T19" fmla="*/ 222 h 251"/>
                <a:gd name="T20" fmla="*/ 45 w 45"/>
                <a:gd name="T21" fmla="*/ 251 h 2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251">
                  <a:moveTo>
                    <a:pt x="0" y="0"/>
                  </a:moveTo>
                  <a:lnTo>
                    <a:pt x="4" y="4"/>
                  </a:lnTo>
                  <a:lnTo>
                    <a:pt x="4" y="8"/>
                  </a:lnTo>
                  <a:lnTo>
                    <a:pt x="8" y="20"/>
                  </a:lnTo>
                  <a:lnTo>
                    <a:pt x="13" y="33"/>
                  </a:lnTo>
                  <a:lnTo>
                    <a:pt x="17" y="65"/>
                  </a:lnTo>
                  <a:lnTo>
                    <a:pt x="21" y="102"/>
                  </a:lnTo>
                  <a:lnTo>
                    <a:pt x="29" y="144"/>
                  </a:lnTo>
                  <a:lnTo>
                    <a:pt x="33" y="185"/>
                  </a:lnTo>
                  <a:lnTo>
                    <a:pt x="41" y="222"/>
                  </a:lnTo>
                  <a:lnTo>
                    <a:pt x="45" y="25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44" name="Freeform 28"/>
            <p:cNvSpPr>
              <a:spLocks/>
            </p:cNvSpPr>
            <p:nvPr/>
          </p:nvSpPr>
          <p:spPr bwMode="auto">
            <a:xfrm>
              <a:off x="917" y="2348"/>
              <a:ext cx="46" cy="152"/>
            </a:xfrm>
            <a:custGeom>
              <a:avLst/>
              <a:gdLst>
                <a:gd name="T0" fmla="*/ 0 w 46"/>
                <a:gd name="T1" fmla="*/ 0 h 152"/>
                <a:gd name="T2" fmla="*/ 5 w 46"/>
                <a:gd name="T3" fmla="*/ 24 h 152"/>
                <a:gd name="T4" fmla="*/ 13 w 46"/>
                <a:gd name="T5" fmla="*/ 53 h 152"/>
                <a:gd name="T6" fmla="*/ 17 w 46"/>
                <a:gd name="T7" fmla="*/ 82 h 152"/>
                <a:gd name="T8" fmla="*/ 21 w 46"/>
                <a:gd name="T9" fmla="*/ 107 h 152"/>
                <a:gd name="T10" fmla="*/ 29 w 46"/>
                <a:gd name="T11" fmla="*/ 127 h 152"/>
                <a:gd name="T12" fmla="*/ 33 w 46"/>
                <a:gd name="T13" fmla="*/ 144 h 152"/>
                <a:gd name="T14" fmla="*/ 42 w 46"/>
                <a:gd name="T15" fmla="*/ 152 h 152"/>
                <a:gd name="T16" fmla="*/ 46 w 46"/>
                <a:gd name="T17" fmla="*/ 152 h 1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152">
                  <a:moveTo>
                    <a:pt x="0" y="0"/>
                  </a:moveTo>
                  <a:lnTo>
                    <a:pt x="5" y="24"/>
                  </a:lnTo>
                  <a:lnTo>
                    <a:pt x="13" y="53"/>
                  </a:lnTo>
                  <a:lnTo>
                    <a:pt x="17" y="82"/>
                  </a:lnTo>
                  <a:lnTo>
                    <a:pt x="21" y="107"/>
                  </a:lnTo>
                  <a:lnTo>
                    <a:pt x="29" y="127"/>
                  </a:lnTo>
                  <a:lnTo>
                    <a:pt x="33" y="144"/>
                  </a:lnTo>
                  <a:lnTo>
                    <a:pt x="42" y="152"/>
                  </a:lnTo>
                  <a:lnTo>
                    <a:pt x="46" y="15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45" name="Freeform 29"/>
            <p:cNvSpPr>
              <a:spLocks/>
            </p:cNvSpPr>
            <p:nvPr/>
          </p:nvSpPr>
          <p:spPr bwMode="auto">
            <a:xfrm>
              <a:off x="963" y="2241"/>
              <a:ext cx="45" cy="259"/>
            </a:xfrm>
            <a:custGeom>
              <a:avLst/>
              <a:gdLst>
                <a:gd name="T0" fmla="*/ 0 w 45"/>
                <a:gd name="T1" fmla="*/ 259 h 259"/>
                <a:gd name="T2" fmla="*/ 4 w 45"/>
                <a:gd name="T3" fmla="*/ 255 h 259"/>
                <a:gd name="T4" fmla="*/ 4 w 45"/>
                <a:gd name="T5" fmla="*/ 242 h 259"/>
                <a:gd name="T6" fmla="*/ 8 w 45"/>
                <a:gd name="T7" fmla="*/ 230 h 259"/>
                <a:gd name="T8" fmla="*/ 12 w 45"/>
                <a:gd name="T9" fmla="*/ 218 h 259"/>
                <a:gd name="T10" fmla="*/ 16 w 45"/>
                <a:gd name="T11" fmla="*/ 181 h 259"/>
                <a:gd name="T12" fmla="*/ 20 w 45"/>
                <a:gd name="T13" fmla="*/ 135 h 259"/>
                <a:gd name="T14" fmla="*/ 28 w 45"/>
                <a:gd name="T15" fmla="*/ 94 h 259"/>
                <a:gd name="T16" fmla="*/ 33 w 45"/>
                <a:gd name="T17" fmla="*/ 53 h 259"/>
                <a:gd name="T18" fmla="*/ 41 w 45"/>
                <a:gd name="T19" fmla="*/ 20 h 259"/>
                <a:gd name="T20" fmla="*/ 41 w 45"/>
                <a:gd name="T21" fmla="*/ 8 h 259"/>
                <a:gd name="T22" fmla="*/ 45 w 45"/>
                <a:gd name="T23" fmla="*/ 0 h 2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" h="259">
                  <a:moveTo>
                    <a:pt x="0" y="259"/>
                  </a:moveTo>
                  <a:lnTo>
                    <a:pt x="4" y="255"/>
                  </a:lnTo>
                  <a:lnTo>
                    <a:pt x="4" y="242"/>
                  </a:lnTo>
                  <a:lnTo>
                    <a:pt x="8" y="230"/>
                  </a:lnTo>
                  <a:lnTo>
                    <a:pt x="12" y="218"/>
                  </a:lnTo>
                  <a:lnTo>
                    <a:pt x="16" y="181"/>
                  </a:lnTo>
                  <a:lnTo>
                    <a:pt x="20" y="135"/>
                  </a:lnTo>
                  <a:lnTo>
                    <a:pt x="28" y="94"/>
                  </a:lnTo>
                  <a:lnTo>
                    <a:pt x="33" y="53"/>
                  </a:lnTo>
                  <a:lnTo>
                    <a:pt x="41" y="20"/>
                  </a:lnTo>
                  <a:lnTo>
                    <a:pt x="41" y="8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46" name="Freeform 30"/>
            <p:cNvSpPr>
              <a:spLocks/>
            </p:cNvSpPr>
            <p:nvPr/>
          </p:nvSpPr>
          <p:spPr bwMode="auto">
            <a:xfrm>
              <a:off x="1008" y="2232"/>
              <a:ext cx="45" cy="37"/>
            </a:xfrm>
            <a:custGeom>
              <a:avLst/>
              <a:gdLst>
                <a:gd name="T0" fmla="*/ 0 w 45"/>
                <a:gd name="T1" fmla="*/ 9 h 37"/>
                <a:gd name="T2" fmla="*/ 4 w 45"/>
                <a:gd name="T3" fmla="*/ 0 h 37"/>
                <a:gd name="T4" fmla="*/ 8 w 45"/>
                <a:gd name="T5" fmla="*/ 0 h 37"/>
                <a:gd name="T6" fmla="*/ 16 w 45"/>
                <a:gd name="T7" fmla="*/ 0 h 37"/>
                <a:gd name="T8" fmla="*/ 25 w 45"/>
                <a:gd name="T9" fmla="*/ 4 h 37"/>
                <a:gd name="T10" fmla="*/ 37 w 45"/>
                <a:gd name="T11" fmla="*/ 21 h 37"/>
                <a:gd name="T12" fmla="*/ 45 w 45"/>
                <a:gd name="T13" fmla="*/ 37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" h="37">
                  <a:moveTo>
                    <a:pt x="0" y="9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5" y="4"/>
                  </a:lnTo>
                  <a:lnTo>
                    <a:pt x="37" y="21"/>
                  </a:lnTo>
                  <a:lnTo>
                    <a:pt x="45" y="3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47" name="Freeform 31"/>
            <p:cNvSpPr>
              <a:spLocks/>
            </p:cNvSpPr>
            <p:nvPr/>
          </p:nvSpPr>
          <p:spPr bwMode="auto">
            <a:xfrm>
              <a:off x="1053" y="2269"/>
              <a:ext cx="41" cy="177"/>
            </a:xfrm>
            <a:custGeom>
              <a:avLst/>
              <a:gdLst>
                <a:gd name="T0" fmla="*/ 0 w 41"/>
                <a:gd name="T1" fmla="*/ 0 h 177"/>
                <a:gd name="T2" fmla="*/ 4 w 41"/>
                <a:gd name="T3" fmla="*/ 9 h 177"/>
                <a:gd name="T4" fmla="*/ 4 w 41"/>
                <a:gd name="T5" fmla="*/ 21 h 177"/>
                <a:gd name="T6" fmla="*/ 13 w 41"/>
                <a:gd name="T7" fmla="*/ 50 h 177"/>
                <a:gd name="T8" fmla="*/ 17 w 41"/>
                <a:gd name="T9" fmla="*/ 83 h 177"/>
                <a:gd name="T10" fmla="*/ 21 w 41"/>
                <a:gd name="T11" fmla="*/ 120 h 177"/>
                <a:gd name="T12" fmla="*/ 25 w 41"/>
                <a:gd name="T13" fmla="*/ 149 h 177"/>
                <a:gd name="T14" fmla="*/ 29 w 41"/>
                <a:gd name="T15" fmla="*/ 161 h 177"/>
                <a:gd name="T16" fmla="*/ 29 w 41"/>
                <a:gd name="T17" fmla="*/ 169 h 177"/>
                <a:gd name="T18" fmla="*/ 33 w 41"/>
                <a:gd name="T19" fmla="*/ 177 h 177"/>
                <a:gd name="T20" fmla="*/ 37 w 41"/>
                <a:gd name="T21" fmla="*/ 177 h 177"/>
                <a:gd name="T22" fmla="*/ 37 w 41"/>
                <a:gd name="T23" fmla="*/ 173 h 177"/>
                <a:gd name="T24" fmla="*/ 41 w 41"/>
                <a:gd name="T25" fmla="*/ 165 h 1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77">
                  <a:moveTo>
                    <a:pt x="0" y="0"/>
                  </a:moveTo>
                  <a:lnTo>
                    <a:pt x="4" y="9"/>
                  </a:lnTo>
                  <a:lnTo>
                    <a:pt x="4" y="21"/>
                  </a:lnTo>
                  <a:lnTo>
                    <a:pt x="13" y="50"/>
                  </a:lnTo>
                  <a:lnTo>
                    <a:pt x="17" y="83"/>
                  </a:lnTo>
                  <a:lnTo>
                    <a:pt x="21" y="120"/>
                  </a:lnTo>
                  <a:lnTo>
                    <a:pt x="25" y="149"/>
                  </a:lnTo>
                  <a:lnTo>
                    <a:pt x="29" y="161"/>
                  </a:lnTo>
                  <a:lnTo>
                    <a:pt x="29" y="169"/>
                  </a:lnTo>
                  <a:lnTo>
                    <a:pt x="33" y="177"/>
                  </a:lnTo>
                  <a:lnTo>
                    <a:pt x="37" y="177"/>
                  </a:lnTo>
                  <a:lnTo>
                    <a:pt x="37" y="173"/>
                  </a:lnTo>
                  <a:lnTo>
                    <a:pt x="41" y="16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48" name="Freeform 32"/>
            <p:cNvSpPr>
              <a:spLocks/>
            </p:cNvSpPr>
            <p:nvPr/>
          </p:nvSpPr>
          <p:spPr bwMode="auto">
            <a:xfrm>
              <a:off x="1094" y="1891"/>
              <a:ext cx="46" cy="543"/>
            </a:xfrm>
            <a:custGeom>
              <a:avLst/>
              <a:gdLst>
                <a:gd name="T0" fmla="*/ 0 w 46"/>
                <a:gd name="T1" fmla="*/ 543 h 543"/>
                <a:gd name="T2" fmla="*/ 4 w 46"/>
                <a:gd name="T3" fmla="*/ 527 h 543"/>
                <a:gd name="T4" fmla="*/ 4 w 46"/>
                <a:gd name="T5" fmla="*/ 506 h 543"/>
                <a:gd name="T6" fmla="*/ 9 w 46"/>
                <a:gd name="T7" fmla="*/ 477 h 543"/>
                <a:gd name="T8" fmla="*/ 13 w 46"/>
                <a:gd name="T9" fmla="*/ 440 h 543"/>
                <a:gd name="T10" fmla="*/ 13 w 46"/>
                <a:gd name="T11" fmla="*/ 403 h 543"/>
                <a:gd name="T12" fmla="*/ 17 w 46"/>
                <a:gd name="T13" fmla="*/ 362 h 543"/>
                <a:gd name="T14" fmla="*/ 21 w 46"/>
                <a:gd name="T15" fmla="*/ 271 h 543"/>
                <a:gd name="T16" fmla="*/ 29 w 46"/>
                <a:gd name="T17" fmla="*/ 185 h 543"/>
                <a:gd name="T18" fmla="*/ 33 w 46"/>
                <a:gd name="T19" fmla="*/ 144 h 543"/>
                <a:gd name="T20" fmla="*/ 33 w 46"/>
                <a:gd name="T21" fmla="*/ 103 h 543"/>
                <a:gd name="T22" fmla="*/ 37 w 46"/>
                <a:gd name="T23" fmla="*/ 70 h 543"/>
                <a:gd name="T24" fmla="*/ 42 w 46"/>
                <a:gd name="T25" fmla="*/ 41 h 543"/>
                <a:gd name="T26" fmla="*/ 42 w 46"/>
                <a:gd name="T27" fmla="*/ 16 h 543"/>
                <a:gd name="T28" fmla="*/ 46 w 46"/>
                <a:gd name="T29" fmla="*/ 0 h 54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543">
                  <a:moveTo>
                    <a:pt x="0" y="543"/>
                  </a:moveTo>
                  <a:lnTo>
                    <a:pt x="4" y="527"/>
                  </a:lnTo>
                  <a:lnTo>
                    <a:pt x="4" y="506"/>
                  </a:lnTo>
                  <a:lnTo>
                    <a:pt x="9" y="477"/>
                  </a:lnTo>
                  <a:lnTo>
                    <a:pt x="13" y="440"/>
                  </a:lnTo>
                  <a:lnTo>
                    <a:pt x="13" y="403"/>
                  </a:lnTo>
                  <a:lnTo>
                    <a:pt x="17" y="362"/>
                  </a:lnTo>
                  <a:lnTo>
                    <a:pt x="21" y="271"/>
                  </a:lnTo>
                  <a:lnTo>
                    <a:pt x="29" y="185"/>
                  </a:lnTo>
                  <a:lnTo>
                    <a:pt x="33" y="144"/>
                  </a:lnTo>
                  <a:lnTo>
                    <a:pt x="33" y="103"/>
                  </a:lnTo>
                  <a:lnTo>
                    <a:pt x="37" y="70"/>
                  </a:lnTo>
                  <a:lnTo>
                    <a:pt x="42" y="41"/>
                  </a:lnTo>
                  <a:lnTo>
                    <a:pt x="42" y="16"/>
                  </a:lnTo>
                  <a:lnTo>
                    <a:pt x="46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49" name="Freeform 33"/>
            <p:cNvSpPr>
              <a:spLocks/>
            </p:cNvSpPr>
            <p:nvPr/>
          </p:nvSpPr>
          <p:spPr bwMode="auto">
            <a:xfrm>
              <a:off x="1140" y="1879"/>
              <a:ext cx="45" cy="152"/>
            </a:xfrm>
            <a:custGeom>
              <a:avLst/>
              <a:gdLst>
                <a:gd name="T0" fmla="*/ 0 w 45"/>
                <a:gd name="T1" fmla="*/ 12 h 152"/>
                <a:gd name="T2" fmla="*/ 4 w 45"/>
                <a:gd name="T3" fmla="*/ 4 h 152"/>
                <a:gd name="T4" fmla="*/ 4 w 45"/>
                <a:gd name="T5" fmla="*/ 0 h 152"/>
                <a:gd name="T6" fmla="*/ 8 w 45"/>
                <a:gd name="T7" fmla="*/ 4 h 152"/>
                <a:gd name="T8" fmla="*/ 12 w 45"/>
                <a:gd name="T9" fmla="*/ 8 h 152"/>
                <a:gd name="T10" fmla="*/ 12 w 45"/>
                <a:gd name="T11" fmla="*/ 20 h 152"/>
                <a:gd name="T12" fmla="*/ 16 w 45"/>
                <a:gd name="T13" fmla="*/ 32 h 152"/>
                <a:gd name="T14" fmla="*/ 20 w 45"/>
                <a:gd name="T15" fmla="*/ 65 h 152"/>
                <a:gd name="T16" fmla="*/ 28 w 45"/>
                <a:gd name="T17" fmla="*/ 102 h 152"/>
                <a:gd name="T18" fmla="*/ 33 w 45"/>
                <a:gd name="T19" fmla="*/ 131 h 152"/>
                <a:gd name="T20" fmla="*/ 37 w 45"/>
                <a:gd name="T21" fmla="*/ 144 h 152"/>
                <a:gd name="T22" fmla="*/ 41 w 45"/>
                <a:gd name="T23" fmla="*/ 148 h 152"/>
                <a:gd name="T24" fmla="*/ 41 w 45"/>
                <a:gd name="T25" fmla="*/ 152 h 152"/>
                <a:gd name="T26" fmla="*/ 45 w 45"/>
                <a:gd name="T27" fmla="*/ 148 h 15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" h="152">
                  <a:moveTo>
                    <a:pt x="0" y="12"/>
                  </a:moveTo>
                  <a:lnTo>
                    <a:pt x="4" y="4"/>
                  </a:lnTo>
                  <a:lnTo>
                    <a:pt x="4" y="0"/>
                  </a:lnTo>
                  <a:lnTo>
                    <a:pt x="8" y="4"/>
                  </a:lnTo>
                  <a:lnTo>
                    <a:pt x="12" y="8"/>
                  </a:lnTo>
                  <a:lnTo>
                    <a:pt x="12" y="20"/>
                  </a:lnTo>
                  <a:lnTo>
                    <a:pt x="16" y="32"/>
                  </a:lnTo>
                  <a:lnTo>
                    <a:pt x="20" y="65"/>
                  </a:lnTo>
                  <a:lnTo>
                    <a:pt x="28" y="102"/>
                  </a:lnTo>
                  <a:lnTo>
                    <a:pt x="33" y="131"/>
                  </a:lnTo>
                  <a:lnTo>
                    <a:pt x="37" y="144"/>
                  </a:lnTo>
                  <a:lnTo>
                    <a:pt x="41" y="148"/>
                  </a:lnTo>
                  <a:lnTo>
                    <a:pt x="41" y="152"/>
                  </a:lnTo>
                  <a:lnTo>
                    <a:pt x="45" y="14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50" name="Freeform 34"/>
            <p:cNvSpPr>
              <a:spLocks/>
            </p:cNvSpPr>
            <p:nvPr/>
          </p:nvSpPr>
          <p:spPr bwMode="auto">
            <a:xfrm>
              <a:off x="1185" y="1681"/>
              <a:ext cx="45" cy="346"/>
            </a:xfrm>
            <a:custGeom>
              <a:avLst/>
              <a:gdLst>
                <a:gd name="T0" fmla="*/ 0 w 45"/>
                <a:gd name="T1" fmla="*/ 346 h 346"/>
                <a:gd name="T2" fmla="*/ 4 w 45"/>
                <a:gd name="T3" fmla="*/ 337 h 346"/>
                <a:gd name="T4" fmla="*/ 4 w 45"/>
                <a:gd name="T5" fmla="*/ 321 h 346"/>
                <a:gd name="T6" fmla="*/ 8 w 45"/>
                <a:gd name="T7" fmla="*/ 300 h 346"/>
                <a:gd name="T8" fmla="*/ 12 w 45"/>
                <a:gd name="T9" fmla="*/ 272 h 346"/>
                <a:gd name="T10" fmla="*/ 12 w 45"/>
                <a:gd name="T11" fmla="*/ 243 h 346"/>
                <a:gd name="T12" fmla="*/ 16 w 45"/>
                <a:gd name="T13" fmla="*/ 214 h 346"/>
                <a:gd name="T14" fmla="*/ 20 w 45"/>
                <a:gd name="T15" fmla="*/ 148 h 346"/>
                <a:gd name="T16" fmla="*/ 29 w 45"/>
                <a:gd name="T17" fmla="*/ 86 h 346"/>
                <a:gd name="T18" fmla="*/ 33 w 45"/>
                <a:gd name="T19" fmla="*/ 62 h 346"/>
                <a:gd name="T20" fmla="*/ 33 w 45"/>
                <a:gd name="T21" fmla="*/ 37 h 346"/>
                <a:gd name="T22" fmla="*/ 37 w 45"/>
                <a:gd name="T23" fmla="*/ 21 h 346"/>
                <a:gd name="T24" fmla="*/ 41 w 45"/>
                <a:gd name="T25" fmla="*/ 4 h 346"/>
                <a:gd name="T26" fmla="*/ 41 w 45"/>
                <a:gd name="T27" fmla="*/ 0 h 346"/>
                <a:gd name="T28" fmla="*/ 45 w 45"/>
                <a:gd name="T29" fmla="*/ 0 h 34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5" h="346">
                  <a:moveTo>
                    <a:pt x="0" y="346"/>
                  </a:moveTo>
                  <a:lnTo>
                    <a:pt x="4" y="337"/>
                  </a:lnTo>
                  <a:lnTo>
                    <a:pt x="4" y="321"/>
                  </a:lnTo>
                  <a:lnTo>
                    <a:pt x="8" y="300"/>
                  </a:lnTo>
                  <a:lnTo>
                    <a:pt x="12" y="272"/>
                  </a:lnTo>
                  <a:lnTo>
                    <a:pt x="12" y="243"/>
                  </a:lnTo>
                  <a:lnTo>
                    <a:pt x="16" y="214"/>
                  </a:lnTo>
                  <a:lnTo>
                    <a:pt x="20" y="148"/>
                  </a:lnTo>
                  <a:lnTo>
                    <a:pt x="29" y="86"/>
                  </a:lnTo>
                  <a:lnTo>
                    <a:pt x="33" y="62"/>
                  </a:lnTo>
                  <a:lnTo>
                    <a:pt x="33" y="37"/>
                  </a:lnTo>
                  <a:lnTo>
                    <a:pt x="37" y="21"/>
                  </a:lnTo>
                  <a:lnTo>
                    <a:pt x="41" y="4"/>
                  </a:lnTo>
                  <a:lnTo>
                    <a:pt x="41" y="0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51" name="Freeform 35"/>
            <p:cNvSpPr>
              <a:spLocks/>
            </p:cNvSpPr>
            <p:nvPr/>
          </p:nvSpPr>
          <p:spPr bwMode="auto">
            <a:xfrm>
              <a:off x="1230" y="1681"/>
              <a:ext cx="45" cy="510"/>
            </a:xfrm>
            <a:custGeom>
              <a:avLst/>
              <a:gdLst>
                <a:gd name="T0" fmla="*/ 0 w 45"/>
                <a:gd name="T1" fmla="*/ 0 h 510"/>
                <a:gd name="T2" fmla="*/ 4 w 45"/>
                <a:gd name="T3" fmla="*/ 8 h 510"/>
                <a:gd name="T4" fmla="*/ 4 w 45"/>
                <a:gd name="T5" fmla="*/ 29 h 510"/>
                <a:gd name="T6" fmla="*/ 8 w 45"/>
                <a:gd name="T7" fmla="*/ 53 h 510"/>
                <a:gd name="T8" fmla="*/ 12 w 45"/>
                <a:gd name="T9" fmla="*/ 86 h 510"/>
                <a:gd name="T10" fmla="*/ 12 w 45"/>
                <a:gd name="T11" fmla="*/ 128 h 510"/>
                <a:gd name="T12" fmla="*/ 17 w 45"/>
                <a:gd name="T13" fmla="*/ 169 h 510"/>
                <a:gd name="T14" fmla="*/ 21 w 45"/>
                <a:gd name="T15" fmla="*/ 259 h 510"/>
                <a:gd name="T16" fmla="*/ 29 w 45"/>
                <a:gd name="T17" fmla="*/ 346 h 510"/>
                <a:gd name="T18" fmla="*/ 33 w 45"/>
                <a:gd name="T19" fmla="*/ 387 h 510"/>
                <a:gd name="T20" fmla="*/ 33 w 45"/>
                <a:gd name="T21" fmla="*/ 424 h 510"/>
                <a:gd name="T22" fmla="*/ 37 w 45"/>
                <a:gd name="T23" fmla="*/ 457 h 510"/>
                <a:gd name="T24" fmla="*/ 41 w 45"/>
                <a:gd name="T25" fmla="*/ 486 h 510"/>
                <a:gd name="T26" fmla="*/ 41 w 45"/>
                <a:gd name="T27" fmla="*/ 502 h 510"/>
                <a:gd name="T28" fmla="*/ 45 w 45"/>
                <a:gd name="T29" fmla="*/ 510 h 5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5" h="510">
                  <a:moveTo>
                    <a:pt x="0" y="0"/>
                  </a:moveTo>
                  <a:lnTo>
                    <a:pt x="4" y="8"/>
                  </a:lnTo>
                  <a:lnTo>
                    <a:pt x="4" y="29"/>
                  </a:lnTo>
                  <a:lnTo>
                    <a:pt x="8" y="53"/>
                  </a:lnTo>
                  <a:lnTo>
                    <a:pt x="12" y="86"/>
                  </a:lnTo>
                  <a:lnTo>
                    <a:pt x="12" y="128"/>
                  </a:lnTo>
                  <a:lnTo>
                    <a:pt x="17" y="169"/>
                  </a:lnTo>
                  <a:lnTo>
                    <a:pt x="21" y="259"/>
                  </a:lnTo>
                  <a:lnTo>
                    <a:pt x="29" y="346"/>
                  </a:lnTo>
                  <a:lnTo>
                    <a:pt x="33" y="387"/>
                  </a:lnTo>
                  <a:lnTo>
                    <a:pt x="33" y="424"/>
                  </a:lnTo>
                  <a:lnTo>
                    <a:pt x="37" y="457"/>
                  </a:lnTo>
                  <a:lnTo>
                    <a:pt x="41" y="486"/>
                  </a:lnTo>
                  <a:lnTo>
                    <a:pt x="41" y="502"/>
                  </a:lnTo>
                  <a:lnTo>
                    <a:pt x="45" y="51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52" name="Freeform 36"/>
            <p:cNvSpPr>
              <a:spLocks/>
            </p:cNvSpPr>
            <p:nvPr/>
          </p:nvSpPr>
          <p:spPr bwMode="auto">
            <a:xfrm>
              <a:off x="1275" y="1804"/>
              <a:ext cx="46" cy="387"/>
            </a:xfrm>
            <a:custGeom>
              <a:avLst/>
              <a:gdLst>
                <a:gd name="T0" fmla="*/ 0 w 46"/>
                <a:gd name="T1" fmla="*/ 387 h 387"/>
                <a:gd name="T2" fmla="*/ 5 w 46"/>
                <a:gd name="T3" fmla="*/ 387 h 387"/>
                <a:gd name="T4" fmla="*/ 5 w 46"/>
                <a:gd name="T5" fmla="*/ 379 h 387"/>
                <a:gd name="T6" fmla="*/ 9 w 46"/>
                <a:gd name="T7" fmla="*/ 358 h 387"/>
                <a:gd name="T8" fmla="*/ 13 w 46"/>
                <a:gd name="T9" fmla="*/ 338 h 387"/>
                <a:gd name="T10" fmla="*/ 13 w 46"/>
                <a:gd name="T11" fmla="*/ 309 h 387"/>
                <a:gd name="T12" fmla="*/ 17 w 46"/>
                <a:gd name="T13" fmla="*/ 276 h 387"/>
                <a:gd name="T14" fmla="*/ 25 w 46"/>
                <a:gd name="T15" fmla="*/ 206 h 387"/>
                <a:gd name="T16" fmla="*/ 29 w 46"/>
                <a:gd name="T17" fmla="*/ 132 h 387"/>
                <a:gd name="T18" fmla="*/ 33 w 46"/>
                <a:gd name="T19" fmla="*/ 99 h 387"/>
                <a:gd name="T20" fmla="*/ 33 w 46"/>
                <a:gd name="T21" fmla="*/ 66 h 387"/>
                <a:gd name="T22" fmla="*/ 37 w 46"/>
                <a:gd name="T23" fmla="*/ 42 h 387"/>
                <a:gd name="T24" fmla="*/ 42 w 46"/>
                <a:gd name="T25" fmla="*/ 21 h 387"/>
                <a:gd name="T26" fmla="*/ 42 w 46"/>
                <a:gd name="T27" fmla="*/ 9 h 387"/>
                <a:gd name="T28" fmla="*/ 46 w 46"/>
                <a:gd name="T29" fmla="*/ 0 h 3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387">
                  <a:moveTo>
                    <a:pt x="0" y="387"/>
                  </a:moveTo>
                  <a:lnTo>
                    <a:pt x="5" y="387"/>
                  </a:lnTo>
                  <a:lnTo>
                    <a:pt x="5" y="379"/>
                  </a:lnTo>
                  <a:lnTo>
                    <a:pt x="9" y="358"/>
                  </a:lnTo>
                  <a:lnTo>
                    <a:pt x="13" y="338"/>
                  </a:lnTo>
                  <a:lnTo>
                    <a:pt x="13" y="309"/>
                  </a:lnTo>
                  <a:lnTo>
                    <a:pt x="17" y="276"/>
                  </a:lnTo>
                  <a:lnTo>
                    <a:pt x="25" y="206"/>
                  </a:lnTo>
                  <a:lnTo>
                    <a:pt x="29" y="132"/>
                  </a:lnTo>
                  <a:lnTo>
                    <a:pt x="33" y="99"/>
                  </a:lnTo>
                  <a:lnTo>
                    <a:pt x="33" y="66"/>
                  </a:lnTo>
                  <a:lnTo>
                    <a:pt x="37" y="42"/>
                  </a:lnTo>
                  <a:lnTo>
                    <a:pt x="42" y="21"/>
                  </a:lnTo>
                  <a:lnTo>
                    <a:pt x="42" y="9"/>
                  </a:lnTo>
                  <a:lnTo>
                    <a:pt x="46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53" name="Freeform 37"/>
            <p:cNvSpPr>
              <a:spLocks/>
            </p:cNvSpPr>
            <p:nvPr/>
          </p:nvSpPr>
          <p:spPr bwMode="auto">
            <a:xfrm>
              <a:off x="1321" y="1804"/>
              <a:ext cx="41" cy="321"/>
            </a:xfrm>
            <a:custGeom>
              <a:avLst/>
              <a:gdLst>
                <a:gd name="T0" fmla="*/ 0 w 41"/>
                <a:gd name="T1" fmla="*/ 0 h 321"/>
                <a:gd name="T2" fmla="*/ 4 w 41"/>
                <a:gd name="T3" fmla="*/ 0 h 321"/>
                <a:gd name="T4" fmla="*/ 4 w 41"/>
                <a:gd name="T5" fmla="*/ 9 h 321"/>
                <a:gd name="T6" fmla="*/ 8 w 41"/>
                <a:gd name="T7" fmla="*/ 21 h 321"/>
                <a:gd name="T8" fmla="*/ 12 w 41"/>
                <a:gd name="T9" fmla="*/ 37 h 321"/>
                <a:gd name="T10" fmla="*/ 12 w 41"/>
                <a:gd name="T11" fmla="*/ 58 h 321"/>
                <a:gd name="T12" fmla="*/ 16 w 41"/>
                <a:gd name="T13" fmla="*/ 79 h 321"/>
                <a:gd name="T14" fmla="*/ 20 w 41"/>
                <a:gd name="T15" fmla="*/ 132 h 321"/>
                <a:gd name="T16" fmla="*/ 24 w 41"/>
                <a:gd name="T17" fmla="*/ 186 h 321"/>
                <a:gd name="T18" fmla="*/ 28 w 41"/>
                <a:gd name="T19" fmla="*/ 239 h 321"/>
                <a:gd name="T20" fmla="*/ 33 w 41"/>
                <a:gd name="T21" fmla="*/ 264 h 321"/>
                <a:gd name="T22" fmla="*/ 37 w 41"/>
                <a:gd name="T23" fmla="*/ 288 h 321"/>
                <a:gd name="T24" fmla="*/ 37 w 41"/>
                <a:gd name="T25" fmla="*/ 305 h 321"/>
                <a:gd name="T26" fmla="*/ 41 w 41"/>
                <a:gd name="T27" fmla="*/ 321 h 32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" h="321">
                  <a:moveTo>
                    <a:pt x="0" y="0"/>
                  </a:moveTo>
                  <a:lnTo>
                    <a:pt x="4" y="0"/>
                  </a:lnTo>
                  <a:lnTo>
                    <a:pt x="4" y="9"/>
                  </a:lnTo>
                  <a:lnTo>
                    <a:pt x="8" y="21"/>
                  </a:lnTo>
                  <a:lnTo>
                    <a:pt x="12" y="37"/>
                  </a:lnTo>
                  <a:lnTo>
                    <a:pt x="12" y="58"/>
                  </a:lnTo>
                  <a:lnTo>
                    <a:pt x="16" y="79"/>
                  </a:lnTo>
                  <a:lnTo>
                    <a:pt x="20" y="132"/>
                  </a:lnTo>
                  <a:lnTo>
                    <a:pt x="24" y="186"/>
                  </a:lnTo>
                  <a:lnTo>
                    <a:pt x="28" y="239"/>
                  </a:lnTo>
                  <a:lnTo>
                    <a:pt x="33" y="264"/>
                  </a:lnTo>
                  <a:lnTo>
                    <a:pt x="37" y="288"/>
                  </a:lnTo>
                  <a:lnTo>
                    <a:pt x="37" y="305"/>
                  </a:lnTo>
                  <a:lnTo>
                    <a:pt x="41" y="32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54" name="Freeform 38"/>
            <p:cNvSpPr>
              <a:spLocks/>
            </p:cNvSpPr>
            <p:nvPr/>
          </p:nvSpPr>
          <p:spPr bwMode="auto">
            <a:xfrm>
              <a:off x="1362" y="2125"/>
              <a:ext cx="45" cy="95"/>
            </a:xfrm>
            <a:custGeom>
              <a:avLst/>
              <a:gdLst>
                <a:gd name="T0" fmla="*/ 0 w 45"/>
                <a:gd name="T1" fmla="*/ 0 h 95"/>
                <a:gd name="T2" fmla="*/ 8 w 45"/>
                <a:gd name="T3" fmla="*/ 37 h 95"/>
                <a:gd name="T4" fmla="*/ 20 w 45"/>
                <a:gd name="T5" fmla="*/ 66 h 95"/>
                <a:gd name="T6" fmla="*/ 29 w 45"/>
                <a:gd name="T7" fmla="*/ 79 h 95"/>
                <a:gd name="T8" fmla="*/ 37 w 45"/>
                <a:gd name="T9" fmla="*/ 87 h 95"/>
                <a:gd name="T10" fmla="*/ 41 w 45"/>
                <a:gd name="T11" fmla="*/ 95 h 95"/>
                <a:gd name="T12" fmla="*/ 45 w 45"/>
                <a:gd name="T13" fmla="*/ 95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" h="95">
                  <a:moveTo>
                    <a:pt x="0" y="0"/>
                  </a:moveTo>
                  <a:lnTo>
                    <a:pt x="8" y="37"/>
                  </a:lnTo>
                  <a:lnTo>
                    <a:pt x="20" y="66"/>
                  </a:lnTo>
                  <a:lnTo>
                    <a:pt x="29" y="79"/>
                  </a:lnTo>
                  <a:lnTo>
                    <a:pt x="37" y="87"/>
                  </a:lnTo>
                  <a:lnTo>
                    <a:pt x="41" y="95"/>
                  </a:lnTo>
                  <a:lnTo>
                    <a:pt x="45" y="9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55" name="Freeform 39"/>
            <p:cNvSpPr>
              <a:spLocks/>
            </p:cNvSpPr>
            <p:nvPr/>
          </p:nvSpPr>
          <p:spPr bwMode="auto">
            <a:xfrm>
              <a:off x="1407" y="2101"/>
              <a:ext cx="45" cy="119"/>
            </a:xfrm>
            <a:custGeom>
              <a:avLst/>
              <a:gdLst>
                <a:gd name="T0" fmla="*/ 0 w 45"/>
                <a:gd name="T1" fmla="*/ 119 h 119"/>
                <a:gd name="T2" fmla="*/ 4 w 45"/>
                <a:gd name="T3" fmla="*/ 115 h 119"/>
                <a:gd name="T4" fmla="*/ 4 w 45"/>
                <a:gd name="T5" fmla="*/ 111 h 119"/>
                <a:gd name="T6" fmla="*/ 12 w 45"/>
                <a:gd name="T7" fmla="*/ 94 h 119"/>
                <a:gd name="T8" fmla="*/ 17 w 45"/>
                <a:gd name="T9" fmla="*/ 70 h 119"/>
                <a:gd name="T10" fmla="*/ 21 w 45"/>
                <a:gd name="T11" fmla="*/ 45 h 119"/>
                <a:gd name="T12" fmla="*/ 29 w 45"/>
                <a:gd name="T13" fmla="*/ 20 h 119"/>
                <a:gd name="T14" fmla="*/ 33 w 45"/>
                <a:gd name="T15" fmla="*/ 4 h 119"/>
                <a:gd name="T16" fmla="*/ 37 w 45"/>
                <a:gd name="T17" fmla="*/ 0 h 119"/>
                <a:gd name="T18" fmla="*/ 41 w 45"/>
                <a:gd name="T19" fmla="*/ 0 h 119"/>
                <a:gd name="T20" fmla="*/ 41 w 45"/>
                <a:gd name="T21" fmla="*/ 4 h 119"/>
                <a:gd name="T22" fmla="*/ 45 w 45"/>
                <a:gd name="T23" fmla="*/ 12 h 1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" h="119">
                  <a:moveTo>
                    <a:pt x="0" y="119"/>
                  </a:moveTo>
                  <a:lnTo>
                    <a:pt x="4" y="115"/>
                  </a:lnTo>
                  <a:lnTo>
                    <a:pt x="4" y="111"/>
                  </a:lnTo>
                  <a:lnTo>
                    <a:pt x="12" y="94"/>
                  </a:lnTo>
                  <a:lnTo>
                    <a:pt x="17" y="70"/>
                  </a:lnTo>
                  <a:lnTo>
                    <a:pt x="21" y="45"/>
                  </a:lnTo>
                  <a:lnTo>
                    <a:pt x="29" y="20"/>
                  </a:lnTo>
                  <a:lnTo>
                    <a:pt x="33" y="4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4"/>
                  </a:lnTo>
                  <a:lnTo>
                    <a:pt x="45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56" name="Freeform 40"/>
            <p:cNvSpPr>
              <a:spLocks/>
            </p:cNvSpPr>
            <p:nvPr/>
          </p:nvSpPr>
          <p:spPr bwMode="auto">
            <a:xfrm>
              <a:off x="1452" y="2113"/>
              <a:ext cx="46" cy="486"/>
            </a:xfrm>
            <a:custGeom>
              <a:avLst/>
              <a:gdLst>
                <a:gd name="T0" fmla="*/ 0 w 46"/>
                <a:gd name="T1" fmla="*/ 0 h 486"/>
                <a:gd name="T2" fmla="*/ 4 w 46"/>
                <a:gd name="T3" fmla="*/ 17 h 486"/>
                <a:gd name="T4" fmla="*/ 4 w 46"/>
                <a:gd name="T5" fmla="*/ 37 h 486"/>
                <a:gd name="T6" fmla="*/ 9 w 46"/>
                <a:gd name="T7" fmla="*/ 62 h 486"/>
                <a:gd name="T8" fmla="*/ 13 w 46"/>
                <a:gd name="T9" fmla="*/ 95 h 486"/>
                <a:gd name="T10" fmla="*/ 13 w 46"/>
                <a:gd name="T11" fmla="*/ 128 h 486"/>
                <a:gd name="T12" fmla="*/ 17 w 46"/>
                <a:gd name="T13" fmla="*/ 165 h 486"/>
                <a:gd name="T14" fmla="*/ 21 w 46"/>
                <a:gd name="T15" fmla="*/ 247 h 486"/>
                <a:gd name="T16" fmla="*/ 29 w 46"/>
                <a:gd name="T17" fmla="*/ 325 h 486"/>
                <a:gd name="T18" fmla="*/ 33 w 46"/>
                <a:gd name="T19" fmla="*/ 362 h 486"/>
                <a:gd name="T20" fmla="*/ 33 w 46"/>
                <a:gd name="T21" fmla="*/ 395 h 486"/>
                <a:gd name="T22" fmla="*/ 37 w 46"/>
                <a:gd name="T23" fmla="*/ 424 h 486"/>
                <a:gd name="T24" fmla="*/ 41 w 46"/>
                <a:gd name="T25" fmla="*/ 453 h 486"/>
                <a:gd name="T26" fmla="*/ 41 w 46"/>
                <a:gd name="T27" fmla="*/ 473 h 486"/>
                <a:gd name="T28" fmla="*/ 46 w 46"/>
                <a:gd name="T29" fmla="*/ 486 h 4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486">
                  <a:moveTo>
                    <a:pt x="0" y="0"/>
                  </a:moveTo>
                  <a:lnTo>
                    <a:pt x="4" y="17"/>
                  </a:lnTo>
                  <a:lnTo>
                    <a:pt x="4" y="37"/>
                  </a:lnTo>
                  <a:lnTo>
                    <a:pt x="9" y="62"/>
                  </a:lnTo>
                  <a:lnTo>
                    <a:pt x="13" y="95"/>
                  </a:lnTo>
                  <a:lnTo>
                    <a:pt x="13" y="128"/>
                  </a:lnTo>
                  <a:lnTo>
                    <a:pt x="17" y="165"/>
                  </a:lnTo>
                  <a:lnTo>
                    <a:pt x="21" y="247"/>
                  </a:lnTo>
                  <a:lnTo>
                    <a:pt x="29" y="325"/>
                  </a:lnTo>
                  <a:lnTo>
                    <a:pt x="33" y="362"/>
                  </a:lnTo>
                  <a:lnTo>
                    <a:pt x="33" y="395"/>
                  </a:lnTo>
                  <a:lnTo>
                    <a:pt x="37" y="424"/>
                  </a:lnTo>
                  <a:lnTo>
                    <a:pt x="41" y="453"/>
                  </a:lnTo>
                  <a:lnTo>
                    <a:pt x="41" y="473"/>
                  </a:lnTo>
                  <a:lnTo>
                    <a:pt x="46" y="48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57" name="Freeform 41"/>
            <p:cNvSpPr>
              <a:spLocks/>
            </p:cNvSpPr>
            <p:nvPr/>
          </p:nvSpPr>
          <p:spPr bwMode="auto">
            <a:xfrm>
              <a:off x="1498" y="2455"/>
              <a:ext cx="45" cy="156"/>
            </a:xfrm>
            <a:custGeom>
              <a:avLst/>
              <a:gdLst>
                <a:gd name="T0" fmla="*/ 0 w 45"/>
                <a:gd name="T1" fmla="*/ 144 h 156"/>
                <a:gd name="T2" fmla="*/ 4 w 45"/>
                <a:gd name="T3" fmla="*/ 152 h 156"/>
                <a:gd name="T4" fmla="*/ 4 w 45"/>
                <a:gd name="T5" fmla="*/ 156 h 156"/>
                <a:gd name="T6" fmla="*/ 8 w 45"/>
                <a:gd name="T7" fmla="*/ 156 h 156"/>
                <a:gd name="T8" fmla="*/ 12 w 45"/>
                <a:gd name="T9" fmla="*/ 152 h 156"/>
                <a:gd name="T10" fmla="*/ 16 w 45"/>
                <a:gd name="T11" fmla="*/ 135 h 156"/>
                <a:gd name="T12" fmla="*/ 20 w 45"/>
                <a:gd name="T13" fmla="*/ 111 h 156"/>
                <a:gd name="T14" fmla="*/ 28 w 45"/>
                <a:gd name="T15" fmla="*/ 82 h 156"/>
                <a:gd name="T16" fmla="*/ 33 w 45"/>
                <a:gd name="T17" fmla="*/ 53 h 156"/>
                <a:gd name="T18" fmla="*/ 41 w 45"/>
                <a:gd name="T19" fmla="*/ 24 h 156"/>
                <a:gd name="T20" fmla="*/ 45 w 45"/>
                <a:gd name="T21" fmla="*/ 0 h 1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156">
                  <a:moveTo>
                    <a:pt x="0" y="144"/>
                  </a:moveTo>
                  <a:lnTo>
                    <a:pt x="4" y="152"/>
                  </a:lnTo>
                  <a:lnTo>
                    <a:pt x="4" y="156"/>
                  </a:lnTo>
                  <a:lnTo>
                    <a:pt x="8" y="156"/>
                  </a:lnTo>
                  <a:lnTo>
                    <a:pt x="12" y="152"/>
                  </a:lnTo>
                  <a:lnTo>
                    <a:pt x="16" y="135"/>
                  </a:lnTo>
                  <a:lnTo>
                    <a:pt x="20" y="111"/>
                  </a:lnTo>
                  <a:lnTo>
                    <a:pt x="28" y="82"/>
                  </a:lnTo>
                  <a:lnTo>
                    <a:pt x="33" y="53"/>
                  </a:lnTo>
                  <a:lnTo>
                    <a:pt x="41" y="24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58" name="Freeform 42"/>
            <p:cNvSpPr>
              <a:spLocks/>
            </p:cNvSpPr>
            <p:nvPr/>
          </p:nvSpPr>
          <p:spPr bwMode="auto">
            <a:xfrm>
              <a:off x="1543" y="2298"/>
              <a:ext cx="45" cy="157"/>
            </a:xfrm>
            <a:custGeom>
              <a:avLst/>
              <a:gdLst>
                <a:gd name="T0" fmla="*/ 0 w 45"/>
                <a:gd name="T1" fmla="*/ 157 h 157"/>
                <a:gd name="T2" fmla="*/ 4 w 45"/>
                <a:gd name="T3" fmla="*/ 136 h 157"/>
                <a:gd name="T4" fmla="*/ 12 w 45"/>
                <a:gd name="T5" fmla="*/ 111 h 157"/>
                <a:gd name="T6" fmla="*/ 25 w 45"/>
                <a:gd name="T7" fmla="*/ 62 h 157"/>
                <a:gd name="T8" fmla="*/ 29 w 45"/>
                <a:gd name="T9" fmla="*/ 37 h 157"/>
                <a:gd name="T10" fmla="*/ 33 w 45"/>
                <a:gd name="T11" fmla="*/ 21 h 157"/>
                <a:gd name="T12" fmla="*/ 41 w 45"/>
                <a:gd name="T13" fmla="*/ 4 h 157"/>
                <a:gd name="T14" fmla="*/ 45 w 45"/>
                <a:gd name="T15" fmla="*/ 0 h 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57">
                  <a:moveTo>
                    <a:pt x="0" y="157"/>
                  </a:moveTo>
                  <a:lnTo>
                    <a:pt x="4" y="136"/>
                  </a:lnTo>
                  <a:lnTo>
                    <a:pt x="12" y="111"/>
                  </a:lnTo>
                  <a:lnTo>
                    <a:pt x="25" y="62"/>
                  </a:lnTo>
                  <a:lnTo>
                    <a:pt x="29" y="37"/>
                  </a:lnTo>
                  <a:lnTo>
                    <a:pt x="33" y="21"/>
                  </a:lnTo>
                  <a:lnTo>
                    <a:pt x="41" y="4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59" name="Freeform 43"/>
            <p:cNvSpPr>
              <a:spLocks/>
            </p:cNvSpPr>
            <p:nvPr/>
          </p:nvSpPr>
          <p:spPr bwMode="auto">
            <a:xfrm>
              <a:off x="1588" y="2298"/>
              <a:ext cx="41" cy="140"/>
            </a:xfrm>
            <a:custGeom>
              <a:avLst/>
              <a:gdLst>
                <a:gd name="T0" fmla="*/ 0 w 41"/>
                <a:gd name="T1" fmla="*/ 0 h 140"/>
                <a:gd name="T2" fmla="*/ 4 w 41"/>
                <a:gd name="T3" fmla="*/ 0 h 140"/>
                <a:gd name="T4" fmla="*/ 4 w 41"/>
                <a:gd name="T5" fmla="*/ 8 h 140"/>
                <a:gd name="T6" fmla="*/ 8 w 41"/>
                <a:gd name="T7" fmla="*/ 17 h 140"/>
                <a:gd name="T8" fmla="*/ 8 w 41"/>
                <a:gd name="T9" fmla="*/ 29 h 140"/>
                <a:gd name="T10" fmla="*/ 17 w 41"/>
                <a:gd name="T11" fmla="*/ 58 h 140"/>
                <a:gd name="T12" fmla="*/ 21 w 41"/>
                <a:gd name="T13" fmla="*/ 87 h 140"/>
                <a:gd name="T14" fmla="*/ 25 w 41"/>
                <a:gd name="T15" fmla="*/ 115 h 140"/>
                <a:gd name="T16" fmla="*/ 29 w 41"/>
                <a:gd name="T17" fmla="*/ 128 h 140"/>
                <a:gd name="T18" fmla="*/ 33 w 41"/>
                <a:gd name="T19" fmla="*/ 136 h 140"/>
                <a:gd name="T20" fmla="*/ 33 w 41"/>
                <a:gd name="T21" fmla="*/ 140 h 140"/>
                <a:gd name="T22" fmla="*/ 37 w 41"/>
                <a:gd name="T23" fmla="*/ 140 h 140"/>
                <a:gd name="T24" fmla="*/ 37 w 41"/>
                <a:gd name="T25" fmla="*/ 136 h 140"/>
                <a:gd name="T26" fmla="*/ 41 w 41"/>
                <a:gd name="T27" fmla="*/ 128 h 1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1" h="140">
                  <a:moveTo>
                    <a:pt x="0" y="0"/>
                  </a:moveTo>
                  <a:lnTo>
                    <a:pt x="4" y="0"/>
                  </a:lnTo>
                  <a:lnTo>
                    <a:pt x="4" y="8"/>
                  </a:lnTo>
                  <a:lnTo>
                    <a:pt x="8" y="17"/>
                  </a:lnTo>
                  <a:lnTo>
                    <a:pt x="8" y="29"/>
                  </a:lnTo>
                  <a:lnTo>
                    <a:pt x="17" y="58"/>
                  </a:lnTo>
                  <a:lnTo>
                    <a:pt x="21" y="87"/>
                  </a:lnTo>
                  <a:lnTo>
                    <a:pt x="25" y="115"/>
                  </a:lnTo>
                  <a:lnTo>
                    <a:pt x="29" y="128"/>
                  </a:lnTo>
                  <a:lnTo>
                    <a:pt x="33" y="136"/>
                  </a:lnTo>
                  <a:lnTo>
                    <a:pt x="33" y="140"/>
                  </a:lnTo>
                  <a:lnTo>
                    <a:pt x="37" y="140"/>
                  </a:lnTo>
                  <a:lnTo>
                    <a:pt x="37" y="136"/>
                  </a:lnTo>
                  <a:lnTo>
                    <a:pt x="41" y="12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60" name="Freeform 44"/>
            <p:cNvSpPr>
              <a:spLocks/>
            </p:cNvSpPr>
            <p:nvPr/>
          </p:nvSpPr>
          <p:spPr bwMode="auto">
            <a:xfrm>
              <a:off x="1629" y="1776"/>
              <a:ext cx="46" cy="650"/>
            </a:xfrm>
            <a:custGeom>
              <a:avLst/>
              <a:gdLst>
                <a:gd name="T0" fmla="*/ 0 w 46"/>
                <a:gd name="T1" fmla="*/ 650 h 650"/>
                <a:gd name="T2" fmla="*/ 4 w 46"/>
                <a:gd name="T3" fmla="*/ 629 h 650"/>
                <a:gd name="T4" fmla="*/ 4 w 46"/>
                <a:gd name="T5" fmla="*/ 605 h 650"/>
                <a:gd name="T6" fmla="*/ 9 w 46"/>
                <a:gd name="T7" fmla="*/ 567 h 650"/>
                <a:gd name="T8" fmla="*/ 13 w 46"/>
                <a:gd name="T9" fmla="*/ 530 h 650"/>
                <a:gd name="T10" fmla="*/ 13 w 46"/>
                <a:gd name="T11" fmla="*/ 489 h 650"/>
                <a:gd name="T12" fmla="*/ 17 w 46"/>
                <a:gd name="T13" fmla="*/ 444 h 650"/>
                <a:gd name="T14" fmla="*/ 21 w 46"/>
                <a:gd name="T15" fmla="*/ 345 h 650"/>
                <a:gd name="T16" fmla="*/ 29 w 46"/>
                <a:gd name="T17" fmla="*/ 242 h 650"/>
                <a:gd name="T18" fmla="*/ 33 w 46"/>
                <a:gd name="T19" fmla="*/ 148 h 650"/>
                <a:gd name="T20" fmla="*/ 37 w 46"/>
                <a:gd name="T21" fmla="*/ 103 h 650"/>
                <a:gd name="T22" fmla="*/ 41 w 46"/>
                <a:gd name="T23" fmla="*/ 65 h 650"/>
                <a:gd name="T24" fmla="*/ 41 w 46"/>
                <a:gd name="T25" fmla="*/ 28 h 650"/>
                <a:gd name="T26" fmla="*/ 46 w 46"/>
                <a:gd name="T27" fmla="*/ 0 h 6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" h="650">
                  <a:moveTo>
                    <a:pt x="0" y="650"/>
                  </a:moveTo>
                  <a:lnTo>
                    <a:pt x="4" y="629"/>
                  </a:lnTo>
                  <a:lnTo>
                    <a:pt x="4" y="605"/>
                  </a:lnTo>
                  <a:lnTo>
                    <a:pt x="9" y="567"/>
                  </a:lnTo>
                  <a:lnTo>
                    <a:pt x="13" y="530"/>
                  </a:lnTo>
                  <a:lnTo>
                    <a:pt x="13" y="489"/>
                  </a:lnTo>
                  <a:lnTo>
                    <a:pt x="17" y="444"/>
                  </a:lnTo>
                  <a:lnTo>
                    <a:pt x="21" y="345"/>
                  </a:lnTo>
                  <a:lnTo>
                    <a:pt x="29" y="242"/>
                  </a:lnTo>
                  <a:lnTo>
                    <a:pt x="33" y="148"/>
                  </a:lnTo>
                  <a:lnTo>
                    <a:pt x="37" y="103"/>
                  </a:lnTo>
                  <a:lnTo>
                    <a:pt x="41" y="65"/>
                  </a:lnTo>
                  <a:lnTo>
                    <a:pt x="41" y="28"/>
                  </a:lnTo>
                  <a:lnTo>
                    <a:pt x="46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61" name="Freeform 45"/>
            <p:cNvSpPr>
              <a:spLocks/>
            </p:cNvSpPr>
            <p:nvPr/>
          </p:nvSpPr>
          <p:spPr bwMode="auto">
            <a:xfrm>
              <a:off x="1675" y="1582"/>
              <a:ext cx="45" cy="194"/>
            </a:xfrm>
            <a:custGeom>
              <a:avLst/>
              <a:gdLst>
                <a:gd name="T0" fmla="*/ 0 w 45"/>
                <a:gd name="T1" fmla="*/ 194 h 194"/>
                <a:gd name="T2" fmla="*/ 8 w 45"/>
                <a:gd name="T3" fmla="*/ 120 h 194"/>
                <a:gd name="T4" fmla="*/ 16 w 45"/>
                <a:gd name="T5" fmla="*/ 83 h 194"/>
                <a:gd name="T6" fmla="*/ 20 w 45"/>
                <a:gd name="T7" fmla="*/ 54 h 194"/>
                <a:gd name="T8" fmla="*/ 28 w 45"/>
                <a:gd name="T9" fmla="*/ 29 h 194"/>
                <a:gd name="T10" fmla="*/ 37 w 45"/>
                <a:gd name="T11" fmla="*/ 8 h 194"/>
                <a:gd name="T12" fmla="*/ 41 w 45"/>
                <a:gd name="T13" fmla="*/ 0 h 194"/>
                <a:gd name="T14" fmla="*/ 45 w 45"/>
                <a:gd name="T15" fmla="*/ 0 h 1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94">
                  <a:moveTo>
                    <a:pt x="0" y="194"/>
                  </a:moveTo>
                  <a:lnTo>
                    <a:pt x="8" y="120"/>
                  </a:lnTo>
                  <a:lnTo>
                    <a:pt x="16" y="83"/>
                  </a:lnTo>
                  <a:lnTo>
                    <a:pt x="20" y="54"/>
                  </a:lnTo>
                  <a:lnTo>
                    <a:pt x="28" y="29"/>
                  </a:lnTo>
                  <a:lnTo>
                    <a:pt x="37" y="8"/>
                  </a:lnTo>
                  <a:lnTo>
                    <a:pt x="41" y="0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62" name="Freeform 46"/>
            <p:cNvSpPr>
              <a:spLocks/>
            </p:cNvSpPr>
            <p:nvPr/>
          </p:nvSpPr>
          <p:spPr bwMode="auto">
            <a:xfrm>
              <a:off x="1720" y="1582"/>
              <a:ext cx="45" cy="350"/>
            </a:xfrm>
            <a:custGeom>
              <a:avLst/>
              <a:gdLst>
                <a:gd name="T0" fmla="*/ 0 w 45"/>
                <a:gd name="T1" fmla="*/ 0 h 350"/>
                <a:gd name="T2" fmla="*/ 4 w 45"/>
                <a:gd name="T3" fmla="*/ 8 h 350"/>
                <a:gd name="T4" fmla="*/ 4 w 45"/>
                <a:gd name="T5" fmla="*/ 21 h 350"/>
                <a:gd name="T6" fmla="*/ 8 w 45"/>
                <a:gd name="T7" fmla="*/ 33 h 350"/>
                <a:gd name="T8" fmla="*/ 12 w 45"/>
                <a:gd name="T9" fmla="*/ 54 h 350"/>
                <a:gd name="T10" fmla="*/ 16 w 45"/>
                <a:gd name="T11" fmla="*/ 99 h 350"/>
                <a:gd name="T12" fmla="*/ 20 w 45"/>
                <a:gd name="T13" fmla="*/ 152 h 350"/>
                <a:gd name="T14" fmla="*/ 29 w 45"/>
                <a:gd name="T15" fmla="*/ 206 h 350"/>
                <a:gd name="T16" fmla="*/ 33 w 45"/>
                <a:gd name="T17" fmla="*/ 264 h 350"/>
                <a:gd name="T18" fmla="*/ 41 w 45"/>
                <a:gd name="T19" fmla="*/ 309 h 350"/>
                <a:gd name="T20" fmla="*/ 41 w 45"/>
                <a:gd name="T21" fmla="*/ 334 h 350"/>
                <a:gd name="T22" fmla="*/ 45 w 45"/>
                <a:gd name="T23" fmla="*/ 350 h 3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" h="350">
                  <a:moveTo>
                    <a:pt x="0" y="0"/>
                  </a:moveTo>
                  <a:lnTo>
                    <a:pt x="4" y="8"/>
                  </a:lnTo>
                  <a:lnTo>
                    <a:pt x="4" y="21"/>
                  </a:lnTo>
                  <a:lnTo>
                    <a:pt x="8" y="33"/>
                  </a:lnTo>
                  <a:lnTo>
                    <a:pt x="12" y="54"/>
                  </a:lnTo>
                  <a:lnTo>
                    <a:pt x="16" y="99"/>
                  </a:lnTo>
                  <a:lnTo>
                    <a:pt x="20" y="152"/>
                  </a:lnTo>
                  <a:lnTo>
                    <a:pt x="29" y="206"/>
                  </a:lnTo>
                  <a:lnTo>
                    <a:pt x="33" y="264"/>
                  </a:lnTo>
                  <a:lnTo>
                    <a:pt x="41" y="309"/>
                  </a:lnTo>
                  <a:lnTo>
                    <a:pt x="41" y="334"/>
                  </a:lnTo>
                  <a:lnTo>
                    <a:pt x="45" y="35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63" name="Freeform 47"/>
            <p:cNvSpPr>
              <a:spLocks/>
            </p:cNvSpPr>
            <p:nvPr/>
          </p:nvSpPr>
          <p:spPr bwMode="auto">
            <a:xfrm>
              <a:off x="1765" y="1932"/>
              <a:ext cx="45" cy="181"/>
            </a:xfrm>
            <a:custGeom>
              <a:avLst/>
              <a:gdLst>
                <a:gd name="T0" fmla="*/ 0 w 45"/>
                <a:gd name="T1" fmla="*/ 0 h 181"/>
                <a:gd name="T2" fmla="*/ 12 w 45"/>
                <a:gd name="T3" fmla="*/ 66 h 181"/>
                <a:gd name="T4" fmla="*/ 17 w 45"/>
                <a:gd name="T5" fmla="*/ 95 h 181"/>
                <a:gd name="T6" fmla="*/ 21 w 45"/>
                <a:gd name="T7" fmla="*/ 119 h 181"/>
                <a:gd name="T8" fmla="*/ 29 w 45"/>
                <a:gd name="T9" fmla="*/ 144 h 181"/>
                <a:gd name="T10" fmla="*/ 33 w 45"/>
                <a:gd name="T11" fmla="*/ 160 h 181"/>
                <a:gd name="T12" fmla="*/ 41 w 45"/>
                <a:gd name="T13" fmla="*/ 173 h 181"/>
                <a:gd name="T14" fmla="*/ 45 w 45"/>
                <a:gd name="T15" fmla="*/ 181 h 1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81">
                  <a:moveTo>
                    <a:pt x="0" y="0"/>
                  </a:moveTo>
                  <a:lnTo>
                    <a:pt x="12" y="66"/>
                  </a:lnTo>
                  <a:lnTo>
                    <a:pt x="17" y="95"/>
                  </a:lnTo>
                  <a:lnTo>
                    <a:pt x="21" y="119"/>
                  </a:lnTo>
                  <a:lnTo>
                    <a:pt x="29" y="144"/>
                  </a:lnTo>
                  <a:lnTo>
                    <a:pt x="33" y="160"/>
                  </a:lnTo>
                  <a:lnTo>
                    <a:pt x="41" y="173"/>
                  </a:lnTo>
                  <a:lnTo>
                    <a:pt x="45" y="18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64" name="Freeform 48"/>
            <p:cNvSpPr>
              <a:spLocks/>
            </p:cNvSpPr>
            <p:nvPr/>
          </p:nvSpPr>
          <p:spPr bwMode="auto">
            <a:xfrm>
              <a:off x="1810" y="1985"/>
              <a:ext cx="46" cy="128"/>
            </a:xfrm>
            <a:custGeom>
              <a:avLst/>
              <a:gdLst>
                <a:gd name="T0" fmla="*/ 0 w 46"/>
                <a:gd name="T1" fmla="*/ 128 h 128"/>
                <a:gd name="T2" fmla="*/ 4 w 46"/>
                <a:gd name="T3" fmla="*/ 128 h 128"/>
                <a:gd name="T4" fmla="*/ 4 w 46"/>
                <a:gd name="T5" fmla="*/ 124 h 128"/>
                <a:gd name="T6" fmla="*/ 9 w 46"/>
                <a:gd name="T7" fmla="*/ 116 h 128"/>
                <a:gd name="T8" fmla="*/ 13 w 46"/>
                <a:gd name="T9" fmla="*/ 107 h 128"/>
                <a:gd name="T10" fmla="*/ 17 w 46"/>
                <a:gd name="T11" fmla="*/ 83 h 128"/>
                <a:gd name="T12" fmla="*/ 21 w 46"/>
                <a:gd name="T13" fmla="*/ 54 h 128"/>
                <a:gd name="T14" fmla="*/ 29 w 46"/>
                <a:gd name="T15" fmla="*/ 29 h 128"/>
                <a:gd name="T16" fmla="*/ 33 w 46"/>
                <a:gd name="T17" fmla="*/ 9 h 128"/>
                <a:gd name="T18" fmla="*/ 37 w 46"/>
                <a:gd name="T19" fmla="*/ 0 h 128"/>
                <a:gd name="T20" fmla="*/ 41 w 46"/>
                <a:gd name="T21" fmla="*/ 0 h 128"/>
                <a:gd name="T22" fmla="*/ 41 w 46"/>
                <a:gd name="T23" fmla="*/ 0 h 128"/>
                <a:gd name="T24" fmla="*/ 46 w 46"/>
                <a:gd name="T25" fmla="*/ 5 h 1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128">
                  <a:moveTo>
                    <a:pt x="0" y="128"/>
                  </a:moveTo>
                  <a:lnTo>
                    <a:pt x="4" y="128"/>
                  </a:lnTo>
                  <a:lnTo>
                    <a:pt x="4" y="124"/>
                  </a:lnTo>
                  <a:lnTo>
                    <a:pt x="9" y="116"/>
                  </a:lnTo>
                  <a:lnTo>
                    <a:pt x="13" y="107"/>
                  </a:lnTo>
                  <a:lnTo>
                    <a:pt x="17" y="83"/>
                  </a:lnTo>
                  <a:lnTo>
                    <a:pt x="21" y="54"/>
                  </a:lnTo>
                  <a:lnTo>
                    <a:pt x="29" y="29"/>
                  </a:lnTo>
                  <a:lnTo>
                    <a:pt x="33" y="9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6" y="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65" name="Freeform 49"/>
            <p:cNvSpPr>
              <a:spLocks/>
            </p:cNvSpPr>
            <p:nvPr/>
          </p:nvSpPr>
          <p:spPr bwMode="auto">
            <a:xfrm>
              <a:off x="1856" y="1990"/>
              <a:ext cx="45" cy="366"/>
            </a:xfrm>
            <a:custGeom>
              <a:avLst/>
              <a:gdLst>
                <a:gd name="T0" fmla="*/ 0 w 45"/>
                <a:gd name="T1" fmla="*/ 0 h 366"/>
                <a:gd name="T2" fmla="*/ 4 w 45"/>
                <a:gd name="T3" fmla="*/ 8 h 366"/>
                <a:gd name="T4" fmla="*/ 4 w 45"/>
                <a:gd name="T5" fmla="*/ 24 h 366"/>
                <a:gd name="T6" fmla="*/ 8 w 45"/>
                <a:gd name="T7" fmla="*/ 41 h 366"/>
                <a:gd name="T8" fmla="*/ 12 w 45"/>
                <a:gd name="T9" fmla="*/ 65 h 366"/>
                <a:gd name="T10" fmla="*/ 16 w 45"/>
                <a:gd name="T11" fmla="*/ 115 h 366"/>
                <a:gd name="T12" fmla="*/ 24 w 45"/>
                <a:gd name="T13" fmla="*/ 172 h 366"/>
                <a:gd name="T14" fmla="*/ 28 w 45"/>
                <a:gd name="T15" fmla="*/ 230 h 366"/>
                <a:gd name="T16" fmla="*/ 33 w 45"/>
                <a:gd name="T17" fmla="*/ 284 h 366"/>
                <a:gd name="T18" fmla="*/ 41 w 45"/>
                <a:gd name="T19" fmla="*/ 333 h 366"/>
                <a:gd name="T20" fmla="*/ 41 w 45"/>
                <a:gd name="T21" fmla="*/ 349 h 366"/>
                <a:gd name="T22" fmla="*/ 45 w 45"/>
                <a:gd name="T23" fmla="*/ 366 h 36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" h="366">
                  <a:moveTo>
                    <a:pt x="0" y="0"/>
                  </a:moveTo>
                  <a:lnTo>
                    <a:pt x="4" y="8"/>
                  </a:lnTo>
                  <a:lnTo>
                    <a:pt x="4" y="24"/>
                  </a:lnTo>
                  <a:lnTo>
                    <a:pt x="8" y="41"/>
                  </a:lnTo>
                  <a:lnTo>
                    <a:pt x="12" y="65"/>
                  </a:lnTo>
                  <a:lnTo>
                    <a:pt x="16" y="115"/>
                  </a:lnTo>
                  <a:lnTo>
                    <a:pt x="24" y="172"/>
                  </a:lnTo>
                  <a:lnTo>
                    <a:pt x="28" y="230"/>
                  </a:lnTo>
                  <a:lnTo>
                    <a:pt x="33" y="284"/>
                  </a:lnTo>
                  <a:lnTo>
                    <a:pt x="41" y="333"/>
                  </a:lnTo>
                  <a:lnTo>
                    <a:pt x="41" y="349"/>
                  </a:lnTo>
                  <a:lnTo>
                    <a:pt x="45" y="36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66" name="Freeform 50"/>
            <p:cNvSpPr>
              <a:spLocks/>
            </p:cNvSpPr>
            <p:nvPr/>
          </p:nvSpPr>
          <p:spPr bwMode="auto">
            <a:xfrm>
              <a:off x="1901" y="2356"/>
              <a:ext cx="41" cy="78"/>
            </a:xfrm>
            <a:custGeom>
              <a:avLst/>
              <a:gdLst>
                <a:gd name="T0" fmla="*/ 0 w 41"/>
                <a:gd name="T1" fmla="*/ 0 h 78"/>
                <a:gd name="T2" fmla="*/ 8 w 41"/>
                <a:gd name="T3" fmla="*/ 33 h 78"/>
                <a:gd name="T4" fmla="*/ 12 w 41"/>
                <a:gd name="T5" fmla="*/ 49 h 78"/>
                <a:gd name="T6" fmla="*/ 20 w 41"/>
                <a:gd name="T7" fmla="*/ 62 h 78"/>
                <a:gd name="T8" fmla="*/ 29 w 41"/>
                <a:gd name="T9" fmla="*/ 74 h 78"/>
                <a:gd name="T10" fmla="*/ 33 w 41"/>
                <a:gd name="T11" fmla="*/ 78 h 78"/>
                <a:gd name="T12" fmla="*/ 37 w 41"/>
                <a:gd name="T13" fmla="*/ 78 h 78"/>
                <a:gd name="T14" fmla="*/ 41 w 41"/>
                <a:gd name="T15" fmla="*/ 70 h 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78">
                  <a:moveTo>
                    <a:pt x="0" y="0"/>
                  </a:moveTo>
                  <a:lnTo>
                    <a:pt x="8" y="33"/>
                  </a:lnTo>
                  <a:lnTo>
                    <a:pt x="12" y="49"/>
                  </a:lnTo>
                  <a:lnTo>
                    <a:pt x="20" y="62"/>
                  </a:lnTo>
                  <a:lnTo>
                    <a:pt x="29" y="74"/>
                  </a:lnTo>
                  <a:lnTo>
                    <a:pt x="33" y="78"/>
                  </a:lnTo>
                  <a:lnTo>
                    <a:pt x="37" y="78"/>
                  </a:lnTo>
                  <a:lnTo>
                    <a:pt x="41" y="7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67" name="Freeform 51"/>
            <p:cNvSpPr>
              <a:spLocks/>
            </p:cNvSpPr>
            <p:nvPr/>
          </p:nvSpPr>
          <p:spPr bwMode="auto">
            <a:xfrm>
              <a:off x="1942" y="1981"/>
              <a:ext cx="45" cy="445"/>
            </a:xfrm>
            <a:custGeom>
              <a:avLst/>
              <a:gdLst>
                <a:gd name="T0" fmla="*/ 0 w 45"/>
                <a:gd name="T1" fmla="*/ 445 h 445"/>
                <a:gd name="T2" fmla="*/ 4 w 45"/>
                <a:gd name="T3" fmla="*/ 432 h 445"/>
                <a:gd name="T4" fmla="*/ 4 w 45"/>
                <a:gd name="T5" fmla="*/ 412 h 445"/>
                <a:gd name="T6" fmla="*/ 8 w 45"/>
                <a:gd name="T7" fmla="*/ 391 h 445"/>
                <a:gd name="T8" fmla="*/ 12 w 45"/>
                <a:gd name="T9" fmla="*/ 362 h 445"/>
                <a:gd name="T10" fmla="*/ 16 w 45"/>
                <a:gd name="T11" fmla="*/ 305 h 445"/>
                <a:gd name="T12" fmla="*/ 21 w 45"/>
                <a:gd name="T13" fmla="*/ 239 h 445"/>
                <a:gd name="T14" fmla="*/ 29 w 45"/>
                <a:gd name="T15" fmla="*/ 173 h 445"/>
                <a:gd name="T16" fmla="*/ 33 w 45"/>
                <a:gd name="T17" fmla="*/ 107 h 445"/>
                <a:gd name="T18" fmla="*/ 41 w 45"/>
                <a:gd name="T19" fmla="*/ 50 h 445"/>
                <a:gd name="T20" fmla="*/ 41 w 45"/>
                <a:gd name="T21" fmla="*/ 21 h 445"/>
                <a:gd name="T22" fmla="*/ 45 w 45"/>
                <a:gd name="T23" fmla="*/ 0 h 4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" h="445">
                  <a:moveTo>
                    <a:pt x="0" y="445"/>
                  </a:moveTo>
                  <a:lnTo>
                    <a:pt x="4" y="432"/>
                  </a:lnTo>
                  <a:lnTo>
                    <a:pt x="4" y="412"/>
                  </a:lnTo>
                  <a:lnTo>
                    <a:pt x="8" y="391"/>
                  </a:lnTo>
                  <a:lnTo>
                    <a:pt x="12" y="362"/>
                  </a:lnTo>
                  <a:lnTo>
                    <a:pt x="16" y="305"/>
                  </a:lnTo>
                  <a:lnTo>
                    <a:pt x="21" y="239"/>
                  </a:lnTo>
                  <a:lnTo>
                    <a:pt x="29" y="173"/>
                  </a:lnTo>
                  <a:lnTo>
                    <a:pt x="33" y="107"/>
                  </a:lnTo>
                  <a:lnTo>
                    <a:pt x="41" y="50"/>
                  </a:lnTo>
                  <a:lnTo>
                    <a:pt x="41" y="21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68" name="Freeform 52"/>
            <p:cNvSpPr>
              <a:spLocks/>
            </p:cNvSpPr>
            <p:nvPr/>
          </p:nvSpPr>
          <p:spPr bwMode="auto">
            <a:xfrm>
              <a:off x="1987" y="1751"/>
              <a:ext cx="46" cy="230"/>
            </a:xfrm>
            <a:custGeom>
              <a:avLst/>
              <a:gdLst>
                <a:gd name="T0" fmla="*/ 0 w 46"/>
                <a:gd name="T1" fmla="*/ 230 h 230"/>
                <a:gd name="T2" fmla="*/ 0 w 46"/>
                <a:gd name="T3" fmla="*/ 218 h 230"/>
                <a:gd name="T4" fmla="*/ 4 w 46"/>
                <a:gd name="T5" fmla="*/ 202 h 230"/>
                <a:gd name="T6" fmla="*/ 9 w 46"/>
                <a:gd name="T7" fmla="*/ 160 h 230"/>
                <a:gd name="T8" fmla="*/ 17 w 46"/>
                <a:gd name="T9" fmla="*/ 111 h 230"/>
                <a:gd name="T10" fmla="*/ 21 w 46"/>
                <a:gd name="T11" fmla="*/ 66 h 230"/>
                <a:gd name="T12" fmla="*/ 25 w 46"/>
                <a:gd name="T13" fmla="*/ 45 h 230"/>
                <a:gd name="T14" fmla="*/ 29 w 46"/>
                <a:gd name="T15" fmla="*/ 29 h 230"/>
                <a:gd name="T16" fmla="*/ 33 w 46"/>
                <a:gd name="T17" fmla="*/ 16 h 230"/>
                <a:gd name="T18" fmla="*/ 37 w 46"/>
                <a:gd name="T19" fmla="*/ 4 h 230"/>
                <a:gd name="T20" fmla="*/ 37 w 46"/>
                <a:gd name="T21" fmla="*/ 0 h 230"/>
                <a:gd name="T22" fmla="*/ 41 w 46"/>
                <a:gd name="T23" fmla="*/ 0 h 230"/>
                <a:gd name="T24" fmla="*/ 46 w 46"/>
                <a:gd name="T25" fmla="*/ 8 h 230"/>
                <a:gd name="T26" fmla="*/ 46 w 46"/>
                <a:gd name="T27" fmla="*/ 25 h 2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" h="230">
                  <a:moveTo>
                    <a:pt x="0" y="230"/>
                  </a:moveTo>
                  <a:lnTo>
                    <a:pt x="0" y="218"/>
                  </a:lnTo>
                  <a:lnTo>
                    <a:pt x="4" y="202"/>
                  </a:lnTo>
                  <a:lnTo>
                    <a:pt x="9" y="160"/>
                  </a:lnTo>
                  <a:lnTo>
                    <a:pt x="17" y="111"/>
                  </a:lnTo>
                  <a:lnTo>
                    <a:pt x="21" y="66"/>
                  </a:lnTo>
                  <a:lnTo>
                    <a:pt x="25" y="45"/>
                  </a:lnTo>
                  <a:lnTo>
                    <a:pt x="29" y="29"/>
                  </a:lnTo>
                  <a:lnTo>
                    <a:pt x="33" y="16"/>
                  </a:lnTo>
                  <a:lnTo>
                    <a:pt x="37" y="4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6" y="8"/>
                  </a:lnTo>
                  <a:lnTo>
                    <a:pt x="46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69" name="Freeform 53"/>
            <p:cNvSpPr>
              <a:spLocks/>
            </p:cNvSpPr>
            <p:nvPr/>
          </p:nvSpPr>
          <p:spPr bwMode="auto">
            <a:xfrm>
              <a:off x="2033" y="1776"/>
              <a:ext cx="45" cy="1411"/>
            </a:xfrm>
            <a:custGeom>
              <a:avLst/>
              <a:gdLst>
                <a:gd name="T0" fmla="*/ 0 w 45"/>
                <a:gd name="T1" fmla="*/ 0 h 1411"/>
                <a:gd name="T2" fmla="*/ 0 w 45"/>
                <a:gd name="T3" fmla="*/ 20 h 1411"/>
                <a:gd name="T4" fmla="*/ 4 w 45"/>
                <a:gd name="T5" fmla="*/ 45 h 1411"/>
                <a:gd name="T6" fmla="*/ 4 w 45"/>
                <a:gd name="T7" fmla="*/ 78 h 1411"/>
                <a:gd name="T8" fmla="*/ 4 w 45"/>
                <a:gd name="T9" fmla="*/ 111 h 1411"/>
                <a:gd name="T10" fmla="*/ 8 w 45"/>
                <a:gd name="T11" fmla="*/ 152 h 1411"/>
                <a:gd name="T12" fmla="*/ 8 w 45"/>
                <a:gd name="T13" fmla="*/ 193 h 1411"/>
                <a:gd name="T14" fmla="*/ 8 w 45"/>
                <a:gd name="T15" fmla="*/ 238 h 1411"/>
                <a:gd name="T16" fmla="*/ 12 w 45"/>
                <a:gd name="T17" fmla="*/ 284 h 1411"/>
                <a:gd name="T18" fmla="*/ 12 w 45"/>
                <a:gd name="T19" fmla="*/ 386 h 1411"/>
                <a:gd name="T20" fmla="*/ 16 w 45"/>
                <a:gd name="T21" fmla="*/ 493 h 1411"/>
                <a:gd name="T22" fmla="*/ 20 w 45"/>
                <a:gd name="T23" fmla="*/ 609 h 1411"/>
                <a:gd name="T24" fmla="*/ 20 w 45"/>
                <a:gd name="T25" fmla="*/ 724 h 1411"/>
                <a:gd name="T26" fmla="*/ 24 w 45"/>
                <a:gd name="T27" fmla="*/ 839 h 1411"/>
                <a:gd name="T28" fmla="*/ 28 w 45"/>
                <a:gd name="T29" fmla="*/ 950 h 1411"/>
                <a:gd name="T30" fmla="*/ 32 w 45"/>
                <a:gd name="T31" fmla="*/ 1057 h 1411"/>
                <a:gd name="T32" fmla="*/ 32 w 45"/>
                <a:gd name="T33" fmla="*/ 1156 h 1411"/>
                <a:gd name="T34" fmla="*/ 37 w 45"/>
                <a:gd name="T35" fmla="*/ 1201 h 1411"/>
                <a:gd name="T36" fmla="*/ 37 w 45"/>
                <a:gd name="T37" fmla="*/ 1242 h 1411"/>
                <a:gd name="T38" fmla="*/ 37 w 45"/>
                <a:gd name="T39" fmla="*/ 1279 h 1411"/>
                <a:gd name="T40" fmla="*/ 41 w 45"/>
                <a:gd name="T41" fmla="*/ 1316 h 1411"/>
                <a:gd name="T42" fmla="*/ 41 w 45"/>
                <a:gd name="T43" fmla="*/ 1345 h 1411"/>
                <a:gd name="T44" fmla="*/ 41 w 45"/>
                <a:gd name="T45" fmla="*/ 1374 h 1411"/>
                <a:gd name="T46" fmla="*/ 45 w 45"/>
                <a:gd name="T47" fmla="*/ 1395 h 1411"/>
                <a:gd name="T48" fmla="*/ 45 w 45"/>
                <a:gd name="T49" fmla="*/ 1411 h 141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5" h="1411">
                  <a:moveTo>
                    <a:pt x="0" y="0"/>
                  </a:moveTo>
                  <a:lnTo>
                    <a:pt x="0" y="20"/>
                  </a:lnTo>
                  <a:lnTo>
                    <a:pt x="4" y="45"/>
                  </a:lnTo>
                  <a:lnTo>
                    <a:pt x="4" y="78"/>
                  </a:lnTo>
                  <a:lnTo>
                    <a:pt x="4" y="111"/>
                  </a:lnTo>
                  <a:lnTo>
                    <a:pt x="8" y="152"/>
                  </a:lnTo>
                  <a:lnTo>
                    <a:pt x="8" y="193"/>
                  </a:lnTo>
                  <a:lnTo>
                    <a:pt x="8" y="238"/>
                  </a:lnTo>
                  <a:lnTo>
                    <a:pt x="12" y="284"/>
                  </a:lnTo>
                  <a:lnTo>
                    <a:pt x="12" y="386"/>
                  </a:lnTo>
                  <a:lnTo>
                    <a:pt x="16" y="493"/>
                  </a:lnTo>
                  <a:lnTo>
                    <a:pt x="20" y="609"/>
                  </a:lnTo>
                  <a:lnTo>
                    <a:pt x="20" y="724"/>
                  </a:lnTo>
                  <a:lnTo>
                    <a:pt x="24" y="839"/>
                  </a:lnTo>
                  <a:lnTo>
                    <a:pt x="28" y="950"/>
                  </a:lnTo>
                  <a:lnTo>
                    <a:pt x="32" y="1057"/>
                  </a:lnTo>
                  <a:lnTo>
                    <a:pt x="32" y="1156"/>
                  </a:lnTo>
                  <a:lnTo>
                    <a:pt x="37" y="1201"/>
                  </a:lnTo>
                  <a:lnTo>
                    <a:pt x="37" y="1242"/>
                  </a:lnTo>
                  <a:lnTo>
                    <a:pt x="37" y="1279"/>
                  </a:lnTo>
                  <a:lnTo>
                    <a:pt x="41" y="1316"/>
                  </a:lnTo>
                  <a:lnTo>
                    <a:pt x="41" y="1345"/>
                  </a:lnTo>
                  <a:lnTo>
                    <a:pt x="41" y="1374"/>
                  </a:lnTo>
                  <a:lnTo>
                    <a:pt x="45" y="1395"/>
                  </a:lnTo>
                  <a:lnTo>
                    <a:pt x="45" y="141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70" name="Freeform 54"/>
            <p:cNvSpPr>
              <a:spLocks/>
            </p:cNvSpPr>
            <p:nvPr/>
          </p:nvSpPr>
          <p:spPr bwMode="auto">
            <a:xfrm>
              <a:off x="2078" y="2677"/>
              <a:ext cx="45" cy="535"/>
            </a:xfrm>
            <a:custGeom>
              <a:avLst/>
              <a:gdLst>
                <a:gd name="T0" fmla="*/ 0 w 45"/>
                <a:gd name="T1" fmla="*/ 510 h 535"/>
                <a:gd name="T2" fmla="*/ 0 w 45"/>
                <a:gd name="T3" fmla="*/ 522 h 535"/>
                <a:gd name="T4" fmla="*/ 4 w 45"/>
                <a:gd name="T5" fmla="*/ 531 h 535"/>
                <a:gd name="T6" fmla="*/ 4 w 45"/>
                <a:gd name="T7" fmla="*/ 535 h 535"/>
                <a:gd name="T8" fmla="*/ 4 w 45"/>
                <a:gd name="T9" fmla="*/ 535 h 535"/>
                <a:gd name="T10" fmla="*/ 8 w 45"/>
                <a:gd name="T11" fmla="*/ 531 h 535"/>
                <a:gd name="T12" fmla="*/ 8 w 45"/>
                <a:gd name="T13" fmla="*/ 522 h 535"/>
                <a:gd name="T14" fmla="*/ 12 w 45"/>
                <a:gd name="T15" fmla="*/ 502 h 535"/>
                <a:gd name="T16" fmla="*/ 12 w 45"/>
                <a:gd name="T17" fmla="*/ 469 h 535"/>
                <a:gd name="T18" fmla="*/ 16 w 45"/>
                <a:gd name="T19" fmla="*/ 428 h 535"/>
                <a:gd name="T20" fmla="*/ 20 w 45"/>
                <a:gd name="T21" fmla="*/ 382 h 535"/>
                <a:gd name="T22" fmla="*/ 20 w 45"/>
                <a:gd name="T23" fmla="*/ 333 h 535"/>
                <a:gd name="T24" fmla="*/ 29 w 45"/>
                <a:gd name="T25" fmla="*/ 226 h 535"/>
                <a:gd name="T26" fmla="*/ 33 w 45"/>
                <a:gd name="T27" fmla="*/ 173 h 535"/>
                <a:gd name="T28" fmla="*/ 33 w 45"/>
                <a:gd name="T29" fmla="*/ 123 h 535"/>
                <a:gd name="T30" fmla="*/ 37 w 45"/>
                <a:gd name="T31" fmla="*/ 82 h 535"/>
                <a:gd name="T32" fmla="*/ 41 w 45"/>
                <a:gd name="T33" fmla="*/ 45 h 535"/>
                <a:gd name="T34" fmla="*/ 41 w 45"/>
                <a:gd name="T35" fmla="*/ 16 h 535"/>
                <a:gd name="T36" fmla="*/ 45 w 45"/>
                <a:gd name="T37" fmla="*/ 8 h 535"/>
                <a:gd name="T38" fmla="*/ 45 w 45"/>
                <a:gd name="T39" fmla="*/ 0 h 53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" h="535">
                  <a:moveTo>
                    <a:pt x="0" y="510"/>
                  </a:moveTo>
                  <a:lnTo>
                    <a:pt x="0" y="522"/>
                  </a:lnTo>
                  <a:lnTo>
                    <a:pt x="4" y="531"/>
                  </a:lnTo>
                  <a:lnTo>
                    <a:pt x="4" y="535"/>
                  </a:lnTo>
                  <a:lnTo>
                    <a:pt x="8" y="531"/>
                  </a:lnTo>
                  <a:lnTo>
                    <a:pt x="8" y="522"/>
                  </a:lnTo>
                  <a:lnTo>
                    <a:pt x="12" y="502"/>
                  </a:lnTo>
                  <a:lnTo>
                    <a:pt x="12" y="469"/>
                  </a:lnTo>
                  <a:lnTo>
                    <a:pt x="16" y="428"/>
                  </a:lnTo>
                  <a:lnTo>
                    <a:pt x="20" y="382"/>
                  </a:lnTo>
                  <a:lnTo>
                    <a:pt x="20" y="333"/>
                  </a:lnTo>
                  <a:lnTo>
                    <a:pt x="29" y="226"/>
                  </a:lnTo>
                  <a:lnTo>
                    <a:pt x="33" y="173"/>
                  </a:lnTo>
                  <a:lnTo>
                    <a:pt x="33" y="123"/>
                  </a:lnTo>
                  <a:lnTo>
                    <a:pt x="37" y="82"/>
                  </a:lnTo>
                  <a:lnTo>
                    <a:pt x="41" y="45"/>
                  </a:lnTo>
                  <a:lnTo>
                    <a:pt x="41" y="16"/>
                  </a:lnTo>
                  <a:lnTo>
                    <a:pt x="45" y="8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71" name="Freeform 55"/>
            <p:cNvSpPr>
              <a:spLocks/>
            </p:cNvSpPr>
            <p:nvPr/>
          </p:nvSpPr>
          <p:spPr bwMode="auto">
            <a:xfrm>
              <a:off x="2123" y="2664"/>
              <a:ext cx="45" cy="186"/>
            </a:xfrm>
            <a:custGeom>
              <a:avLst/>
              <a:gdLst>
                <a:gd name="T0" fmla="*/ 0 w 45"/>
                <a:gd name="T1" fmla="*/ 13 h 186"/>
                <a:gd name="T2" fmla="*/ 4 w 45"/>
                <a:gd name="T3" fmla="*/ 5 h 186"/>
                <a:gd name="T4" fmla="*/ 4 w 45"/>
                <a:gd name="T5" fmla="*/ 0 h 186"/>
                <a:gd name="T6" fmla="*/ 8 w 45"/>
                <a:gd name="T7" fmla="*/ 0 h 186"/>
                <a:gd name="T8" fmla="*/ 12 w 45"/>
                <a:gd name="T9" fmla="*/ 5 h 186"/>
                <a:gd name="T10" fmla="*/ 12 w 45"/>
                <a:gd name="T11" fmla="*/ 9 h 186"/>
                <a:gd name="T12" fmla="*/ 17 w 45"/>
                <a:gd name="T13" fmla="*/ 21 h 186"/>
                <a:gd name="T14" fmla="*/ 25 w 45"/>
                <a:gd name="T15" fmla="*/ 46 h 186"/>
                <a:gd name="T16" fmla="*/ 29 w 45"/>
                <a:gd name="T17" fmla="*/ 79 h 186"/>
                <a:gd name="T18" fmla="*/ 33 w 45"/>
                <a:gd name="T19" fmla="*/ 116 h 186"/>
                <a:gd name="T20" fmla="*/ 41 w 45"/>
                <a:gd name="T21" fmla="*/ 153 h 186"/>
                <a:gd name="T22" fmla="*/ 45 w 45"/>
                <a:gd name="T23" fmla="*/ 186 h 1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" h="186">
                  <a:moveTo>
                    <a:pt x="0" y="13"/>
                  </a:moveTo>
                  <a:lnTo>
                    <a:pt x="4" y="5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5"/>
                  </a:lnTo>
                  <a:lnTo>
                    <a:pt x="12" y="9"/>
                  </a:lnTo>
                  <a:lnTo>
                    <a:pt x="17" y="21"/>
                  </a:lnTo>
                  <a:lnTo>
                    <a:pt x="25" y="46"/>
                  </a:lnTo>
                  <a:lnTo>
                    <a:pt x="29" y="79"/>
                  </a:lnTo>
                  <a:lnTo>
                    <a:pt x="33" y="116"/>
                  </a:lnTo>
                  <a:lnTo>
                    <a:pt x="41" y="153"/>
                  </a:lnTo>
                  <a:lnTo>
                    <a:pt x="45" y="18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72" name="Freeform 56"/>
            <p:cNvSpPr>
              <a:spLocks/>
            </p:cNvSpPr>
            <p:nvPr/>
          </p:nvSpPr>
          <p:spPr bwMode="auto">
            <a:xfrm>
              <a:off x="2168" y="2850"/>
              <a:ext cx="41" cy="358"/>
            </a:xfrm>
            <a:custGeom>
              <a:avLst/>
              <a:gdLst>
                <a:gd name="T0" fmla="*/ 0 w 41"/>
                <a:gd name="T1" fmla="*/ 0 h 358"/>
                <a:gd name="T2" fmla="*/ 4 w 41"/>
                <a:gd name="T3" fmla="*/ 16 h 358"/>
                <a:gd name="T4" fmla="*/ 4 w 41"/>
                <a:gd name="T5" fmla="*/ 41 h 358"/>
                <a:gd name="T6" fmla="*/ 13 w 41"/>
                <a:gd name="T7" fmla="*/ 90 h 358"/>
                <a:gd name="T8" fmla="*/ 17 w 41"/>
                <a:gd name="T9" fmla="*/ 148 h 358"/>
                <a:gd name="T10" fmla="*/ 21 w 41"/>
                <a:gd name="T11" fmla="*/ 205 h 358"/>
                <a:gd name="T12" fmla="*/ 25 w 41"/>
                <a:gd name="T13" fmla="*/ 259 h 358"/>
                <a:gd name="T14" fmla="*/ 29 w 41"/>
                <a:gd name="T15" fmla="*/ 304 h 358"/>
                <a:gd name="T16" fmla="*/ 33 w 41"/>
                <a:gd name="T17" fmla="*/ 325 h 358"/>
                <a:gd name="T18" fmla="*/ 37 w 41"/>
                <a:gd name="T19" fmla="*/ 341 h 358"/>
                <a:gd name="T20" fmla="*/ 37 w 41"/>
                <a:gd name="T21" fmla="*/ 349 h 358"/>
                <a:gd name="T22" fmla="*/ 41 w 41"/>
                <a:gd name="T23" fmla="*/ 358 h 3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" h="358">
                  <a:moveTo>
                    <a:pt x="0" y="0"/>
                  </a:moveTo>
                  <a:lnTo>
                    <a:pt x="4" y="16"/>
                  </a:lnTo>
                  <a:lnTo>
                    <a:pt x="4" y="41"/>
                  </a:lnTo>
                  <a:lnTo>
                    <a:pt x="13" y="90"/>
                  </a:lnTo>
                  <a:lnTo>
                    <a:pt x="17" y="148"/>
                  </a:lnTo>
                  <a:lnTo>
                    <a:pt x="21" y="205"/>
                  </a:lnTo>
                  <a:lnTo>
                    <a:pt x="25" y="259"/>
                  </a:lnTo>
                  <a:lnTo>
                    <a:pt x="29" y="304"/>
                  </a:lnTo>
                  <a:lnTo>
                    <a:pt x="33" y="325"/>
                  </a:lnTo>
                  <a:lnTo>
                    <a:pt x="37" y="341"/>
                  </a:lnTo>
                  <a:lnTo>
                    <a:pt x="37" y="349"/>
                  </a:lnTo>
                  <a:lnTo>
                    <a:pt x="41" y="35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73" name="Freeform 57"/>
            <p:cNvSpPr>
              <a:spLocks/>
            </p:cNvSpPr>
            <p:nvPr/>
          </p:nvSpPr>
          <p:spPr bwMode="auto">
            <a:xfrm>
              <a:off x="2209" y="2973"/>
              <a:ext cx="46" cy="235"/>
            </a:xfrm>
            <a:custGeom>
              <a:avLst/>
              <a:gdLst>
                <a:gd name="T0" fmla="*/ 0 w 46"/>
                <a:gd name="T1" fmla="*/ 235 h 235"/>
                <a:gd name="T2" fmla="*/ 5 w 46"/>
                <a:gd name="T3" fmla="*/ 235 h 235"/>
                <a:gd name="T4" fmla="*/ 5 w 46"/>
                <a:gd name="T5" fmla="*/ 235 h 235"/>
                <a:gd name="T6" fmla="*/ 9 w 46"/>
                <a:gd name="T7" fmla="*/ 230 h 235"/>
                <a:gd name="T8" fmla="*/ 13 w 46"/>
                <a:gd name="T9" fmla="*/ 222 h 235"/>
                <a:gd name="T10" fmla="*/ 17 w 46"/>
                <a:gd name="T11" fmla="*/ 202 h 235"/>
                <a:gd name="T12" fmla="*/ 21 w 46"/>
                <a:gd name="T13" fmla="*/ 169 h 235"/>
                <a:gd name="T14" fmla="*/ 29 w 46"/>
                <a:gd name="T15" fmla="*/ 132 h 235"/>
                <a:gd name="T16" fmla="*/ 33 w 46"/>
                <a:gd name="T17" fmla="*/ 86 h 235"/>
                <a:gd name="T18" fmla="*/ 46 w 46"/>
                <a:gd name="T19" fmla="*/ 0 h 2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235">
                  <a:moveTo>
                    <a:pt x="0" y="235"/>
                  </a:moveTo>
                  <a:lnTo>
                    <a:pt x="5" y="235"/>
                  </a:lnTo>
                  <a:lnTo>
                    <a:pt x="9" y="230"/>
                  </a:lnTo>
                  <a:lnTo>
                    <a:pt x="13" y="222"/>
                  </a:lnTo>
                  <a:lnTo>
                    <a:pt x="17" y="202"/>
                  </a:lnTo>
                  <a:lnTo>
                    <a:pt x="21" y="169"/>
                  </a:lnTo>
                  <a:lnTo>
                    <a:pt x="29" y="132"/>
                  </a:lnTo>
                  <a:lnTo>
                    <a:pt x="33" y="86"/>
                  </a:lnTo>
                  <a:lnTo>
                    <a:pt x="46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74" name="Freeform 58"/>
            <p:cNvSpPr>
              <a:spLocks/>
            </p:cNvSpPr>
            <p:nvPr/>
          </p:nvSpPr>
          <p:spPr bwMode="auto">
            <a:xfrm>
              <a:off x="2255" y="2512"/>
              <a:ext cx="45" cy="461"/>
            </a:xfrm>
            <a:custGeom>
              <a:avLst/>
              <a:gdLst>
                <a:gd name="T0" fmla="*/ 0 w 45"/>
                <a:gd name="T1" fmla="*/ 461 h 461"/>
                <a:gd name="T2" fmla="*/ 4 w 45"/>
                <a:gd name="T3" fmla="*/ 412 h 461"/>
                <a:gd name="T4" fmla="*/ 12 w 45"/>
                <a:gd name="T5" fmla="*/ 354 h 461"/>
                <a:gd name="T6" fmla="*/ 16 w 45"/>
                <a:gd name="T7" fmla="*/ 292 h 461"/>
                <a:gd name="T8" fmla="*/ 20 w 45"/>
                <a:gd name="T9" fmla="*/ 227 h 461"/>
                <a:gd name="T10" fmla="*/ 29 w 45"/>
                <a:gd name="T11" fmla="*/ 165 h 461"/>
                <a:gd name="T12" fmla="*/ 33 w 45"/>
                <a:gd name="T13" fmla="*/ 103 h 461"/>
                <a:gd name="T14" fmla="*/ 41 w 45"/>
                <a:gd name="T15" fmla="*/ 45 h 461"/>
                <a:gd name="T16" fmla="*/ 45 w 45"/>
                <a:gd name="T17" fmla="*/ 0 h 4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461">
                  <a:moveTo>
                    <a:pt x="0" y="461"/>
                  </a:moveTo>
                  <a:lnTo>
                    <a:pt x="4" y="412"/>
                  </a:lnTo>
                  <a:lnTo>
                    <a:pt x="12" y="354"/>
                  </a:lnTo>
                  <a:lnTo>
                    <a:pt x="16" y="292"/>
                  </a:lnTo>
                  <a:lnTo>
                    <a:pt x="20" y="227"/>
                  </a:lnTo>
                  <a:lnTo>
                    <a:pt x="29" y="165"/>
                  </a:lnTo>
                  <a:lnTo>
                    <a:pt x="33" y="103"/>
                  </a:lnTo>
                  <a:lnTo>
                    <a:pt x="41" y="45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75" name="Freeform 59"/>
            <p:cNvSpPr>
              <a:spLocks/>
            </p:cNvSpPr>
            <p:nvPr/>
          </p:nvSpPr>
          <p:spPr bwMode="auto">
            <a:xfrm>
              <a:off x="2300" y="2327"/>
              <a:ext cx="45" cy="185"/>
            </a:xfrm>
            <a:custGeom>
              <a:avLst/>
              <a:gdLst>
                <a:gd name="T0" fmla="*/ 0 w 45"/>
                <a:gd name="T1" fmla="*/ 185 h 185"/>
                <a:gd name="T2" fmla="*/ 12 w 45"/>
                <a:gd name="T3" fmla="*/ 119 h 185"/>
                <a:gd name="T4" fmla="*/ 16 w 45"/>
                <a:gd name="T5" fmla="*/ 91 h 185"/>
                <a:gd name="T6" fmla="*/ 21 w 45"/>
                <a:gd name="T7" fmla="*/ 66 h 185"/>
                <a:gd name="T8" fmla="*/ 29 w 45"/>
                <a:gd name="T9" fmla="*/ 41 h 185"/>
                <a:gd name="T10" fmla="*/ 33 w 45"/>
                <a:gd name="T11" fmla="*/ 25 h 185"/>
                <a:gd name="T12" fmla="*/ 41 w 45"/>
                <a:gd name="T13" fmla="*/ 8 h 185"/>
                <a:gd name="T14" fmla="*/ 45 w 45"/>
                <a:gd name="T15" fmla="*/ 0 h 1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85">
                  <a:moveTo>
                    <a:pt x="0" y="185"/>
                  </a:moveTo>
                  <a:lnTo>
                    <a:pt x="12" y="119"/>
                  </a:lnTo>
                  <a:lnTo>
                    <a:pt x="16" y="91"/>
                  </a:lnTo>
                  <a:lnTo>
                    <a:pt x="21" y="66"/>
                  </a:lnTo>
                  <a:lnTo>
                    <a:pt x="29" y="41"/>
                  </a:lnTo>
                  <a:lnTo>
                    <a:pt x="33" y="25"/>
                  </a:lnTo>
                  <a:lnTo>
                    <a:pt x="41" y="8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76" name="Freeform 60"/>
            <p:cNvSpPr>
              <a:spLocks/>
            </p:cNvSpPr>
            <p:nvPr/>
          </p:nvSpPr>
          <p:spPr bwMode="auto">
            <a:xfrm>
              <a:off x="2345" y="2323"/>
              <a:ext cx="46" cy="53"/>
            </a:xfrm>
            <a:custGeom>
              <a:avLst/>
              <a:gdLst>
                <a:gd name="T0" fmla="*/ 0 w 46"/>
                <a:gd name="T1" fmla="*/ 4 h 53"/>
                <a:gd name="T2" fmla="*/ 4 w 46"/>
                <a:gd name="T3" fmla="*/ 0 h 53"/>
                <a:gd name="T4" fmla="*/ 13 w 46"/>
                <a:gd name="T5" fmla="*/ 4 h 53"/>
                <a:gd name="T6" fmla="*/ 17 w 46"/>
                <a:gd name="T7" fmla="*/ 12 h 53"/>
                <a:gd name="T8" fmla="*/ 21 w 46"/>
                <a:gd name="T9" fmla="*/ 25 h 53"/>
                <a:gd name="T10" fmla="*/ 29 w 46"/>
                <a:gd name="T11" fmla="*/ 37 h 53"/>
                <a:gd name="T12" fmla="*/ 33 w 46"/>
                <a:gd name="T13" fmla="*/ 45 h 53"/>
                <a:gd name="T14" fmla="*/ 41 w 46"/>
                <a:gd name="T15" fmla="*/ 53 h 53"/>
                <a:gd name="T16" fmla="*/ 46 w 46"/>
                <a:gd name="T17" fmla="*/ 53 h 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53">
                  <a:moveTo>
                    <a:pt x="0" y="4"/>
                  </a:moveTo>
                  <a:lnTo>
                    <a:pt x="4" y="0"/>
                  </a:lnTo>
                  <a:lnTo>
                    <a:pt x="13" y="4"/>
                  </a:lnTo>
                  <a:lnTo>
                    <a:pt x="17" y="12"/>
                  </a:lnTo>
                  <a:lnTo>
                    <a:pt x="21" y="25"/>
                  </a:lnTo>
                  <a:lnTo>
                    <a:pt x="29" y="37"/>
                  </a:lnTo>
                  <a:lnTo>
                    <a:pt x="33" y="45"/>
                  </a:lnTo>
                  <a:lnTo>
                    <a:pt x="41" y="53"/>
                  </a:lnTo>
                  <a:lnTo>
                    <a:pt x="46" y="5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77" name="Freeform 61"/>
            <p:cNvSpPr>
              <a:spLocks/>
            </p:cNvSpPr>
            <p:nvPr/>
          </p:nvSpPr>
          <p:spPr bwMode="auto">
            <a:xfrm>
              <a:off x="2391" y="2278"/>
              <a:ext cx="45" cy="98"/>
            </a:xfrm>
            <a:custGeom>
              <a:avLst/>
              <a:gdLst>
                <a:gd name="T0" fmla="*/ 0 w 45"/>
                <a:gd name="T1" fmla="*/ 98 h 98"/>
                <a:gd name="T2" fmla="*/ 4 w 45"/>
                <a:gd name="T3" fmla="*/ 94 h 98"/>
                <a:gd name="T4" fmla="*/ 12 w 45"/>
                <a:gd name="T5" fmla="*/ 86 h 98"/>
                <a:gd name="T6" fmla="*/ 24 w 45"/>
                <a:gd name="T7" fmla="*/ 57 h 98"/>
                <a:gd name="T8" fmla="*/ 32 w 45"/>
                <a:gd name="T9" fmla="*/ 28 h 98"/>
                <a:gd name="T10" fmla="*/ 45 w 45"/>
                <a:gd name="T11" fmla="*/ 0 h 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98">
                  <a:moveTo>
                    <a:pt x="0" y="98"/>
                  </a:moveTo>
                  <a:lnTo>
                    <a:pt x="4" y="94"/>
                  </a:lnTo>
                  <a:lnTo>
                    <a:pt x="12" y="86"/>
                  </a:lnTo>
                  <a:lnTo>
                    <a:pt x="24" y="57"/>
                  </a:lnTo>
                  <a:lnTo>
                    <a:pt x="32" y="28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78" name="Freeform 62"/>
            <p:cNvSpPr>
              <a:spLocks/>
            </p:cNvSpPr>
            <p:nvPr/>
          </p:nvSpPr>
          <p:spPr bwMode="auto">
            <a:xfrm>
              <a:off x="2436" y="2171"/>
              <a:ext cx="41" cy="107"/>
            </a:xfrm>
            <a:custGeom>
              <a:avLst/>
              <a:gdLst>
                <a:gd name="T0" fmla="*/ 0 w 41"/>
                <a:gd name="T1" fmla="*/ 107 h 107"/>
                <a:gd name="T2" fmla="*/ 12 w 41"/>
                <a:gd name="T3" fmla="*/ 78 h 107"/>
                <a:gd name="T4" fmla="*/ 20 w 41"/>
                <a:gd name="T5" fmla="*/ 49 h 107"/>
                <a:gd name="T6" fmla="*/ 29 w 41"/>
                <a:gd name="T7" fmla="*/ 24 h 107"/>
                <a:gd name="T8" fmla="*/ 41 w 41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107">
                  <a:moveTo>
                    <a:pt x="0" y="107"/>
                  </a:moveTo>
                  <a:lnTo>
                    <a:pt x="12" y="78"/>
                  </a:lnTo>
                  <a:lnTo>
                    <a:pt x="20" y="49"/>
                  </a:lnTo>
                  <a:lnTo>
                    <a:pt x="29" y="24"/>
                  </a:lnTo>
                  <a:lnTo>
                    <a:pt x="4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79" name="Freeform 63"/>
            <p:cNvSpPr>
              <a:spLocks/>
            </p:cNvSpPr>
            <p:nvPr/>
          </p:nvSpPr>
          <p:spPr bwMode="auto">
            <a:xfrm>
              <a:off x="2477" y="2113"/>
              <a:ext cx="45" cy="58"/>
            </a:xfrm>
            <a:custGeom>
              <a:avLst/>
              <a:gdLst>
                <a:gd name="T0" fmla="*/ 0 w 45"/>
                <a:gd name="T1" fmla="*/ 58 h 58"/>
                <a:gd name="T2" fmla="*/ 21 w 45"/>
                <a:gd name="T3" fmla="*/ 21 h 58"/>
                <a:gd name="T4" fmla="*/ 33 w 45"/>
                <a:gd name="T5" fmla="*/ 8 h 58"/>
                <a:gd name="T6" fmla="*/ 45 w 45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58">
                  <a:moveTo>
                    <a:pt x="0" y="58"/>
                  </a:moveTo>
                  <a:lnTo>
                    <a:pt x="21" y="21"/>
                  </a:lnTo>
                  <a:lnTo>
                    <a:pt x="33" y="8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80" name="Freeform 64"/>
            <p:cNvSpPr>
              <a:spLocks/>
            </p:cNvSpPr>
            <p:nvPr/>
          </p:nvSpPr>
          <p:spPr bwMode="auto">
            <a:xfrm>
              <a:off x="2522" y="2105"/>
              <a:ext cx="45" cy="8"/>
            </a:xfrm>
            <a:custGeom>
              <a:avLst/>
              <a:gdLst>
                <a:gd name="T0" fmla="*/ 0 w 45"/>
                <a:gd name="T1" fmla="*/ 8 h 8"/>
                <a:gd name="T2" fmla="*/ 13 w 45"/>
                <a:gd name="T3" fmla="*/ 4 h 8"/>
                <a:gd name="T4" fmla="*/ 21 w 45"/>
                <a:gd name="T5" fmla="*/ 0 h 8"/>
                <a:gd name="T6" fmla="*/ 45 w 45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5" h="8">
                  <a:moveTo>
                    <a:pt x="0" y="8"/>
                  </a:moveTo>
                  <a:lnTo>
                    <a:pt x="13" y="4"/>
                  </a:lnTo>
                  <a:lnTo>
                    <a:pt x="21" y="0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81" name="Freeform 65"/>
            <p:cNvSpPr>
              <a:spLocks/>
            </p:cNvSpPr>
            <p:nvPr/>
          </p:nvSpPr>
          <p:spPr bwMode="auto">
            <a:xfrm>
              <a:off x="2567" y="2105"/>
              <a:ext cx="46" cy="16"/>
            </a:xfrm>
            <a:custGeom>
              <a:avLst/>
              <a:gdLst>
                <a:gd name="T0" fmla="*/ 0 w 46"/>
                <a:gd name="T1" fmla="*/ 0 h 16"/>
                <a:gd name="T2" fmla="*/ 9 w 46"/>
                <a:gd name="T3" fmla="*/ 4 h 16"/>
                <a:gd name="T4" fmla="*/ 21 w 46"/>
                <a:gd name="T5" fmla="*/ 12 h 16"/>
                <a:gd name="T6" fmla="*/ 38 w 46"/>
                <a:gd name="T7" fmla="*/ 16 h 16"/>
                <a:gd name="T8" fmla="*/ 42 w 46"/>
                <a:gd name="T9" fmla="*/ 12 h 16"/>
                <a:gd name="T10" fmla="*/ 46 w 46"/>
                <a:gd name="T11" fmla="*/ 8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" h="16">
                  <a:moveTo>
                    <a:pt x="0" y="0"/>
                  </a:moveTo>
                  <a:lnTo>
                    <a:pt x="9" y="4"/>
                  </a:lnTo>
                  <a:lnTo>
                    <a:pt x="21" y="12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6" y="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82" name="Freeform 66"/>
            <p:cNvSpPr>
              <a:spLocks/>
            </p:cNvSpPr>
            <p:nvPr/>
          </p:nvSpPr>
          <p:spPr bwMode="auto">
            <a:xfrm>
              <a:off x="2613" y="1920"/>
              <a:ext cx="45" cy="193"/>
            </a:xfrm>
            <a:custGeom>
              <a:avLst/>
              <a:gdLst>
                <a:gd name="T0" fmla="*/ 0 w 45"/>
                <a:gd name="T1" fmla="*/ 193 h 193"/>
                <a:gd name="T2" fmla="*/ 4 w 45"/>
                <a:gd name="T3" fmla="*/ 177 h 193"/>
                <a:gd name="T4" fmla="*/ 12 w 45"/>
                <a:gd name="T5" fmla="*/ 156 h 193"/>
                <a:gd name="T6" fmla="*/ 16 w 45"/>
                <a:gd name="T7" fmla="*/ 131 h 193"/>
                <a:gd name="T8" fmla="*/ 20 w 45"/>
                <a:gd name="T9" fmla="*/ 107 h 193"/>
                <a:gd name="T10" fmla="*/ 33 w 45"/>
                <a:gd name="T11" fmla="*/ 49 h 193"/>
                <a:gd name="T12" fmla="*/ 41 w 45"/>
                <a:gd name="T13" fmla="*/ 24 h 193"/>
                <a:gd name="T14" fmla="*/ 45 w 45"/>
                <a:gd name="T15" fmla="*/ 0 h 1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93">
                  <a:moveTo>
                    <a:pt x="0" y="193"/>
                  </a:moveTo>
                  <a:lnTo>
                    <a:pt x="4" y="177"/>
                  </a:lnTo>
                  <a:lnTo>
                    <a:pt x="12" y="156"/>
                  </a:lnTo>
                  <a:lnTo>
                    <a:pt x="16" y="131"/>
                  </a:lnTo>
                  <a:lnTo>
                    <a:pt x="20" y="107"/>
                  </a:lnTo>
                  <a:lnTo>
                    <a:pt x="33" y="49"/>
                  </a:lnTo>
                  <a:lnTo>
                    <a:pt x="41" y="24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83" name="Freeform 67"/>
            <p:cNvSpPr>
              <a:spLocks/>
            </p:cNvSpPr>
            <p:nvPr/>
          </p:nvSpPr>
          <p:spPr bwMode="auto">
            <a:xfrm>
              <a:off x="2658" y="1772"/>
              <a:ext cx="45" cy="148"/>
            </a:xfrm>
            <a:custGeom>
              <a:avLst/>
              <a:gdLst>
                <a:gd name="T0" fmla="*/ 0 w 45"/>
                <a:gd name="T1" fmla="*/ 148 h 148"/>
                <a:gd name="T2" fmla="*/ 4 w 45"/>
                <a:gd name="T3" fmla="*/ 123 h 148"/>
                <a:gd name="T4" fmla="*/ 12 w 45"/>
                <a:gd name="T5" fmla="*/ 98 h 148"/>
                <a:gd name="T6" fmla="*/ 16 w 45"/>
                <a:gd name="T7" fmla="*/ 69 h 148"/>
                <a:gd name="T8" fmla="*/ 25 w 45"/>
                <a:gd name="T9" fmla="*/ 45 h 148"/>
                <a:gd name="T10" fmla="*/ 29 w 45"/>
                <a:gd name="T11" fmla="*/ 24 h 148"/>
                <a:gd name="T12" fmla="*/ 33 w 45"/>
                <a:gd name="T13" fmla="*/ 8 h 148"/>
                <a:gd name="T14" fmla="*/ 41 w 45"/>
                <a:gd name="T15" fmla="*/ 0 h 148"/>
                <a:gd name="T16" fmla="*/ 41 w 45"/>
                <a:gd name="T17" fmla="*/ 0 h 148"/>
                <a:gd name="T18" fmla="*/ 45 w 45"/>
                <a:gd name="T19" fmla="*/ 4 h 1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" h="148">
                  <a:moveTo>
                    <a:pt x="0" y="148"/>
                  </a:moveTo>
                  <a:lnTo>
                    <a:pt x="4" y="123"/>
                  </a:lnTo>
                  <a:lnTo>
                    <a:pt x="12" y="98"/>
                  </a:lnTo>
                  <a:lnTo>
                    <a:pt x="16" y="69"/>
                  </a:lnTo>
                  <a:lnTo>
                    <a:pt x="25" y="45"/>
                  </a:lnTo>
                  <a:lnTo>
                    <a:pt x="29" y="24"/>
                  </a:lnTo>
                  <a:lnTo>
                    <a:pt x="33" y="8"/>
                  </a:lnTo>
                  <a:lnTo>
                    <a:pt x="41" y="0"/>
                  </a:lnTo>
                  <a:lnTo>
                    <a:pt x="45" y="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84" name="Freeform 68"/>
            <p:cNvSpPr>
              <a:spLocks/>
            </p:cNvSpPr>
            <p:nvPr/>
          </p:nvSpPr>
          <p:spPr bwMode="auto">
            <a:xfrm>
              <a:off x="2703" y="1776"/>
              <a:ext cx="41" cy="308"/>
            </a:xfrm>
            <a:custGeom>
              <a:avLst/>
              <a:gdLst>
                <a:gd name="T0" fmla="*/ 0 w 41"/>
                <a:gd name="T1" fmla="*/ 0 h 308"/>
                <a:gd name="T2" fmla="*/ 4 w 41"/>
                <a:gd name="T3" fmla="*/ 16 h 308"/>
                <a:gd name="T4" fmla="*/ 13 w 41"/>
                <a:gd name="T5" fmla="*/ 37 h 308"/>
                <a:gd name="T6" fmla="*/ 17 w 41"/>
                <a:gd name="T7" fmla="*/ 70 h 308"/>
                <a:gd name="T8" fmla="*/ 21 w 41"/>
                <a:gd name="T9" fmla="*/ 107 h 308"/>
                <a:gd name="T10" fmla="*/ 25 w 41"/>
                <a:gd name="T11" fmla="*/ 152 h 308"/>
                <a:gd name="T12" fmla="*/ 29 w 41"/>
                <a:gd name="T13" fmla="*/ 201 h 308"/>
                <a:gd name="T14" fmla="*/ 37 w 41"/>
                <a:gd name="T15" fmla="*/ 251 h 308"/>
                <a:gd name="T16" fmla="*/ 41 w 41"/>
                <a:gd name="T17" fmla="*/ 308 h 3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308">
                  <a:moveTo>
                    <a:pt x="0" y="0"/>
                  </a:moveTo>
                  <a:lnTo>
                    <a:pt x="4" y="16"/>
                  </a:lnTo>
                  <a:lnTo>
                    <a:pt x="13" y="37"/>
                  </a:lnTo>
                  <a:lnTo>
                    <a:pt x="17" y="70"/>
                  </a:lnTo>
                  <a:lnTo>
                    <a:pt x="21" y="107"/>
                  </a:lnTo>
                  <a:lnTo>
                    <a:pt x="25" y="152"/>
                  </a:lnTo>
                  <a:lnTo>
                    <a:pt x="29" y="201"/>
                  </a:lnTo>
                  <a:lnTo>
                    <a:pt x="37" y="251"/>
                  </a:lnTo>
                  <a:lnTo>
                    <a:pt x="41" y="30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85" name="Freeform 69"/>
            <p:cNvSpPr>
              <a:spLocks/>
            </p:cNvSpPr>
            <p:nvPr/>
          </p:nvSpPr>
          <p:spPr bwMode="auto">
            <a:xfrm>
              <a:off x="2744" y="2084"/>
              <a:ext cx="46" cy="601"/>
            </a:xfrm>
            <a:custGeom>
              <a:avLst/>
              <a:gdLst>
                <a:gd name="T0" fmla="*/ 0 w 46"/>
                <a:gd name="T1" fmla="*/ 0 h 601"/>
                <a:gd name="T2" fmla="*/ 5 w 46"/>
                <a:gd name="T3" fmla="*/ 33 h 601"/>
                <a:gd name="T4" fmla="*/ 5 w 46"/>
                <a:gd name="T5" fmla="*/ 66 h 601"/>
                <a:gd name="T6" fmla="*/ 9 w 46"/>
                <a:gd name="T7" fmla="*/ 107 h 601"/>
                <a:gd name="T8" fmla="*/ 13 w 46"/>
                <a:gd name="T9" fmla="*/ 152 h 601"/>
                <a:gd name="T10" fmla="*/ 17 w 46"/>
                <a:gd name="T11" fmla="*/ 247 h 601"/>
                <a:gd name="T12" fmla="*/ 21 w 46"/>
                <a:gd name="T13" fmla="*/ 342 h 601"/>
                <a:gd name="T14" fmla="*/ 25 w 46"/>
                <a:gd name="T15" fmla="*/ 391 h 601"/>
                <a:gd name="T16" fmla="*/ 29 w 46"/>
                <a:gd name="T17" fmla="*/ 436 h 601"/>
                <a:gd name="T18" fmla="*/ 33 w 46"/>
                <a:gd name="T19" fmla="*/ 478 h 601"/>
                <a:gd name="T20" fmla="*/ 33 w 46"/>
                <a:gd name="T21" fmla="*/ 515 h 601"/>
                <a:gd name="T22" fmla="*/ 37 w 46"/>
                <a:gd name="T23" fmla="*/ 543 h 601"/>
                <a:gd name="T24" fmla="*/ 42 w 46"/>
                <a:gd name="T25" fmla="*/ 572 h 601"/>
                <a:gd name="T26" fmla="*/ 42 w 46"/>
                <a:gd name="T27" fmla="*/ 589 h 601"/>
                <a:gd name="T28" fmla="*/ 46 w 46"/>
                <a:gd name="T29" fmla="*/ 601 h 6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" h="601">
                  <a:moveTo>
                    <a:pt x="0" y="0"/>
                  </a:moveTo>
                  <a:lnTo>
                    <a:pt x="5" y="33"/>
                  </a:lnTo>
                  <a:lnTo>
                    <a:pt x="5" y="66"/>
                  </a:lnTo>
                  <a:lnTo>
                    <a:pt x="9" y="107"/>
                  </a:lnTo>
                  <a:lnTo>
                    <a:pt x="13" y="152"/>
                  </a:lnTo>
                  <a:lnTo>
                    <a:pt x="17" y="247"/>
                  </a:lnTo>
                  <a:lnTo>
                    <a:pt x="21" y="342"/>
                  </a:lnTo>
                  <a:lnTo>
                    <a:pt x="25" y="391"/>
                  </a:lnTo>
                  <a:lnTo>
                    <a:pt x="29" y="436"/>
                  </a:lnTo>
                  <a:lnTo>
                    <a:pt x="33" y="478"/>
                  </a:lnTo>
                  <a:lnTo>
                    <a:pt x="33" y="515"/>
                  </a:lnTo>
                  <a:lnTo>
                    <a:pt x="37" y="543"/>
                  </a:lnTo>
                  <a:lnTo>
                    <a:pt x="42" y="572"/>
                  </a:lnTo>
                  <a:lnTo>
                    <a:pt x="42" y="589"/>
                  </a:lnTo>
                  <a:lnTo>
                    <a:pt x="46" y="60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86" name="Freeform 70"/>
            <p:cNvSpPr>
              <a:spLocks/>
            </p:cNvSpPr>
            <p:nvPr/>
          </p:nvSpPr>
          <p:spPr bwMode="auto">
            <a:xfrm>
              <a:off x="2790" y="2306"/>
              <a:ext cx="45" cy="383"/>
            </a:xfrm>
            <a:custGeom>
              <a:avLst/>
              <a:gdLst>
                <a:gd name="T0" fmla="*/ 0 w 45"/>
                <a:gd name="T1" fmla="*/ 379 h 383"/>
                <a:gd name="T2" fmla="*/ 4 w 45"/>
                <a:gd name="T3" fmla="*/ 383 h 383"/>
                <a:gd name="T4" fmla="*/ 4 w 45"/>
                <a:gd name="T5" fmla="*/ 379 h 383"/>
                <a:gd name="T6" fmla="*/ 8 w 45"/>
                <a:gd name="T7" fmla="*/ 371 h 383"/>
                <a:gd name="T8" fmla="*/ 12 w 45"/>
                <a:gd name="T9" fmla="*/ 354 h 383"/>
                <a:gd name="T10" fmla="*/ 12 w 45"/>
                <a:gd name="T11" fmla="*/ 334 h 383"/>
                <a:gd name="T12" fmla="*/ 16 w 45"/>
                <a:gd name="T13" fmla="*/ 309 h 383"/>
                <a:gd name="T14" fmla="*/ 20 w 45"/>
                <a:gd name="T15" fmla="*/ 280 h 383"/>
                <a:gd name="T16" fmla="*/ 20 w 45"/>
                <a:gd name="T17" fmla="*/ 251 h 383"/>
                <a:gd name="T18" fmla="*/ 28 w 45"/>
                <a:gd name="T19" fmla="*/ 186 h 383"/>
                <a:gd name="T20" fmla="*/ 33 w 45"/>
                <a:gd name="T21" fmla="*/ 120 h 383"/>
                <a:gd name="T22" fmla="*/ 41 w 45"/>
                <a:gd name="T23" fmla="*/ 54 h 383"/>
                <a:gd name="T24" fmla="*/ 41 w 45"/>
                <a:gd name="T25" fmla="*/ 25 h 383"/>
                <a:gd name="T26" fmla="*/ 45 w 45"/>
                <a:gd name="T27" fmla="*/ 0 h 38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" h="383">
                  <a:moveTo>
                    <a:pt x="0" y="379"/>
                  </a:moveTo>
                  <a:lnTo>
                    <a:pt x="4" y="383"/>
                  </a:lnTo>
                  <a:lnTo>
                    <a:pt x="4" y="379"/>
                  </a:lnTo>
                  <a:lnTo>
                    <a:pt x="8" y="371"/>
                  </a:lnTo>
                  <a:lnTo>
                    <a:pt x="12" y="354"/>
                  </a:lnTo>
                  <a:lnTo>
                    <a:pt x="12" y="334"/>
                  </a:lnTo>
                  <a:lnTo>
                    <a:pt x="16" y="309"/>
                  </a:lnTo>
                  <a:lnTo>
                    <a:pt x="20" y="280"/>
                  </a:lnTo>
                  <a:lnTo>
                    <a:pt x="20" y="251"/>
                  </a:lnTo>
                  <a:lnTo>
                    <a:pt x="28" y="186"/>
                  </a:lnTo>
                  <a:lnTo>
                    <a:pt x="33" y="120"/>
                  </a:lnTo>
                  <a:lnTo>
                    <a:pt x="41" y="54"/>
                  </a:lnTo>
                  <a:lnTo>
                    <a:pt x="41" y="25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87" name="Freeform 71"/>
            <p:cNvSpPr>
              <a:spLocks/>
            </p:cNvSpPr>
            <p:nvPr/>
          </p:nvSpPr>
          <p:spPr bwMode="auto">
            <a:xfrm>
              <a:off x="2835" y="1911"/>
              <a:ext cx="45" cy="395"/>
            </a:xfrm>
            <a:custGeom>
              <a:avLst/>
              <a:gdLst>
                <a:gd name="T0" fmla="*/ 0 w 45"/>
                <a:gd name="T1" fmla="*/ 395 h 395"/>
                <a:gd name="T2" fmla="*/ 12 w 45"/>
                <a:gd name="T3" fmla="*/ 297 h 395"/>
                <a:gd name="T4" fmla="*/ 21 w 45"/>
                <a:gd name="T5" fmla="*/ 198 h 395"/>
                <a:gd name="T6" fmla="*/ 33 w 45"/>
                <a:gd name="T7" fmla="*/ 99 h 395"/>
                <a:gd name="T8" fmla="*/ 45 w 45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395">
                  <a:moveTo>
                    <a:pt x="0" y="395"/>
                  </a:moveTo>
                  <a:lnTo>
                    <a:pt x="12" y="297"/>
                  </a:lnTo>
                  <a:lnTo>
                    <a:pt x="21" y="198"/>
                  </a:lnTo>
                  <a:lnTo>
                    <a:pt x="33" y="99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88" name="Freeform 72"/>
            <p:cNvSpPr>
              <a:spLocks/>
            </p:cNvSpPr>
            <p:nvPr/>
          </p:nvSpPr>
          <p:spPr bwMode="auto">
            <a:xfrm>
              <a:off x="2880" y="1537"/>
              <a:ext cx="45" cy="374"/>
            </a:xfrm>
            <a:custGeom>
              <a:avLst/>
              <a:gdLst>
                <a:gd name="T0" fmla="*/ 0 w 45"/>
                <a:gd name="T1" fmla="*/ 374 h 374"/>
                <a:gd name="T2" fmla="*/ 4 w 45"/>
                <a:gd name="T3" fmla="*/ 350 h 374"/>
                <a:gd name="T4" fmla="*/ 4 w 45"/>
                <a:gd name="T5" fmla="*/ 321 h 374"/>
                <a:gd name="T6" fmla="*/ 13 w 45"/>
                <a:gd name="T7" fmla="*/ 255 h 374"/>
                <a:gd name="T8" fmla="*/ 17 w 45"/>
                <a:gd name="T9" fmla="*/ 189 h 374"/>
                <a:gd name="T10" fmla="*/ 21 w 45"/>
                <a:gd name="T11" fmla="*/ 123 h 374"/>
                <a:gd name="T12" fmla="*/ 25 w 45"/>
                <a:gd name="T13" fmla="*/ 95 h 374"/>
                <a:gd name="T14" fmla="*/ 29 w 45"/>
                <a:gd name="T15" fmla="*/ 66 h 374"/>
                <a:gd name="T16" fmla="*/ 33 w 45"/>
                <a:gd name="T17" fmla="*/ 45 h 374"/>
                <a:gd name="T18" fmla="*/ 33 w 45"/>
                <a:gd name="T19" fmla="*/ 25 h 374"/>
                <a:gd name="T20" fmla="*/ 37 w 45"/>
                <a:gd name="T21" fmla="*/ 12 h 374"/>
                <a:gd name="T22" fmla="*/ 41 w 45"/>
                <a:gd name="T23" fmla="*/ 4 h 374"/>
                <a:gd name="T24" fmla="*/ 41 w 45"/>
                <a:gd name="T25" fmla="*/ 0 h 374"/>
                <a:gd name="T26" fmla="*/ 45 w 45"/>
                <a:gd name="T27" fmla="*/ 8 h 37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" h="374">
                  <a:moveTo>
                    <a:pt x="0" y="374"/>
                  </a:moveTo>
                  <a:lnTo>
                    <a:pt x="4" y="350"/>
                  </a:lnTo>
                  <a:lnTo>
                    <a:pt x="4" y="321"/>
                  </a:lnTo>
                  <a:lnTo>
                    <a:pt x="13" y="255"/>
                  </a:lnTo>
                  <a:lnTo>
                    <a:pt x="17" y="189"/>
                  </a:lnTo>
                  <a:lnTo>
                    <a:pt x="21" y="123"/>
                  </a:lnTo>
                  <a:lnTo>
                    <a:pt x="25" y="95"/>
                  </a:lnTo>
                  <a:lnTo>
                    <a:pt x="29" y="66"/>
                  </a:lnTo>
                  <a:lnTo>
                    <a:pt x="33" y="45"/>
                  </a:lnTo>
                  <a:lnTo>
                    <a:pt x="33" y="25"/>
                  </a:lnTo>
                  <a:lnTo>
                    <a:pt x="37" y="12"/>
                  </a:lnTo>
                  <a:lnTo>
                    <a:pt x="41" y="4"/>
                  </a:lnTo>
                  <a:lnTo>
                    <a:pt x="41" y="0"/>
                  </a:lnTo>
                  <a:lnTo>
                    <a:pt x="45" y="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89" name="Freeform 73"/>
            <p:cNvSpPr>
              <a:spLocks/>
            </p:cNvSpPr>
            <p:nvPr/>
          </p:nvSpPr>
          <p:spPr bwMode="auto">
            <a:xfrm>
              <a:off x="2925" y="1545"/>
              <a:ext cx="46" cy="696"/>
            </a:xfrm>
            <a:custGeom>
              <a:avLst/>
              <a:gdLst>
                <a:gd name="T0" fmla="*/ 0 w 46"/>
                <a:gd name="T1" fmla="*/ 0 h 696"/>
                <a:gd name="T2" fmla="*/ 5 w 46"/>
                <a:gd name="T3" fmla="*/ 17 h 696"/>
                <a:gd name="T4" fmla="*/ 5 w 46"/>
                <a:gd name="T5" fmla="*/ 41 h 696"/>
                <a:gd name="T6" fmla="*/ 9 w 46"/>
                <a:gd name="T7" fmla="*/ 74 h 696"/>
                <a:gd name="T8" fmla="*/ 13 w 46"/>
                <a:gd name="T9" fmla="*/ 120 h 696"/>
                <a:gd name="T10" fmla="*/ 13 w 46"/>
                <a:gd name="T11" fmla="*/ 165 h 696"/>
                <a:gd name="T12" fmla="*/ 17 w 46"/>
                <a:gd name="T13" fmla="*/ 218 h 696"/>
                <a:gd name="T14" fmla="*/ 21 w 46"/>
                <a:gd name="T15" fmla="*/ 272 h 696"/>
                <a:gd name="T16" fmla="*/ 21 w 46"/>
                <a:gd name="T17" fmla="*/ 329 h 696"/>
                <a:gd name="T18" fmla="*/ 29 w 46"/>
                <a:gd name="T19" fmla="*/ 445 h 696"/>
                <a:gd name="T20" fmla="*/ 33 w 46"/>
                <a:gd name="T21" fmla="*/ 502 h 696"/>
                <a:gd name="T22" fmla="*/ 33 w 46"/>
                <a:gd name="T23" fmla="*/ 552 h 696"/>
                <a:gd name="T24" fmla="*/ 37 w 46"/>
                <a:gd name="T25" fmla="*/ 601 h 696"/>
                <a:gd name="T26" fmla="*/ 42 w 46"/>
                <a:gd name="T27" fmla="*/ 638 h 696"/>
                <a:gd name="T28" fmla="*/ 42 w 46"/>
                <a:gd name="T29" fmla="*/ 671 h 696"/>
                <a:gd name="T30" fmla="*/ 46 w 46"/>
                <a:gd name="T31" fmla="*/ 696 h 6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6" h="696">
                  <a:moveTo>
                    <a:pt x="0" y="0"/>
                  </a:moveTo>
                  <a:lnTo>
                    <a:pt x="5" y="17"/>
                  </a:lnTo>
                  <a:lnTo>
                    <a:pt x="5" y="41"/>
                  </a:lnTo>
                  <a:lnTo>
                    <a:pt x="9" y="74"/>
                  </a:lnTo>
                  <a:lnTo>
                    <a:pt x="13" y="120"/>
                  </a:lnTo>
                  <a:lnTo>
                    <a:pt x="13" y="165"/>
                  </a:lnTo>
                  <a:lnTo>
                    <a:pt x="17" y="218"/>
                  </a:lnTo>
                  <a:lnTo>
                    <a:pt x="21" y="272"/>
                  </a:lnTo>
                  <a:lnTo>
                    <a:pt x="21" y="329"/>
                  </a:lnTo>
                  <a:lnTo>
                    <a:pt x="29" y="445"/>
                  </a:lnTo>
                  <a:lnTo>
                    <a:pt x="33" y="502"/>
                  </a:lnTo>
                  <a:lnTo>
                    <a:pt x="33" y="552"/>
                  </a:lnTo>
                  <a:lnTo>
                    <a:pt x="37" y="601"/>
                  </a:lnTo>
                  <a:lnTo>
                    <a:pt x="42" y="638"/>
                  </a:lnTo>
                  <a:lnTo>
                    <a:pt x="42" y="671"/>
                  </a:lnTo>
                  <a:lnTo>
                    <a:pt x="46" y="69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90" name="Freeform 74"/>
            <p:cNvSpPr>
              <a:spLocks/>
            </p:cNvSpPr>
            <p:nvPr/>
          </p:nvSpPr>
          <p:spPr bwMode="auto">
            <a:xfrm>
              <a:off x="2971" y="2142"/>
              <a:ext cx="45" cy="111"/>
            </a:xfrm>
            <a:custGeom>
              <a:avLst/>
              <a:gdLst>
                <a:gd name="T0" fmla="*/ 0 w 45"/>
                <a:gd name="T1" fmla="*/ 99 h 111"/>
                <a:gd name="T2" fmla="*/ 0 w 45"/>
                <a:gd name="T3" fmla="*/ 107 h 111"/>
                <a:gd name="T4" fmla="*/ 4 w 45"/>
                <a:gd name="T5" fmla="*/ 111 h 111"/>
                <a:gd name="T6" fmla="*/ 8 w 45"/>
                <a:gd name="T7" fmla="*/ 107 h 111"/>
                <a:gd name="T8" fmla="*/ 8 w 45"/>
                <a:gd name="T9" fmla="*/ 107 h 111"/>
                <a:gd name="T10" fmla="*/ 16 w 45"/>
                <a:gd name="T11" fmla="*/ 90 h 111"/>
                <a:gd name="T12" fmla="*/ 24 w 45"/>
                <a:gd name="T13" fmla="*/ 66 h 111"/>
                <a:gd name="T14" fmla="*/ 29 w 45"/>
                <a:gd name="T15" fmla="*/ 41 h 111"/>
                <a:gd name="T16" fmla="*/ 37 w 45"/>
                <a:gd name="T17" fmla="*/ 20 h 111"/>
                <a:gd name="T18" fmla="*/ 41 w 45"/>
                <a:gd name="T19" fmla="*/ 4 h 111"/>
                <a:gd name="T20" fmla="*/ 45 w 45"/>
                <a:gd name="T21" fmla="*/ 0 h 111"/>
                <a:gd name="T22" fmla="*/ 45 w 45"/>
                <a:gd name="T23" fmla="*/ 0 h 1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" h="111">
                  <a:moveTo>
                    <a:pt x="0" y="99"/>
                  </a:moveTo>
                  <a:lnTo>
                    <a:pt x="0" y="107"/>
                  </a:lnTo>
                  <a:lnTo>
                    <a:pt x="4" y="111"/>
                  </a:lnTo>
                  <a:lnTo>
                    <a:pt x="8" y="107"/>
                  </a:lnTo>
                  <a:lnTo>
                    <a:pt x="16" y="90"/>
                  </a:lnTo>
                  <a:lnTo>
                    <a:pt x="24" y="66"/>
                  </a:lnTo>
                  <a:lnTo>
                    <a:pt x="29" y="41"/>
                  </a:lnTo>
                  <a:lnTo>
                    <a:pt x="37" y="20"/>
                  </a:lnTo>
                  <a:lnTo>
                    <a:pt x="41" y="4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91" name="Freeform 75"/>
            <p:cNvSpPr>
              <a:spLocks/>
            </p:cNvSpPr>
            <p:nvPr/>
          </p:nvSpPr>
          <p:spPr bwMode="auto">
            <a:xfrm>
              <a:off x="3016" y="2142"/>
              <a:ext cx="41" cy="164"/>
            </a:xfrm>
            <a:custGeom>
              <a:avLst/>
              <a:gdLst>
                <a:gd name="T0" fmla="*/ 0 w 41"/>
                <a:gd name="T1" fmla="*/ 0 h 164"/>
                <a:gd name="T2" fmla="*/ 4 w 41"/>
                <a:gd name="T3" fmla="*/ 4 h 164"/>
                <a:gd name="T4" fmla="*/ 8 w 41"/>
                <a:gd name="T5" fmla="*/ 16 h 164"/>
                <a:gd name="T6" fmla="*/ 16 w 41"/>
                <a:gd name="T7" fmla="*/ 33 h 164"/>
                <a:gd name="T8" fmla="*/ 21 w 41"/>
                <a:gd name="T9" fmla="*/ 53 h 164"/>
                <a:gd name="T10" fmla="*/ 25 w 41"/>
                <a:gd name="T11" fmla="*/ 78 h 164"/>
                <a:gd name="T12" fmla="*/ 33 w 41"/>
                <a:gd name="T13" fmla="*/ 103 h 164"/>
                <a:gd name="T14" fmla="*/ 41 w 41"/>
                <a:gd name="T15" fmla="*/ 164 h 1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" h="164">
                  <a:moveTo>
                    <a:pt x="0" y="0"/>
                  </a:moveTo>
                  <a:lnTo>
                    <a:pt x="4" y="4"/>
                  </a:lnTo>
                  <a:lnTo>
                    <a:pt x="8" y="16"/>
                  </a:lnTo>
                  <a:lnTo>
                    <a:pt x="16" y="33"/>
                  </a:lnTo>
                  <a:lnTo>
                    <a:pt x="21" y="53"/>
                  </a:lnTo>
                  <a:lnTo>
                    <a:pt x="25" y="78"/>
                  </a:lnTo>
                  <a:lnTo>
                    <a:pt x="33" y="103"/>
                  </a:lnTo>
                  <a:lnTo>
                    <a:pt x="41" y="1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92" name="Freeform 76"/>
            <p:cNvSpPr>
              <a:spLocks/>
            </p:cNvSpPr>
            <p:nvPr/>
          </p:nvSpPr>
          <p:spPr bwMode="auto">
            <a:xfrm>
              <a:off x="3057" y="2306"/>
              <a:ext cx="45" cy="630"/>
            </a:xfrm>
            <a:custGeom>
              <a:avLst/>
              <a:gdLst>
                <a:gd name="T0" fmla="*/ 0 w 45"/>
                <a:gd name="T1" fmla="*/ 0 h 630"/>
                <a:gd name="T2" fmla="*/ 4 w 45"/>
                <a:gd name="T3" fmla="*/ 29 h 630"/>
                <a:gd name="T4" fmla="*/ 4 w 45"/>
                <a:gd name="T5" fmla="*/ 66 h 630"/>
                <a:gd name="T6" fmla="*/ 8 w 45"/>
                <a:gd name="T7" fmla="*/ 107 h 630"/>
                <a:gd name="T8" fmla="*/ 12 w 45"/>
                <a:gd name="T9" fmla="*/ 153 h 630"/>
                <a:gd name="T10" fmla="*/ 12 w 45"/>
                <a:gd name="T11" fmla="*/ 206 h 630"/>
                <a:gd name="T12" fmla="*/ 17 w 45"/>
                <a:gd name="T13" fmla="*/ 260 h 630"/>
                <a:gd name="T14" fmla="*/ 21 w 45"/>
                <a:gd name="T15" fmla="*/ 367 h 630"/>
                <a:gd name="T16" fmla="*/ 25 w 45"/>
                <a:gd name="T17" fmla="*/ 416 h 630"/>
                <a:gd name="T18" fmla="*/ 29 w 45"/>
                <a:gd name="T19" fmla="*/ 465 h 630"/>
                <a:gd name="T20" fmla="*/ 33 w 45"/>
                <a:gd name="T21" fmla="*/ 511 h 630"/>
                <a:gd name="T22" fmla="*/ 33 w 45"/>
                <a:gd name="T23" fmla="*/ 552 h 630"/>
                <a:gd name="T24" fmla="*/ 37 w 45"/>
                <a:gd name="T25" fmla="*/ 585 h 630"/>
                <a:gd name="T26" fmla="*/ 41 w 45"/>
                <a:gd name="T27" fmla="*/ 609 h 630"/>
                <a:gd name="T28" fmla="*/ 41 w 45"/>
                <a:gd name="T29" fmla="*/ 626 h 630"/>
                <a:gd name="T30" fmla="*/ 45 w 45"/>
                <a:gd name="T31" fmla="*/ 630 h 6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5" h="630">
                  <a:moveTo>
                    <a:pt x="0" y="0"/>
                  </a:moveTo>
                  <a:lnTo>
                    <a:pt x="4" y="29"/>
                  </a:lnTo>
                  <a:lnTo>
                    <a:pt x="4" y="66"/>
                  </a:lnTo>
                  <a:lnTo>
                    <a:pt x="8" y="107"/>
                  </a:lnTo>
                  <a:lnTo>
                    <a:pt x="12" y="153"/>
                  </a:lnTo>
                  <a:lnTo>
                    <a:pt x="12" y="206"/>
                  </a:lnTo>
                  <a:lnTo>
                    <a:pt x="17" y="260"/>
                  </a:lnTo>
                  <a:lnTo>
                    <a:pt x="21" y="367"/>
                  </a:lnTo>
                  <a:lnTo>
                    <a:pt x="25" y="416"/>
                  </a:lnTo>
                  <a:lnTo>
                    <a:pt x="29" y="465"/>
                  </a:lnTo>
                  <a:lnTo>
                    <a:pt x="33" y="511"/>
                  </a:lnTo>
                  <a:lnTo>
                    <a:pt x="33" y="552"/>
                  </a:lnTo>
                  <a:lnTo>
                    <a:pt x="37" y="585"/>
                  </a:lnTo>
                  <a:lnTo>
                    <a:pt x="41" y="609"/>
                  </a:lnTo>
                  <a:lnTo>
                    <a:pt x="41" y="626"/>
                  </a:lnTo>
                  <a:lnTo>
                    <a:pt x="45" y="63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93" name="Freeform 77"/>
            <p:cNvSpPr>
              <a:spLocks/>
            </p:cNvSpPr>
            <p:nvPr/>
          </p:nvSpPr>
          <p:spPr bwMode="auto">
            <a:xfrm>
              <a:off x="3102" y="2306"/>
              <a:ext cx="46" cy="630"/>
            </a:xfrm>
            <a:custGeom>
              <a:avLst/>
              <a:gdLst>
                <a:gd name="T0" fmla="*/ 0 w 46"/>
                <a:gd name="T1" fmla="*/ 630 h 630"/>
                <a:gd name="T2" fmla="*/ 5 w 46"/>
                <a:gd name="T3" fmla="*/ 626 h 630"/>
                <a:gd name="T4" fmla="*/ 5 w 46"/>
                <a:gd name="T5" fmla="*/ 609 h 630"/>
                <a:gd name="T6" fmla="*/ 9 w 46"/>
                <a:gd name="T7" fmla="*/ 581 h 630"/>
                <a:gd name="T8" fmla="*/ 13 w 46"/>
                <a:gd name="T9" fmla="*/ 548 h 630"/>
                <a:gd name="T10" fmla="*/ 13 w 46"/>
                <a:gd name="T11" fmla="*/ 507 h 630"/>
                <a:gd name="T12" fmla="*/ 17 w 46"/>
                <a:gd name="T13" fmla="*/ 461 h 630"/>
                <a:gd name="T14" fmla="*/ 21 w 46"/>
                <a:gd name="T15" fmla="*/ 412 h 630"/>
                <a:gd name="T16" fmla="*/ 21 w 46"/>
                <a:gd name="T17" fmla="*/ 363 h 630"/>
                <a:gd name="T18" fmla="*/ 29 w 46"/>
                <a:gd name="T19" fmla="*/ 251 h 630"/>
                <a:gd name="T20" fmla="*/ 33 w 46"/>
                <a:gd name="T21" fmla="*/ 202 h 630"/>
                <a:gd name="T22" fmla="*/ 33 w 46"/>
                <a:gd name="T23" fmla="*/ 149 h 630"/>
                <a:gd name="T24" fmla="*/ 37 w 46"/>
                <a:gd name="T25" fmla="*/ 103 h 630"/>
                <a:gd name="T26" fmla="*/ 42 w 46"/>
                <a:gd name="T27" fmla="*/ 62 h 630"/>
                <a:gd name="T28" fmla="*/ 42 w 46"/>
                <a:gd name="T29" fmla="*/ 29 h 630"/>
                <a:gd name="T30" fmla="*/ 46 w 46"/>
                <a:gd name="T31" fmla="*/ 0 h 63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6" h="630">
                  <a:moveTo>
                    <a:pt x="0" y="630"/>
                  </a:moveTo>
                  <a:lnTo>
                    <a:pt x="5" y="626"/>
                  </a:lnTo>
                  <a:lnTo>
                    <a:pt x="5" y="609"/>
                  </a:lnTo>
                  <a:lnTo>
                    <a:pt x="9" y="581"/>
                  </a:lnTo>
                  <a:lnTo>
                    <a:pt x="13" y="548"/>
                  </a:lnTo>
                  <a:lnTo>
                    <a:pt x="13" y="507"/>
                  </a:lnTo>
                  <a:lnTo>
                    <a:pt x="17" y="461"/>
                  </a:lnTo>
                  <a:lnTo>
                    <a:pt x="21" y="412"/>
                  </a:lnTo>
                  <a:lnTo>
                    <a:pt x="21" y="363"/>
                  </a:lnTo>
                  <a:lnTo>
                    <a:pt x="29" y="251"/>
                  </a:lnTo>
                  <a:lnTo>
                    <a:pt x="33" y="202"/>
                  </a:lnTo>
                  <a:lnTo>
                    <a:pt x="33" y="149"/>
                  </a:lnTo>
                  <a:lnTo>
                    <a:pt x="37" y="103"/>
                  </a:lnTo>
                  <a:lnTo>
                    <a:pt x="42" y="62"/>
                  </a:lnTo>
                  <a:lnTo>
                    <a:pt x="42" y="29"/>
                  </a:lnTo>
                  <a:lnTo>
                    <a:pt x="46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94" name="Freeform 78"/>
            <p:cNvSpPr>
              <a:spLocks/>
            </p:cNvSpPr>
            <p:nvPr/>
          </p:nvSpPr>
          <p:spPr bwMode="auto">
            <a:xfrm>
              <a:off x="3148" y="2199"/>
              <a:ext cx="45" cy="107"/>
            </a:xfrm>
            <a:custGeom>
              <a:avLst/>
              <a:gdLst>
                <a:gd name="T0" fmla="*/ 0 w 45"/>
                <a:gd name="T1" fmla="*/ 107 h 107"/>
                <a:gd name="T2" fmla="*/ 8 w 45"/>
                <a:gd name="T3" fmla="*/ 66 h 107"/>
                <a:gd name="T4" fmla="*/ 16 w 45"/>
                <a:gd name="T5" fmla="*/ 46 h 107"/>
                <a:gd name="T6" fmla="*/ 20 w 45"/>
                <a:gd name="T7" fmla="*/ 29 h 107"/>
                <a:gd name="T8" fmla="*/ 28 w 45"/>
                <a:gd name="T9" fmla="*/ 13 h 107"/>
                <a:gd name="T10" fmla="*/ 37 w 45"/>
                <a:gd name="T11" fmla="*/ 5 h 107"/>
                <a:gd name="T12" fmla="*/ 41 w 45"/>
                <a:gd name="T13" fmla="*/ 0 h 107"/>
                <a:gd name="T14" fmla="*/ 45 w 45"/>
                <a:gd name="T15" fmla="*/ 5 h 1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07">
                  <a:moveTo>
                    <a:pt x="0" y="107"/>
                  </a:moveTo>
                  <a:lnTo>
                    <a:pt x="8" y="66"/>
                  </a:lnTo>
                  <a:lnTo>
                    <a:pt x="16" y="46"/>
                  </a:lnTo>
                  <a:lnTo>
                    <a:pt x="20" y="29"/>
                  </a:lnTo>
                  <a:lnTo>
                    <a:pt x="28" y="13"/>
                  </a:lnTo>
                  <a:lnTo>
                    <a:pt x="37" y="5"/>
                  </a:lnTo>
                  <a:lnTo>
                    <a:pt x="41" y="0"/>
                  </a:lnTo>
                  <a:lnTo>
                    <a:pt x="45" y="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95" name="Freeform 79"/>
            <p:cNvSpPr>
              <a:spLocks/>
            </p:cNvSpPr>
            <p:nvPr/>
          </p:nvSpPr>
          <p:spPr bwMode="auto">
            <a:xfrm>
              <a:off x="3193" y="2204"/>
              <a:ext cx="45" cy="345"/>
            </a:xfrm>
            <a:custGeom>
              <a:avLst/>
              <a:gdLst>
                <a:gd name="T0" fmla="*/ 0 w 45"/>
                <a:gd name="T1" fmla="*/ 0 h 345"/>
                <a:gd name="T2" fmla="*/ 4 w 45"/>
                <a:gd name="T3" fmla="*/ 8 h 345"/>
                <a:gd name="T4" fmla="*/ 4 w 45"/>
                <a:gd name="T5" fmla="*/ 24 h 345"/>
                <a:gd name="T6" fmla="*/ 8 w 45"/>
                <a:gd name="T7" fmla="*/ 41 h 345"/>
                <a:gd name="T8" fmla="*/ 12 w 45"/>
                <a:gd name="T9" fmla="*/ 61 h 345"/>
                <a:gd name="T10" fmla="*/ 16 w 45"/>
                <a:gd name="T11" fmla="*/ 107 h 345"/>
                <a:gd name="T12" fmla="*/ 21 w 45"/>
                <a:gd name="T13" fmla="*/ 160 h 345"/>
                <a:gd name="T14" fmla="*/ 29 w 45"/>
                <a:gd name="T15" fmla="*/ 214 h 345"/>
                <a:gd name="T16" fmla="*/ 33 w 45"/>
                <a:gd name="T17" fmla="*/ 267 h 345"/>
                <a:gd name="T18" fmla="*/ 41 w 45"/>
                <a:gd name="T19" fmla="*/ 312 h 345"/>
                <a:gd name="T20" fmla="*/ 41 w 45"/>
                <a:gd name="T21" fmla="*/ 329 h 345"/>
                <a:gd name="T22" fmla="*/ 45 w 45"/>
                <a:gd name="T23" fmla="*/ 345 h 3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" h="345">
                  <a:moveTo>
                    <a:pt x="0" y="0"/>
                  </a:moveTo>
                  <a:lnTo>
                    <a:pt x="4" y="8"/>
                  </a:lnTo>
                  <a:lnTo>
                    <a:pt x="4" y="24"/>
                  </a:lnTo>
                  <a:lnTo>
                    <a:pt x="8" y="41"/>
                  </a:lnTo>
                  <a:lnTo>
                    <a:pt x="12" y="61"/>
                  </a:lnTo>
                  <a:lnTo>
                    <a:pt x="16" y="107"/>
                  </a:lnTo>
                  <a:lnTo>
                    <a:pt x="21" y="160"/>
                  </a:lnTo>
                  <a:lnTo>
                    <a:pt x="29" y="214"/>
                  </a:lnTo>
                  <a:lnTo>
                    <a:pt x="33" y="267"/>
                  </a:lnTo>
                  <a:lnTo>
                    <a:pt x="41" y="312"/>
                  </a:lnTo>
                  <a:lnTo>
                    <a:pt x="41" y="329"/>
                  </a:lnTo>
                  <a:lnTo>
                    <a:pt x="45" y="34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96" name="Freeform 80"/>
            <p:cNvSpPr>
              <a:spLocks/>
            </p:cNvSpPr>
            <p:nvPr/>
          </p:nvSpPr>
          <p:spPr bwMode="auto">
            <a:xfrm>
              <a:off x="3238" y="2549"/>
              <a:ext cx="45" cy="99"/>
            </a:xfrm>
            <a:custGeom>
              <a:avLst/>
              <a:gdLst>
                <a:gd name="T0" fmla="*/ 0 w 45"/>
                <a:gd name="T1" fmla="*/ 0 h 99"/>
                <a:gd name="T2" fmla="*/ 8 w 45"/>
                <a:gd name="T3" fmla="*/ 37 h 99"/>
                <a:gd name="T4" fmla="*/ 25 w 45"/>
                <a:gd name="T5" fmla="*/ 70 h 99"/>
                <a:gd name="T6" fmla="*/ 29 w 45"/>
                <a:gd name="T7" fmla="*/ 87 h 99"/>
                <a:gd name="T8" fmla="*/ 37 w 45"/>
                <a:gd name="T9" fmla="*/ 95 h 99"/>
                <a:gd name="T10" fmla="*/ 41 w 45"/>
                <a:gd name="T11" fmla="*/ 99 h 99"/>
                <a:gd name="T12" fmla="*/ 45 w 45"/>
                <a:gd name="T13" fmla="*/ 99 h 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" h="99">
                  <a:moveTo>
                    <a:pt x="0" y="0"/>
                  </a:moveTo>
                  <a:lnTo>
                    <a:pt x="8" y="37"/>
                  </a:lnTo>
                  <a:lnTo>
                    <a:pt x="25" y="70"/>
                  </a:lnTo>
                  <a:lnTo>
                    <a:pt x="29" y="87"/>
                  </a:lnTo>
                  <a:lnTo>
                    <a:pt x="37" y="95"/>
                  </a:lnTo>
                  <a:lnTo>
                    <a:pt x="41" y="99"/>
                  </a:lnTo>
                  <a:lnTo>
                    <a:pt x="45" y="9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97" name="Freeform 81"/>
            <p:cNvSpPr>
              <a:spLocks/>
            </p:cNvSpPr>
            <p:nvPr/>
          </p:nvSpPr>
          <p:spPr bwMode="auto">
            <a:xfrm>
              <a:off x="3283" y="2492"/>
              <a:ext cx="42" cy="156"/>
            </a:xfrm>
            <a:custGeom>
              <a:avLst/>
              <a:gdLst>
                <a:gd name="T0" fmla="*/ 0 w 42"/>
                <a:gd name="T1" fmla="*/ 156 h 156"/>
                <a:gd name="T2" fmla="*/ 5 w 42"/>
                <a:gd name="T3" fmla="*/ 148 h 156"/>
                <a:gd name="T4" fmla="*/ 13 w 42"/>
                <a:gd name="T5" fmla="*/ 131 h 156"/>
                <a:gd name="T6" fmla="*/ 17 w 42"/>
                <a:gd name="T7" fmla="*/ 111 h 156"/>
                <a:gd name="T8" fmla="*/ 21 w 42"/>
                <a:gd name="T9" fmla="*/ 90 h 156"/>
                <a:gd name="T10" fmla="*/ 29 w 42"/>
                <a:gd name="T11" fmla="*/ 41 h 156"/>
                <a:gd name="T12" fmla="*/ 37 w 42"/>
                <a:gd name="T13" fmla="*/ 16 h 156"/>
                <a:gd name="T14" fmla="*/ 42 w 42"/>
                <a:gd name="T15" fmla="*/ 0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" h="156">
                  <a:moveTo>
                    <a:pt x="0" y="156"/>
                  </a:moveTo>
                  <a:lnTo>
                    <a:pt x="5" y="148"/>
                  </a:lnTo>
                  <a:lnTo>
                    <a:pt x="13" y="131"/>
                  </a:lnTo>
                  <a:lnTo>
                    <a:pt x="17" y="111"/>
                  </a:lnTo>
                  <a:lnTo>
                    <a:pt x="21" y="90"/>
                  </a:lnTo>
                  <a:lnTo>
                    <a:pt x="29" y="41"/>
                  </a:lnTo>
                  <a:lnTo>
                    <a:pt x="37" y="16"/>
                  </a:lnTo>
                  <a:lnTo>
                    <a:pt x="42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98" name="Freeform 82"/>
            <p:cNvSpPr>
              <a:spLocks/>
            </p:cNvSpPr>
            <p:nvPr/>
          </p:nvSpPr>
          <p:spPr bwMode="auto">
            <a:xfrm>
              <a:off x="3325" y="2405"/>
              <a:ext cx="45" cy="87"/>
            </a:xfrm>
            <a:custGeom>
              <a:avLst/>
              <a:gdLst>
                <a:gd name="T0" fmla="*/ 0 w 45"/>
                <a:gd name="T1" fmla="*/ 87 h 87"/>
                <a:gd name="T2" fmla="*/ 4 w 45"/>
                <a:gd name="T3" fmla="*/ 74 h 87"/>
                <a:gd name="T4" fmla="*/ 8 w 45"/>
                <a:gd name="T5" fmla="*/ 58 h 87"/>
                <a:gd name="T6" fmla="*/ 16 w 45"/>
                <a:gd name="T7" fmla="*/ 41 h 87"/>
                <a:gd name="T8" fmla="*/ 20 w 45"/>
                <a:gd name="T9" fmla="*/ 21 h 87"/>
                <a:gd name="T10" fmla="*/ 28 w 45"/>
                <a:gd name="T11" fmla="*/ 8 h 87"/>
                <a:gd name="T12" fmla="*/ 37 w 45"/>
                <a:gd name="T13" fmla="*/ 0 h 87"/>
                <a:gd name="T14" fmla="*/ 41 w 45"/>
                <a:gd name="T15" fmla="*/ 0 h 87"/>
                <a:gd name="T16" fmla="*/ 45 w 45"/>
                <a:gd name="T17" fmla="*/ 0 h 87"/>
                <a:gd name="T18" fmla="*/ 45 w 45"/>
                <a:gd name="T19" fmla="*/ 8 h 8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" h="87">
                  <a:moveTo>
                    <a:pt x="0" y="87"/>
                  </a:moveTo>
                  <a:lnTo>
                    <a:pt x="4" y="74"/>
                  </a:lnTo>
                  <a:lnTo>
                    <a:pt x="8" y="58"/>
                  </a:lnTo>
                  <a:lnTo>
                    <a:pt x="16" y="41"/>
                  </a:lnTo>
                  <a:lnTo>
                    <a:pt x="20" y="21"/>
                  </a:lnTo>
                  <a:lnTo>
                    <a:pt x="28" y="8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5" y="0"/>
                  </a:lnTo>
                  <a:lnTo>
                    <a:pt x="45" y="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599" name="Freeform 83"/>
            <p:cNvSpPr>
              <a:spLocks/>
            </p:cNvSpPr>
            <p:nvPr/>
          </p:nvSpPr>
          <p:spPr bwMode="auto">
            <a:xfrm>
              <a:off x="3370" y="2413"/>
              <a:ext cx="45" cy="502"/>
            </a:xfrm>
            <a:custGeom>
              <a:avLst/>
              <a:gdLst>
                <a:gd name="T0" fmla="*/ 0 w 45"/>
                <a:gd name="T1" fmla="*/ 0 h 502"/>
                <a:gd name="T2" fmla="*/ 4 w 45"/>
                <a:gd name="T3" fmla="*/ 17 h 502"/>
                <a:gd name="T4" fmla="*/ 4 w 45"/>
                <a:gd name="T5" fmla="*/ 42 h 502"/>
                <a:gd name="T6" fmla="*/ 8 w 45"/>
                <a:gd name="T7" fmla="*/ 74 h 502"/>
                <a:gd name="T8" fmla="*/ 12 w 45"/>
                <a:gd name="T9" fmla="*/ 112 h 502"/>
                <a:gd name="T10" fmla="*/ 12 w 45"/>
                <a:gd name="T11" fmla="*/ 153 h 502"/>
                <a:gd name="T12" fmla="*/ 16 w 45"/>
                <a:gd name="T13" fmla="*/ 194 h 502"/>
                <a:gd name="T14" fmla="*/ 20 w 45"/>
                <a:gd name="T15" fmla="*/ 284 h 502"/>
                <a:gd name="T16" fmla="*/ 25 w 45"/>
                <a:gd name="T17" fmla="*/ 330 h 502"/>
                <a:gd name="T18" fmla="*/ 29 w 45"/>
                <a:gd name="T19" fmla="*/ 371 h 502"/>
                <a:gd name="T20" fmla="*/ 33 w 45"/>
                <a:gd name="T21" fmla="*/ 408 h 502"/>
                <a:gd name="T22" fmla="*/ 33 w 45"/>
                <a:gd name="T23" fmla="*/ 441 h 502"/>
                <a:gd name="T24" fmla="*/ 37 w 45"/>
                <a:gd name="T25" fmla="*/ 470 h 502"/>
                <a:gd name="T26" fmla="*/ 41 w 45"/>
                <a:gd name="T27" fmla="*/ 490 h 502"/>
                <a:gd name="T28" fmla="*/ 41 w 45"/>
                <a:gd name="T29" fmla="*/ 502 h 502"/>
                <a:gd name="T30" fmla="*/ 45 w 45"/>
                <a:gd name="T31" fmla="*/ 502 h 5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5" h="502">
                  <a:moveTo>
                    <a:pt x="0" y="0"/>
                  </a:moveTo>
                  <a:lnTo>
                    <a:pt x="4" y="17"/>
                  </a:lnTo>
                  <a:lnTo>
                    <a:pt x="4" y="42"/>
                  </a:lnTo>
                  <a:lnTo>
                    <a:pt x="8" y="74"/>
                  </a:lnTo>
                  <a:lnTo>
                    <a:pt x="12" y="112"/>
                  </a:lnTo>
                  <a:lnTo>
                    <a:pt x="12" y="153"/>
                  </a:lnTo>
                  <a:lnTo>
                    <a:pt x="16" y="194"/>
                  </a:lnTo>
                  <a:lnTo>
                    <a:pt x="20" y="284"/>
                  </a:lnTo>
                  <a:lnTo>
                    <a:pt x="25" y="330"/>
                  </a:lnTo>
                  <a:lnTo>
                    <a:pt x="29" y="371"/>
                  </a:lnTo>
                  <a:lnTo>
                    <a:pt x="33" y="408"/>
                  </a:lnTo>
                  <a:lnTo>
                    <a:pt x="33" y="441"/>
                  </a:lnTo>
                  <a:lnTo>
                    <a:pt x="37" y="470"/>
                  </a:lnTo>
                  <a:lnTo>
                    <a:pt x="41" y="490"/>
                  </a:lnTo>
                  <a:lnTo>
                    <a:pt x="41" y="502"/>
                  </a:lnTo>
                  <a:lnTo>
                    <a:pt x="45" y="50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00" name="Freeform 84"/>
            <p:cNvSpPr>
              <a:spLocks/>
            </p:cNvSpPr>
            <p:nvPr/>
          </p:nvSpPr>
          <p:spPr bwMode="auto">
            <a:xfrm>
              <a:off x="3415" y="2306"/>
              <a:ext cx="45" cy="609"/>
            </a:xfrm>
            <a:custGeom>
              <a:avLst/>
              <a:gdLst>
                <a:gd name="T0" fmla="*/ 0 w 45"/>
                <a:gd name="T1" fmla="*/ 609 h 609"/>
                <a:gd name="T2" fmla="*/ 4 w 45"/>
                <a:gd name="T3" fmla="*/ 601 h 609"/>
                <a:gd name="T4" fmla="*/ 4 w 45"/>
                <a:gd name="T5" fmla="*/ 585 h 609"/>
                <a:gd name="T6" fmla="*/ 8 w 45"/>
                <a:gd name="T7" fmla="*/ 560 h 609"/>
                <a:gd name="T8" fmla="*/ 12 w 45"/>
                <a:gd name="T9" fmla="*/ 527 h 609"/>
                <a:gd name="T10" fmla="*/ 12 w 45"/>
                <a:gd name="T11" fmla="*/ 490 h 609"/>
                <a:gd name="T12" fmla="*/ 17 w 45"/>
                <a:gd name="T13" fmla="*/ 449 h 609"/>
                <a:gd name="T14" fmla="*/ 21 w 45"/>
                <a:gd name="T15" fmla="*/ 404 h 609"/>
                <a:gd name="T16" fmla="*/ 21 w 45"/>
                <a:gd name="T17" fmla="*/ 354 h 609"/>
                <a:gd name="T18" fmla="*/ 29 w 45"/>
                <a:gd name="T19" fmla="*/ 256 h 609"/>
                <a:gd name="T20" fmla="*/ 33 w 45"/>
                <a:gd name="T21" fmla="*/ 157 h 609"/>
                <a:gd name="T22" fmla="*/ 37 w 45"/>
                <a:gd name="T23" fmla="*/ 112 h 609"/>
                <a:gd name="T24" fmla="*/ 41 w 45"/>
                <a:gd name="T25" fmla="*/ 70 h 609"/>
                <a:gd name="T26" fmla="*/ 41 w 45"/>
                <a:gd name="T27" fmla="*/ 33 h 609"/>
                <a:gd name="T28" fmla="*/ 45 w 45"/>
                <a:gd name="T29" fmla="*/ 0 h 60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5" h="609">
                  <a:moveTo>
                    <a:pt x="0" y="609"/>
                  </a:moveTo>
                  <a:lnTo>
                    <a:pt x="4" y="601"/>
                  </a:lnTo>
                  <a:lnTo>
                    <a:pt x="4" y="585"/>
                  </a:lnTo>
                  <a:lnTo>
                    <a:pt x="8" y="560"/>
                  </a:lnTo>
                  <a:lnTo>
                    <a:pt x="12" y="527"/>
                  </a:lnTo>
                  <a:lnTo>
                    <a:pt x="12" y="490"/>
                  </a:lnTo>
                  <a:lnTo>
                    <a:pt x="17" y="449"/>
                  </a:lnTo>
                  <a:lnTo>
                    <a:pt x="21" y="404"/>
                  </a:lnTo>
                  <a:lnTo>
                    <a:pt x="21" y="354"/>
                  </a:lnTo>
                  <a:lnTo>
                    <a:pt x="29" y="256"/>
                  </a:lnTo>
                  <a:lnTo>
                    <a:pt x="33" y="157"/>
                  </a:lnTo>
                  <a:lnTo>
                    <a:pt x="37" y="112"/>
                  </a:lnTo>
                  <a:lnTo>
                    <a:pt x="41" y="70"/>
                  </a:lnTo>
                  <a:lnTo>
                    <a:pt x="41" y="33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01" name="Freeform 85"/>
            <p:cNvSpPr>
              <a:spLocks/>
            </p:cNvSpPr>
            <p:nvPr/>
          </p:nvSpPr>
          <p:spPr bwMode="auto">
            <a:xfrm>
              <a:off x="3460" y="1990"/>
              <a:ext cx="46" cy="316"/>
            </a:xfrm>
            <a:custGeom>
              <a:avLst/>
              <a:gdLst>
                <a:gd name="T0" fmla="*/ 0 w 46"/>
                <a:gd name="T1" fmla="*/ 316 h 316"/>
                <a:gd name="T2" fmla="*/ 5 w 46"/>
                <a:gd name="T3" fmla="*/ 263 h 316"/>
                <a:gd name="T4" fmla="*/ 13 w 46"/>
                <a:gd name="T5" fmla="*/ 214 h 316"/>
                <a:gd name="T6" fmla="*/ 17 w 46"/>
                <a:gd name="T7" fmla="*/ 172 h 316"/>
                <a:gd name="T8" fmla="*/ 21 w 46"/>
                <a:gd name="T9" fmla="*/ 135 h 316"/>
                <a:gd name="T10" fmla="*/ 33 w 46"/>
                <a:gd name="T11" fmla="*/ 70 h 316"/>
                <a:gd name="T12" fmla="*/ 46 w 46"/>
                <a:gd name="T13" fmla="*/ 0 h 3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316">
                  <a:moveTo>
                    <a:pt x="0" y="316"/>
                  </a:moveTo>
                  <a:lnTo>
                    <a:pt x="5" y="263"/>
                  </a:lnTo>
                  <a:lnTo>
                    <a:pt x="13" y="214"/>
                  </a:lnTo>
                  <a:lnTo>
                    <a:pt x="17" y="172"/>
                  </a:lnTo>
                  <a:lnTo>
                    <a:pt x="21" y="135"/>
                  </a:lnTo>
                  <a:lnTo>
                    <a:pt x="33" y="70"/>
                  </a:lnTo>
                  <a:lnTo>
                    <a:pt x="46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02" name="Freeform 86"/>
            <p:cNvSpPr>
              <a:spLocks/>
            </p:cNvSpPr>
            <p:nvPr/>
          </p:nvSpPr>
          <p:spPr bwMode="auto">
            <a:xfrm>
              <a:off x="3506" y="1726"/>
              <a:ext cx="45" cy="264"/>
            </a:xfrm>
            <a:custGeom>
              <a:avLst/>
              <a:gdLst>
                <a:gd name="T0" fmla="*/ 0 w 45"/>
                <a:gd name="T1" fmla="*/ 264 h 264"/>
                <a:gd name="T2" fmla="*/ 12 w 45"/>
                <a:gd name="T3" fmla="*/ 190 h 264"/>
                <a:gd name="T4" fmla="*/ 24 w 45"/>
                <a:gd name="T5" fmla="*/ 120 h 264"/>
                <a:gd name="T6" fmla="*/ 33 w 45"/>
                <a:gd name="T7" fmla="*/ 54 h 264"/>
                <a:gd name="T8" fmla="*/ 41 w 45"/>
                <a:gd name="T9" fmla="*/ 25 h 264"/>
                <a:gd name="T10" fmla="*/ 45 w 45"/>
                <a:gd name="T11" fmla="*/ 0 h 2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264">
                  <a:moveTo>
                    <a:pt x="0" y="264"/>
                  </a:moveTo>
                  <a:lnTo>
                    <a:pt x="12" y="190"/>
                  </a:lnTo>
                  <a:lnTo>
                    <a:pt x="24" y="120"/>
                  </a:lnTo>
                  <a:lnTo>
                    <a:pt x="33" y="54"/>
                  </a:lnTo>
                  <a:lnTo>
                    <a:pt x="41" y="25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03" name="Freeform 87"/>
            <p:cNvSpPr>
              <a:spLocks/>
            </p:cNvSpPr>
            <p:nvPr/>
          </p:nvSpPr>
          <p:spPr bwMode="auto">
            <a:xfrm>
              <a:off x="3551" y="1611"/>
              <a:ext cx="41" cy="115"/>
            </a:xfrm>
            <a:custGeom>
              <a:avLst/>
              <a:gdLst>
                <a:gd name="T0" fmla="*/ 0 w 41"/>
                <a:gd name="T1" fmla="*/ 115 h 115"/>
                <a:gd name="T2" fmla="*/ 4 w 41"/>
                <a:gd name="T3" fmla="*/ 95 h 115"/>
                <a:gd name="T4" fmla="*/ 8 w 41"/>
                <a:gd name="T5" fmla="*/ 78 h 115"/>
                <a:gd name="T6" fmla="*/ 20 w 41"/>
                <a:gd name="T7" fmla="*/ 49 h 115"/>
                <a:gd name="T8" fmla="*/ 33 w 41"/>
                <a:gd name="T9" fmla="*/ 25 h 115"/>
                <a:gd name="T10" fmla="*/ 41 w 41"/>
                <a:gd name="T11" fmla="*/ 0 h 1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" h="115">
                  <a:moveTo>
                    <a:pt x="0" y="115"/>
                  </a:moveTo>
                  <a:lnTo>
                    <a:pt x="4" y="95"/>
                  </a:lnTo>
                  <a:lnTo>
                    <a:pt x="8" y="78"/>
                  </a:lnTo>
                  <a:lnTo>
                    <a:pt x="20" y="49"/>
                  </a:lnTo>
                  <a:lnTo>
                    <a:pt x="33" y="25"/>
                  </a:lnTo>
                  <a:lnTo>
                    <a:pt x="4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04" name="Freeform 88"/>
            <p:cNvSpPr>
              <a:spLocks/>
            </p:cNvSpPr>
            <p:nvPr/>
          </p:nvSpPr>
          <p:spPr bwMode="auto">
            <a:xfrm>
              <a:off x="3592" y="1516"/>
              <a:ext cx="45" cy="95"/>
            </a:xfrm>
            <a:custGeom>
              <a:avLst/>
              <a:gdLst>
                <a:gd name="T0" fmla="*/ 0 w 45"/>
                <a:gd name="T1" fmla="*/ 95 h 95"/>
                <a:gd name="T2" fmla="*/ 12 w 45"/>
                <a:gd name="T3" fmla="*/ 66 h 95"/>
                <a:gd name="T4" fmla="*/ 21 w 45"/>
                <a:gd name="T5" fmla="*/ 33 h 95"/>
                <a:gd name="T6" fmla="*/ 29 w 45"/>
                <a:gd name="T7" fmla="*/ 21 h 95"/>
                <a:gd name="T8" fmla="*/ 33 w 45"/>
                <a:gd name="T9" fmla="*/ 13 h 95"/>
                <a:gd name="T10" fmla="*/ 41 w 45"/>
                <a:gd name="T11" fmla="*/ 5 h 95"/>
                <a:gd name="T12" fmla="*/ 45 w 45"/>
                <a:gd name="T13" fmla="*/ 0 h 9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" h="95">
                  <a:moveTo>
                    <a:pt x="0" y="95"/>
                  </a:moveTo>
                  <a:lnTo>
                    <a:pt x="12" y="66"/>
                  </a:lnTo>
                  <a:lnTo>
                    <a:pt x="21" y="33"/>
                  </a:lnTo>
                  <a:lnTo>
                    <a:pt x="29" y="21"/>
                  </a:lnTo>
                  <a:lnTo>
                    <a:pt x="33" y="13"/>
                  </a:lnTo>
                  <a:lnTo>
                    <a:pt x="41" y="5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05" name="Freeform 89"/>
            <p:cNvSpPr>
              <a:spLocks/>
            </p:cNvSpPr>
            <p:nvPr/>
          </p:nvSpPr>
          <p:spPr bwMode="auto">
            <a:xfrm>
              <a:off x="3637" y="1516"/>
              <a:ext cx="46" cy="87"/>
            </a:xfrm>
            <a:custGeom>
              <a:avLst/>
              <a:gdLst>
                <a:gd name="T0" fmla="*/ 0 w 46"/>
                <a:gd name="T1" fmla="*/ 0 h 87"/>
                <a:gd name="T2" fmla="*/ 4 w 46"/>
                <a:gd name="T3" fmla="*/ 5 h 87"/>
                <a:gd name="T4" fmla="*/ 13 w 46"/>
                <a:gd name="T5" fmla="*/ 13 h 87"/>
                <a:gd name="T6" fmla="*/ 17 w 46"/>
                <a:gd name="T7" fmla="*/ 29 h 87"/>
                <a:gd name="T8" fmla="*/ 21 w 46"/>
                <a:gd name="T9" fmla="*/ 46 h 87"/>
                <a:gd name="T10" fmla="*/ 29 w 46"/>
                <a:gd name="T11" fmla="*/ 62 h 87"/>
                <a:gd name="T12" fmla="*/ 33 w 46"/>
                <a:gd name="T13" fmla="*/ 74 h 87"/>
                <a:gd name="T14" fmla="*/ 41 w 46"/>
                <a:gd name="T15" fmla="*/ 83 h 87"/>
                <a:gd name="T16" fmla="*/ 46 w 46"/>
                <a:gd name="T17" fmla="*/ 87 h 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87">
                  <a:moveTo>
                    <a:pt x="0" y="0"/>
                  </a:moveTo>
                  <a:lnTo>
                    <a:pt x="4" y="5"/>
                  </a:lnTo>
                  <a:lnTo>
                    <a:pt x="13" y="13"/>
                  </a:lnTo>
                  <a:lnTo>
                    <a:pt x="17" y="29"/>
                  </a:lnTo>
                  <a:lnTo>
                    <a:pt x="21" y="46"/>
                  </a:lnTo>
                  <a:lnTo>
                    <a:pt x="29" y="62"/>
                  </a:lnTo>
                  <a:lnTo>
                    <a:pt x="33" y="74"/>
                  </a:lnTo>
                  <a:lnTo>
                    <a:pt x="41" y="83"/>
                  </a:lnTo>
                  <a:lnTo>
                    <a:pt x="46" y="8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06" name="Freeform 90"/>
            <p:cNvSpPr>
              <a:spLocks/>
            </p:cNvSpPr>
            <p:nvPr/>
          </p:nvSpPr>
          <p:spPr bwMode="auto">
            <a:xfrm>
              <a:off x="3683" y="1496"/>
              <a:ext cx="45" cy="107"/>
            </a:xfrm>
            <a:custGeom>
              <a:avLst/>
              <a:gdLst>
                <a:gd name="T0" fmla="*/ 0 w 45"/>
                <a:gd name="T1" fmla="*/ 107 h 107"/>
                <a:gd name="T2" fmla="*/ 4 w 45"/>
                <a:gd name="T3" fmla="*/ 103 h 107"/>
                <a:gd name="T4" fmla="*/ 12 w 45"/>
                <a:gd name="T5" fmla="*/ 90 h 107"/>
                <a:gd name="T6" fmla="*/ 16 w 45"/>
                <a:gd name="T7" fmla="*/ 78 h 107"/>
                <a:gd name="T8" fmla="*/ 20 w 45"/>
                <a:gd name="T9" fmla="*/ 62 h 107"/>
                <a:gd name="T10" fmla="*/ 33 w 45"/>
                <a:gd name="T11" fmla="*/ 25 h 107"/>
                <a:gd name="T12" fmla="*/ 41 w 45"/>
                <a:gd name="T13" fmla="*/ 12 h 107"/>
                <a:gd name="T14" fmla="*/ 45 w 45"/>
                <a:gd name="T15" fmla="*/ 0 h 1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107">
                  <a:moveTo>
                    <a:pt x="0" y="107"/>
                  </a:moveTo>
                  <a:lnTo>
                    <a:pt x="4" y="103"/>
                  </a:lnTo>
                  <a:lnTo>
                    <a:pt x="12" y="90"/>
                  </a:lnTo>
                  <a:lnTo>
                    <a:pt x="16" y="78"/>
                  </a:lnTo>
                  <a:lnTo>
                    <a:pt x="20" y="62"/>
                  </a:lnTo>
                  <a:lnTo>
                    <a:pt x="33" y="25"/>
                  </a:lnTo>
                  <a:lnTo>
                    <a:pt x="41" y="12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07" name="Freeform 91"/>
            <p:cNvSpPr>
              <a:spLocks/>
            </p:cNvSpPr>
            <p:nvPr/>
          </p:nvSpPr>
          <p:spPr bwMode="auto">
            <a:xfrm>
              <a:off x="3728" y="1475"/>
              <a:ext cx="45" cy="21"/>
            </a:xfrm>
            <a:custGeom>
              <a:avLst/>
              <a:gdLst>
                <a:gd name="T0" fmla="*/ 0 w 45"/>
                <a:gd name="T1" fmla="*/ 21 h 21"/>
                <a:gd name="T2" fmla="*/ 12 w 45"/>
                <a:gd name="T3" fmla="*/ 8 h 21"/>
                <a:gd name="T4" fmla="*/ 20 w 45"/>
                <a:gd name="T5" fmla="*/ 4 h 21"/>
                <a:gd name="T6" fmla="*/ 33 w 45"/>
                <a:gd name="T7" fmla="*/ 0 h 21"/>
                <a:gd name="T8" fmla="*/ 45 w 45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21">
                  <a:moveTo>
                    <a:pt x="0" y="21"/>
                  </a:moveTo>
                  <a:lnTo>
                    <a:pt x="12" y="8"/>
                  </a:lnTo>
                  <a:lnTo>
                    <a:pt x="20" y="4"/>
                  </a:lnTo>
                  <a:lnTo>
                    <a:pt x="33" y="0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08" name="Freeform 92"/>
            <p:cNvSpPr>
              <a:spLocks/>
            </p:cNvSpPr>
            <p:nvPr/>
          </p:nvSpPr>
          <p:spPr bwMode="auto">
            <a:xfrm>
              <a:off x="3773" y="1475"/>
              <a:ext cx="45" cy="29"/>
            </a:xfrm>
            <a:custGeom>
              <a:avLst/>
              <a:gdLst>
                <a:gd name="T0" fmla="*/ 0 w 45"/>
                <a:gd name="T1" fmla="*/ 0 h 29"/>
                <a:gd name="T2" fmla="*/ 12 w 45"/>
                <a:gd name="T3" fmla="*/ 4 h 29"/>
                <a:gd name="T4" fmla="*/ 25 w 45"/>
                <a:gd name="T5" fmla="*/ 13 h 29"/>
                <a:gd name="T6" fmla="*/ 33 w 45"/>
                <a:gd name="T7" fmla="*/ 25 h 29"/>
                <a:gd name="T8" fmla="*/ 45 w 45"/>
                <a:gd name="T9" fmla="*/ 29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29">
                  <a:moveTo>
                    <a:pt x="0" y="0"/>
                  </a:moveTo>
                  <a:lnTo>
                    <a:pt x="12" y="4"/>
                  </a:lnTo>
                  <a:lnTo>
                    <a:pt x="25" y="13"/>
                  </a:lnTo>
                  <a:lnTo>
                    <a:pt x="33" y="25"/>
                  </a:lnTo>
                  <a:lnTo>
                    <a:pt x="45" y="2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09" name="Freeform 93"/>
            <p:cNvSpPr>
              <a:spLocks/>
            </p:cNvSpPr>
            <p:nvPr/>
          </p:nvSpPr>
          <p:spPr bwMode="auto">
            <a:xfrm>
              <a:off x="3818" y="1483"/>
              <a:ext cx="42" cy="21"/>
            </a:xfrm>
            <a:custGeom>
              <a:avLst/>
              <a:gdLst>
                <a:gd name="T0" fmla="*/ 0 w 42"/>
                <a:gd name="T1" fmla="*/ 21 h 21"/>
                <a:gd name="T2" fmla="*/ 4 w 42"/>
                <a:gd name="T3" fmla="*/ 21 h 21"/>
                <a:gd name="T4" fmla="*/ 13 w 42"/>
                <a:gd name="T5" fmla="*/ 17 h 21"/>
                <a:gd name="T6" fmla="*/ 21 w 42"/>
                <a:gd name="T7" fmla="*/ 9 h 21"/>
                <a:gd name="T8" fmla="*/ 29 w 42"/>
                <a:gd name="T9" fmla="*/ 0 h 21"/>
                <a:gd name="T10" fmla="*/ 37 w 42"/>
                <a:gd name="T11" fmla="*/ 0 h 21"/>
                <a:gd name="T12" fmla="*/ 42 w 42"/>
                <a:gd name="T13" fmla="*/ 5 h 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21">
                  <a:moveTo>
                    <a:pt x="0" y="21"/>
                  </a:moveTo>
                  <a:lnTo>
                    <a:pt x="4" y="21"/>
                  </a:lnTo>
                  <a:lnTo>
                    <a:pt x="13" y="17"/>
                  </a:lnTo>
                  <a:lnTo>
                    <a:pt x="21" y="9"/>
                  </a:lnTo>
                  <a:lnTo>
                    <a:pt x="29" y="0"/>
                  </a:lnTo>
                  <a:lnTo>
                    <a:pt x="37" y="0"/>
                  </a:lnTo>
                  <a:lnTo>
                    <a:pt x="42" y="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10" name="Freeform 94"/>
            <p:cNvSpPr>
              <a:spLocks/>
            </p:cNvSpPr>
            <p:nvPr/>
          </p:nvSpPr>
          <p:spPr bwMode="auto">
            <a:xfrm>
              <a:off x="3860" y="1488"/>
              <a:ext cx="45" cy="107"/>
            </a:xfrm>
            <a:custGeom>
              <a:avLst/>
              <a:gdLst>
                <a:gd name="T0" fmla="*/ 0 w 45"/>
                <a:gd name="T1" fmla="*/ 0 h 107"/>
                <a:gd name="T2" fmla="*/ 4 w 45"/>
                <a:gd name="T3" fmla="*/ 8 h 107"/>
                <a:gd name="T4" fmla="*/ 12 w 45"/>
                <a:gd name="T5" fmla="*/ 24 h 107"/>
                <a:gd name="T6" fmla="*/ 16 w 45"/>
                <a:gd name="T7" fmla="*/ 41 h 107"/>
                <a:gd name="T8" fmla="*/ 20 w 45"/>
                <a:gd name="T9" fmla="*/ 57 h 107"/>
                <a:gd name="T10" fmla="*/ 28 w 45"/>
                <a:gd name="T11" fmla="*/ 74 h 107"/>
                <a:gd name="T12" fmla="*/ 32 w 45"/>
                <a:gd name="T13" fmla="*/ 90 h 107"/>
                <a:gd name="T14" fmla="*/ 41 w 45"/>
                <a:gd name="T15" fmla="*/ 102 h 107"/>
                <a:gd name="T16" fmla="*/ 45 w 45"/>
                <a:gd name="T17" fmla="*/ 107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107">
                  <a:moveTo>
                    <a:pt x="0" y="0"/>
                  </a:moveTo>
                  <a:lnTo>
                    <a:pt x="4" y="8"/>
                  </a:lnTo>
                  <a:lnTo>
                    <a:pt x="12" y="24"/>
                  </a:lnTo>
                  <a:lnTo>
                    <a:pt x="16" y="41"/>
                  </a:lnTo>
                  <a:lnTo>
                    <a:pt x="20" y="57"/>
                  </a:lnTo>
                  <a:lnTo>
                    <a:pt x="28" y="74"/>
                  </a:lnTo>
                  <a:lnTo>
                    <a:pt x="32" y="90"/>
                  </a:lnTo>
                  <a:lnTo>
                    <a:pt x="41" y="102"/>
                  </a:lnTo>
                  <a:lnTo>
                    <a:pt x="45" y="10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11" name="Freeform 95"/>
            <p:cNvSpPr>
              <a:spLocks/>
            </p:cNvSpPr>
            <p:nvPr/>
          </p:nvSpPr>
          <p:spPr bwMode="auto">
            <a:xfrm>
              <a:off x="3905" y="1504"/>
              <a:ext cx="45" cy="91"/>
            </a:xfrm>
            <a:custGeom>
              <a:avLst/>
              <a:gdLst>
                <a:gd name="T0" fmla="*/ 0 w 45"/>
                <a:gd name="T1" fmla="*/ 91 h 91"/>
                <a:gd name="T2" fmla="*/ 4 w 45"/>
                <a:gd name="T3" fmla="*/ 91 h 91"/>
                <a:gd name="T4" fmla="*/ 12 w 45"/>
                <a:gd name="T5" fmla="*/ 82 h 91"/>
                <a:gd name="T6" fmla="*/ 16 w 45"/>
                <a:gd name="T7" fmla="*/ 74 h 91"/>
                <a:gd name="T8" fmla="*/ 20 w 45"/>
                <a:gd name="T9" fmla="*/ 62 h 91"/>
                <a:gd name="T10" fmla="*/ 33 w 45"/>
                <a:gd name="T11" fmla="*/ 33 h 91"/>
                <a:gd name="T12" fmla="*/ 45 w 45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" h="91">
                  <a:moveTo>
                    <a:pt x="0" y="91"/>
                  </a:moveTo>
                  <a:lnTo>
                    <a:pt x="4" y="91"/>
                  </a:lnTo>
                  <a:lnTo>
                    <a:pt x="12" y="82"/>
                  </a:lnTo>
                  <a:lnTo>
                    <a:pt x="16" y="74"/>
                  </a:lnTo>
                  <a:lnTo>
                    <a:pt x="20" y="62"/>
                  </a:lnTo>
                  <a:lnTo>
                    <a:pt x="33" y="33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12" name="Freeform 96"/>
            <p:cNvSpPr>
              <a:spLocks/>
            </p:cNvSpPr>
            <p:nvPr/>
          </p:nvSpPr>
          <p:spPr bwMode="auto">
            <a:xfrm>
              <a:off x="3950" y="1302"/>
              <a:ext cx="45" cy="202"/>
            </a:xfrm>
            <a:custGeom>
              <a:avLst/>
              <a:gdLst>
                <a:gd name="T0" fmla="*/ 0 w 45"/>
                <a:gd name="T1" fmla="*/ 202 h 202"/>
                <a:gd name="T2" fmla="*/ 4 w 45"/>
                <a:gd name="T3" fmla="*/ 194 h 202"/>
                <a:gd name="T4" fmla="*/ 4 w 45"/>
                <a:gd name="T5" fmla="*/ 181 h 202"/>
                <a:gd name="T6" fmla="*/ 8 w 45"/>
                <a:gd name="T7" fmla="*/ 165 h 202"/>
                <a:gd name="T8" fmla="*/ 12 w 45"/>
                <a:gd name="T9" fmla="*/ 144 h 202"/>
                <a:gd name="T10" fmla="*/ 17 w 45"/>
                <a:gd name="T11" fmla="*/ 103 h 202"/>
                <a:gd name="T12" fmla="*/ 21 w 45"/>
                <a:gd name="T13" fmla="*/ 62 h 202"/>
                <a:gd name="T14" fmla="*/ 29 w 45"/>
                <a:gd name="T15" fmla="*/ 29 h 202"/>
                <a:gd name="T16" fmla="*/ 33 w 45"/>
                <a:gd name="T17" fmla="*/ 17 h 202"/>
                <a:gd name="T18" fmla="*/ 33 w 45"/>
                <a:gd name="T19" fmla="*/ 5 h 202"/>
                <a:gd name="T20" fmla="*/ 37 w 45"/>
                <a:gd name="T21" fmla="*/ 0 h 202"/>
                <a:gd name="T22" fmla="*/ 41 w 45"/>
                <a:gd name="T23" fmla="*/ 0 h 202"/>
                <a:gd name="T24" fmla="*/ 41 w 45"/>
                <a:gd name="T25" fmla="*/ 9 h 202"/>
                <a:gd name="T26" fmla="*/ 45 w 45"/>
                <a:gd name="T27" fmla="*/ 21 h 2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" h="202">
                  <a:moveTo>
                    <a:pt x="0" y="202"/>
                  </a:moveTo>
                  <a:lnTo>
                    <a:pt x="4" y="194"/>
                  </a:lnTo>
                  <a:lnTo>
                    <a:pt x="4" y="181"/>
                  </a:lnTo>
                  <a:lnTo>
                    <a:pt x="8" y="165"/>
                  </a:lnTo>
                  <a:lnTo>
                    <a:pt x="12" y="144"/>
                  </a:lnTo>
                  <a:lnTo>
                    <a:pt x="17" y="103"/>
                  </a:lnTo>
                  <a:lnTo>
                    <a:pt x="21" y="62"/>
                  </a:lnTo>
                  <a:lnTo>
                    <a:pt x="29" y="29"/>
                  </a:lnTo>
                  <a:lnTo>
                    <a:pt x="33" y="17"/>
                  </a:lnTo>
                  <a:lnTo>
                    <a:pt x="33" y="5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45" y="2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13" name="Freeform 97"/>
            <p:cNvSpPr>
              <a:spLocks/>
            </p:cNvSpPr>
            <p:nvPr/>
          </p:nvSpPr>
          <p:spPr bwMode="auto">
            <a:xfrm>
              <a:off x="3995" y="1323"/>
              <a:ext cx="46" cy="881"/>
            </a:xfrm>
            <a:custGeom>
              <a:avLst/>
              <a:gdLst>
                <a:gd name="T0" fmla="*/ 0 w 46"/>
                <a:gd name="T1" fmla="*/ 0 h 881"/>
                <a:gd name="T2" fmla="*/ 4 w 46"/>
                <a:gd name="T3" fmla="*/ 25 h 881"/>
                <a:gd name="T4" fmla="*/ 4 w 46"/>
                <a:gd name="T5" fmla="*/ 62 h 881"/>
                <a:gd name="T6" fmla="*/ 9 w 46"/>
                <a:gd name="T7" fmla="*/ 107 h 881"/>
                <a:gd name="T8" fmla="*/ 13 w 46"/>
                <a:gd name="T9" fmla="*/ 156 h 881"/>
                <a:gd name="T10" fmla="*/ 13 w 46"/>
                <a:gd name="T11" fmla="*/ 214 h 881"/>
                <a:gd name="T12" fmla="*/ 17 w 46"/>
                <a:gd name="T13" fmla="*/ 272 h 881"/>
                <a:gd name="T14" fmla="*/ 21 w 46"/>
                <a:gd name="T15" fmla="*/ 337 h 881"/>
                <a:gd name="T16" fmla="*/ 21 w 46"/>
                <a:gd name="T17" fmla="*/ 403 h 881"/>
                <a:gd name="T18" fmla="*/ 29 w 46"/>
                <a:gd name="T19" fmla="*/ 539 h 881"/>
                <a:gd name="T20" fmla="*/ 33 w 46"/>
                <a:gd name="T21" fmla="*/ 605 h 881"/>
                <a:gd name="T22" fmla="*/ 33 w 46"/>
                <a:gd name="T23" fmla="*/ 667 h 881"/>
                <a:gd name="T24" fmla="*/ 37 w 46"/>
                <a:gd name="T25" fmla="*/ 728 h 881"/>
                <a:gd name="T26" fmla="*/ 41 w 46"/>
                <a:gd name="T27" fmla="*/ 786 h 881"/>
                <a:gd name="T28" fmla="*/ 41 w 46"/>
                <a:gd name="T29" fmla="*/ 835 h 881"/>
                <a:gd name="T30" fmla="*/ 46 w 46"/>
                <a:gd name="T31" fmla="*/ 881 h 88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6" h="881">
                  <a:moveTo>
                    <a:pt x="0" y="0"/>
                  </a:moveTo>
                  <a:lnTo>
                    <a:pt x="4" y="25"/>
                  </a:lnTo>
                  <a:lnTo>
                    <a:pt x="4" y="62"/>
                  </a:lnTo>
                  <a:lnTo>
                    <a:pt x="9" y="107"/>
                  </a:lnTo>
                  <a:lnTo>
                    <a:pt x="13" y="156"/>
                  </a:lnTo>
                  <a:lnTo>
                    <a:pt x="13" y="214"/>
                  </a:lnTo>
                  <a:lnTo>
                    <a:pt x="17" y="272"/>
                  </a:lnTo>
                  <a:lnTo>
                    <a:pt x="21" y="337"/>
                  </a:lnTo>
                  <a:lnTo>
                    <a:pt x="21" y="403"/>
                  </a:lnTo>
                  <a:lnTo>
                    <a:pt x="29" y="539"/>
                  </a:lnTo>
                  <a:lnTo>
                    <a:pt x="33" y="605"/>
                  </a:lnTo>
                  <a:lnTo>
                    <a:pt x="33" y="667"/>
                  </a:lnTo>
                  <a:lnTo>
                    <a:pt x="37" y="728"/>
                  </a:lnTo>
                  <a:lnTo>
                    <a:pt x="41" y="786"/>
                  </a:lnTo>
                  <a:lnTo>
                    <a:pt x="41" y="835"/>
                  </a:lnTo>
                  <a:lnTo>
                    <a:pt x="46" y="88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14" name="Freeform 98"/>
            <p:cNvSpPr>
              <a:spLocks/>
            </p:cNvSpPr>
            <p:nvPr/>
          </p:nvSpPr>
          <p:spPr bwMode="auto">
            <a:xfrm>
              <a:off x="4041" y="2204"/>
              <a:ext cx="45" cy="419"/>
            </a:xfrm>
            <a:custGeom>
              <a:avLst/>
              <a:gdLst>
                <a:gd name="T0" fmla="*/ 0 w 45"/>
                <a:gd name="T1" fmla="*/ 0 h 419"/>
                <a:gd name="T2" fmla="*/ 4 w 45"/>
                <a:gd name="T3" fmla="*/ 78 h 419"/>
                <a:gd name="T4" fmla="*/ 12 w 45"/>
                <a:gd name="T5" fmla="*/ 156 h 419"/>
                <a:gd name="T6" fmla="*/ 16 w 45"/>
                <a:gd name="T7" fmla="*/ 230 h 419"/>
                <a:gd name="T8" fmla="*/ 20 w 45"/>
                <a:gd name="T9" fmla="*/ 296 h 419"/>
                <a:gd name="T10" fmla="*/ 24 w 45"/>
                <a:gd name="T11" fmla="*/ 325 h 419"/>
                <a:gd name="T12" fmla="*/ 28 w 45"/>
                <a:gd name="T13" fmla="*/ 353 h 419"/>
                <a:gd name="T14" fmla="*/ 33 w 45"/>
                <a:gd name="T15" fmla="*/ 374 h 419"/>
                <a:gd name="T16" fmla="*/ 33 w 45"/>
                <a:gd name="T17" fmla="*/ 390 h 419"/>
                <a:gd name="T18" fmla="*/ 37 w 45"/>
                <a:gd name="T19" fmla="*/ 407 h 419"/>
                <a:gd name="T20" fmla="*/ 41 w 45"/>
                <a:gd name="T21" fmla="*/ 415 h 419"/>
                <a:gd name="T22" fmla="*/ 41 w 45"/>
                <a:gd name="T23" fmla="*/ 419 h 419"/>
                <a:gd name="T24" fmla="*/ 45 w 45"/>
                <a:gd name="T25" fmla="*/ 415 h 4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419">
                  <a:moveTo>
                    <a:pt x="0" y="0"/>
                  </a:moveTo>
                  <a:lnTo>
                    <a:pt x="4" y="78"/>
                  </a:lnTo>
                  <a:lnTo>
                    <a:pt x="12" y="156"/>
                  </a:lnTo>
                  <a:lnTo>
                    <a:pt x="16" y="230"/>
                  </a:lnTo>
                  <a:lnTo>
                    <a:pt x="20" y="296"/>
                  </a:lnTo>
                  <a:lnTo>
                    <a:pt x="24" y="325"/>
                  </a:lnTo>
                  <a:lnTo>
                    <a:pt x="28" y="353"/>
                  </a:lnTo>
                  <a:lnTo>
                    <a:pt x="33" y="374"/>
                  </a:lnTo>
                  <a:lnTo>
                    <a:pt x="33" y="390"/>
                  </a:lnTo>
                  <a:lnTo>
                    <a:pt x="37" y="407"/>
                  </a:lnTo>
                  <a:lnTo>
                    <a:pt x="41" y="415"/>
                  </a:lnTo>
                  <a:lnTo>
                    <a:pt x="41" y="419"/>
                  </a:lnTo>
                  <a:lnTo>
                    <a:pt x="45" y="41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15" name="Freeform 99"/>
            <p:cNvSpPr>
              <a:spLocks/>
            </p:cNvSpPr>
            <p:nvPr/>
          </p:nvSpPr>
          <p:spPr bwMode="auto">
            <a:xfrm>
              <a:off x="4086" y="2018"/>
              <a:ext cx="45" cy="601"/>
            </a:xfrm>
            <a:custGeom>
              <a:avLst/>
              <a:gdLst>
                <a:gd name="T0" fmla="*/ 0 w 45"/>
                <a:gd name="T1" fmla="*/ 601 h 601"/>
                <a:gd name="T2" fmla="*/ 4 w 45"/>
                <a:gd name="T3" fmla="*/ 589 h 601"/>
                <a:gd name="T4" fmla="*/ 4 w 45"/>
                <a:gd name="T5" fmla="*/ 572 h 601"/>
                <a:gd name="T6" fmla="*/ 8 w 45"/>
                <a:gd name="T7" fmla="*/ 544 h 601"/>
                <a:gd name="T8" fmla="*/ 12 w 45"/>
                <a:gd name="T9" fmla="*/ 507 h 601"/>
                <a:gd name="T10" fmla="*/ 12 w 45"/>
                <a:gd name="T11" fmla="*/ 465 h 601"/>
                <a:gd name="T12" fmla="*/ 16 w 45"/>
                <a:gd name="T13" fmla="*/ 424 h 601"/>
                <a:gd name="T14" fmla="*/ 20 w 45"/>
                <a:gd name="T15" fmla="*/ 375 h 601"/>
                <a:gd name="T16" fmla="*/ 25 w 45"/>
                <a:gd name="T17" fmla="*/ 325 h 601"/>
                <a:gd name="T18" fmla="*/ 29 w 45"/>
                <a:gd name="T19" fmla="*/ 223 h 601"/>
                <a:gd name="T20" fmla="*/ 33 w 45"/>
                <a:gd name="T21" fmla="*/ 177 h 601"/>
                <a:gd name="T22" fmla="*/ 33 w 45"/>
                <a:gd name="T23" fmla="*/ 132 h 601"/>
                <a:gd name="T24" fmla="*/ 37 w 45"/>
                <a:gd name="T25" fmla="*/ 87 h 601"/>
                <a:gd name="T26" fmla="*/ 41 w 45"/>
                <a:gd name="T27" fmla="*/ 54 h 601"/>
                <a:gd name="T28" fmla="*/ 41 w 45"/>
                <a:gd name="T29" fmla="*/ 21 h 601"/>
                <a:gd name="T30" fmla="*/ 45 w 45"/>
                <a:gd name="T31" fmla="*/ 0 h 6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5" h="601">
                  <a:moveTo>
                    <a:pt x="0" y="601"/>
                  </a:moveTo>
                  <a:lnTo>
                    <a:pt x="4" y="589"/>
                  </a:lnTo>
                  <a:lnTo>
                    <a:pt x="4" y="572"/>
                  </a:lnTo>
                  <a:lnTo>
                    <a:pt x="8" y="544"/>
                  </a:lnTo>
                  <a:lnTo>
                    <a:pt x="12" y="507"/>
                  </a:lnTo>
                  <a:lnTo>
                    <a:pt x="12" y="465"/>
                  </a:lnTo>
                  <a:lnTo>
                    <a:pt x="16" y="424"/>
                  </a:lnTo>
                  <a:lnTo>
                    <a:pt x="20" y="375"/>
                  </a:lnTo>
                  <a:lnTo>
                    <a:pt x="25" y="325"/>
                  </a:lnTo>
                  <a:lnTo>
                    <a:pt x="29" y="223"/>
                  </a:lnTo>
                  <a:lnTo>
                    <a:pt x="33" y="177"/>
                  </a:lnTo>
                  <a:lnTo>
                    <a:pt x="33" y="132"/>
                  </a:lnTo>
                  <a:lnTo>
                    <a:pt x="37" y="87"/>
                  </a:lnTo>
                  <a:lnTo>
                    <a:pt x="41" y="54"/>
                  </a:lnTo>
                  <a:lnTo>
                    <a:pt x="41" y="21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16" name="Freeform 100"/>
            <p:cNvSpPr>
              <a:spLocks/>
            </p:cNvSpPr>
            <p:nvPr/>
          </p:nvSpPr>
          <p:spPr bwMode="auto">
            <a:xfrm>
              <a:off x="4131" y="2010"/>
              <a:ext cx="41" cy="37"/>
            </a:xfrm>
            <a:custGeom>
              <a:avLst/>
              <a:gdLst>
                <a:gd name="T0" fmla="*/ 0 w 41"/>
                <a:gd name="T1" fmla="*/ 8 h 37"/>
                <a:gd name="T2" fmla="*/ 4 w 41"/>
                <a:gd name="T3" fmla="*/ 0 h 37"/>
                <a:gd name="T4" fmla="*/ 8 w 41"/>
                <a:gd name="T5" fmla="*/ 0 h 37"/>
                <a:gd name="T6" fmla="*/ 12 w 41"/>
                <a:gd name="T7" fmla="*/ 4 h 37"/>
                <a:gd name="T8" fmla="*/ 21 w 41"/>
                <a:gd name="T9" fmla="*/ 8 h 37"/>
                <a:gd name="T10" fmla="*/ 33 w 41"/>
                <a:gd name="T11" fmla="*/ 25 h 37"/>
                <a:gd name="T12" fmla="*/ 41 w 41"/>
                <a:gd name="T13" fmla="*/ 37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37">
                  <a:moveTo>
                    <a:pt x="0" y="8"/>
                  </a:moveTo>
                  <a:lnTo>
                    <a:pt x="4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21" y="8"/>
                  </a:lnTo>
                  <a:lnTo>
                    <a:pt x="33" y="25"/>
                  </a:lnTo>
                  <a:lnTo>
                    <a:pt x="41" y="3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17" name="Freeform 101"/>
            <p:cNvSpPr>
              <a:spLocks/>
            </p:cNvSpPr>
            <p:nvPr/>
          </p:nvSpPr>
          <p:spPr bwMode="auto">
            <a:xfrm>
              <a:off x="4172" y="2047"/>
              <a:ext cx="46" cy="309"/>
            </a:xfrm>
            <a:custGeom>
              <a:avLst/>
              <a:gdLst>
                <a:gd name="T0" fmla="*/ 0 w 46"/>
                <a:gd name="T1" fmla="*/ 0 h 309"/>
                <a:gd name="T2" fmla="*/ 4 w 46"/>
                <a:gd name="T3" fmla="*/ 13 h 309"/>
                <a:gd name="T4" fmla="*/ 4 w 46"/>
                <a:gd name="T5" fmla="*/ 29 h 309"/>
                <a:gd name="T6" fmla="*/ 13 w 46"/>
                <a:gd name="T7" fmla="*/ 66 h 309"/>
                <a:gd name="T8" fmla="*/ 17 w 46"/>
                <a:gd name="T9" fmla="*/ 115 h 309"/>
                <a:gd name="T10" fmla="*/ 21 w 46"/>
                <a:gd name="T11" fmla="*/ 165 h 309"/>
                <a:gd name="T12" fmla="*/ 29 w 46"/>
                <a:gd name="T13" fmla="*/ 210 h 309"/>
                <a:gd name="T14" fmla="*/ 33 w 46"/>
                <a:gd name="T15" fmla="*/ 255 h 309"/>
                <a:gd name="T16" fmla="*/ 37 w 46"/>
                <a:gd name="T17" fmla="*/ 272 h 309"/>
                <a:gd name="T18" fmla="*/ 41 w 46"/>
                <a:gd name="T19" fmla="*/ 288 h 309"/>
                <a:gd name="T20" fmla="*/ 41 w 46"/>
                <a:gd name="T21" fmla="*/ 301 h 309"/>
                <a:gd name="T22" fmla="*/ 46 w 46"/>
                <a:gd name="T23" fmla="*/ 309 h 3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309">
                  <a:moveTo>
                    <a:pt x="0" y="0"/>
                  </a:moveTo>
                  <a:lnTo>
                    <a:pt x="4" y="13"/>
                  </a:lnTo>
                  <a:lnTo>
                    <a:pt x="4" y="29"/>
                  </a:lnTo>
                  <a:lnTo>
                    <a:pt x="13" y="66"/>
                  </a:lnTo>
                  <a:lnTo>
                    <a:pt x="17" y="115"/>
                  </a:lnTo>
                  <a:lnTo>
                    <a:pt x="21" y="165"/>
                  </a:lnTo>
                  <a:lnTo>
                    <a:pt x="29" y="210"/>
                  </a:lnTo>
                  <a:lnTo>
                    <a:pt x="33" y="255"/>
                  </a:lnTo>
                  <a:lnTo>
                    <a:pt x="37" y="272"/>
                  </a:lnTo>
                  <a:lnTo>
                    <a:pt x="41" y="288"/>
                  </a:lnTo>
                  <a:lnTo>
                    <a:pt x="41" y="301"/>
                  </a:lnTo>
                  <a:lnTo>
                    <a:pt x="46" y="30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18" name="Freeform 102"/>
            <p:cNvSpPr>
              <a:spLocks/>
            </p:cNvSpPr>
            <p:nvPr/>
          </p:nvSpPr>
          <p:spPr bwMode="auto">
            <a:xfrm>
              <a:off x="4218" y="2236"/>
              <a:ext cx="45" cy="124"/>
            </a:xfrm>
            <a:custGeom>
              <a:avLst/>
              <a:gdLst>
                <a:gd name="T0" fmla="*/ 0 w 45"/>
                <a:gd name="T1" fmla="*/ 120 h 124"/>
                <a:gd name="T2" fmla="*/ 4 w 45"/>
                <a:gd name="T3" fmla="*/ 124 h 124"/>
                <a:gd name="T4" fmla="*/ 4 w 45"/>
                <a:gd name="T5" fmla="*/ 124 h 124"/>
                <a:gd name="T6" fmla="*/ 8 w 45"/>
                <a:gd name="T7" fmla="*/ 120 h 124"/>
                <a:gd name="T8" fmla="*/ 12 w 45"/>
                <a:gd name="T9" fmla="*/ 112 h 124"/>
                <a:gd name="T10" fmla="*/ 16 w 45"/>
                <a:gd name="T11" fmla="*/ 91 h 124"/>
                <a:gd name="T12" fmla="*/ 20 w 45"/>
                <a:gd name="T13" fmla="*/ 66 h 124"/>
                <a:gd name="T14" fmla="*/ 28 w 45"/>
                <a:gd name="T15" fmla="*/ 38 h 124"/>
                <a:gd name="T16" fmla="*/ 32 w 45"/>
                <a:gd name="T17" fmla="*/ 17 h 124"/>
                <a:gd name="T18" fmla="*/ 37 w 45"/>
                <a:gd name="T19" fmla="*/ 9 h 124"/>
                <a:gd name="T20" fmla="*/ 41 w 45"/>
                <a:gd name="T21" fmla="*/ 5 h 124"/>
                <a:gd name="T22" fmla="*/ 41 w 45"/>
                <a:gd name="T23" fmla="*/ 0 h 124"/>
                <a:gd name="T24" fmla="*/ 45 w 45"/>
                <a:gd name="T25" fmla="*/ 5 h 1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124">
                  <a:moveTo>
                    <a:pt x="0" y="120"/>
                  </a:moveTo>
                  <a:lnTo>
                    <a:pt x="4" y="124"/>
                  </a:lnTo>
                  <a:lnTo>
                    <a:pt x="8" y="120"/>
                  </a:lnTo>
                  <a:lnTo>
                    <a:pt x="12" y="112"/>
                  </a:lnTo>
                  <a:lnTo>
                    <a:pt x="16" y="91"/>
                  </a:lnTo>
                  <a:lnTo>
                    <a:pt x="20" y="66"/>
                  </a:lnTo>
                  <a:lnTo>
                    <a:pt x="28" y="38"/>
                  </a:lnTo>
                  <a:lnTo>
                    <a:pt x="32" y="17"/>
                  </a:lnTo>
                  <a:lnTo>
                    <a:pt x="37" y="9"/>
                  </a:lnTo>
                  <a:lnTo>
                    <a:pt x="41" y="5"/>
                  </a:lnTo>
                  <a:lnTo>
                    <a:pt x="41" y="0"/>
                  </a:lnTo>
                  <a:lnTo>
                    <a:pt x="45" y="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19" name="Freeform 103"/>
            <p:cNvSpPr>
              <a:spLocks/>
            </p:cNvSpPr>
            <p:nvPr/>
          </p:nvSpPr>
          <p:spPr bwMode="auto">
            <a:xfrm>
              <a:off x="4263" y="2241"/>
              <a:ext cx="45" cy="271"/>
            </a:xfrm>
            <a:custGeom>
              <a:avLst/>
              <a:gdLst>
                <a:gd name="T0" fmla="*/ 0 w 45"/>
                <a:gd name="T1" fmla="*/ 0 h 271"/>
                <a:gd name="T2" fmla="*/ 4 w 45"/>
                <a:gd name="T3" fmla="*/ 8 h 271"/>
                <a:gd name="T4" fmla="*/ 4 w 45"/>
                <a:gd name="T5" fmla="*/ 16 h 271"/>
                <a:gd name="T6" fmla="*/ 8 w 45"/>
                <a:gd name="T7" fmla="*/ 33 h 271"/>
                <a:gd name="T8" fmla="*/ 12 w 45"/>
                <a:gd name="T9" fmla="*/ 49 h 271"/>
                <a:gd name="T10" fmla="*/ 16 w 45"/>
                <a:gd name="T11" fmla="*/ 94 h 271"/>
                <a:gd name="T12" fmla="*/ 20 w 45"/>
                <a:gd name="T13" fmla="*/ 140 h 271"/>
                <a:gd name="T14" fmla="*/ 29 w 45"/>
                <a:gd name="T15" fmla="*/ 185 h 271"/>
                <a:gd name="T16" fmla="*/ 33 w 45"/>
                <a:gd name="T17" fmla="*/ 226 h 271"/>
                <a:gd name="T18" fmla="*/ 37 w 45"/>
                <a:gd name="T19" fmla="*/ 242 h 271"/>
                <a:gd name="T20" fmla="*/ 41 w 45"/>
                <a:gd name="T21" fmla="*/ 255 h 271"/>
                <a:gd name="T22" fmla="*/ 41 w 45"/>
                <a:gd name="T23" fmla="*/ 267 h 271"/>
                <a:gd name="T24" fmla="*/ 45 w 45"/>
                <a:gd name="T25" fmla="*/ 271 h 2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5" h="271">
                  <a:moveTo>
                    <a:pt x="0" y="0"/>
                  </a:moveTo>
                  <a:lnTo>
                    <a:pt x="4" y="8"/>
                  </a:lnTo>
                  <a:lnTo>
                    <a:pt x="4" y="16"/>
                  </a:lnTo>
                  <a:lnTo>
                    <a:pt x="8" y="33"/>
                  </a:lnTo>
                  <a:lnTo>
                    <a:pt x="12" y="49"/>
                  </a:lnTo>
                  <a:lnTo>
                    <a:pt x="16" y="94"/>
                  </a:lnTo>
                  <a:lnTo>
                    <a:pt x="20" y="140"/>
                  </a:lnTo>
                  <a:lnTo>
                    <a:pt x="29" y="185"/>
                  </a:lnTo>
                  <a:lnTo>
                    <a:pt x="33" y="226"/>
                  </a:lnTo>
                  <a:lnTo>
                    <a:pt x="37" y="242"/>
                  </a:lnTo>
                  <a:lnTo>
                    <a:pt x="41" y="255"/>
                  </a:lnTo>
                  <a:lnTo>
                    <a:pt x="41" y="267"/>
                  </a:lnTo>
                  <a:lnTo>
                    <a:pt x="45" y="27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20" name="Freeform 104"/>
            <p:cNvSpPr>
              <a:spLocks/>
            </p:cNvSpPr>
            <p:nvPr/>
          </p:nvSpPr>
          <p:spPr bwMode="auto">
            <a:xfrm>
              <a:off x="4308" y="2335"/>
              <a:ext cx="45" cy="177"/>
            </a:xfrm>
            <a:custGeom>
              <a:avLst/>
              <a:gdLst>
                <a:gd name="T0" fmla="*/ 0 w 45"/>
                <a:gd name="T1" fmla="*/ 177 h 177"/>
                <a:gd name="T2" fmla="*/ 4 w 45"/>
                <a:gd name="T3" fmla="*/ 177 h 177"/>
                <a:gd name="T4" fmla="*/ 4 w 45"/>
                <a:gd name="T5" fmla="*/ 177 h 177"/>
                <a:gd name="T6" fmla="*/ 12 w 45"/>
                <a:gd name="T7" fmla="*/ 165 h 177"/>
                <a:gd name="T8" fmla="*/ 17 w 45"/>
                <a:gd name="T9" fmla="*/ 144 h 177"/>
                <a:gd name="T10" fmla="*/ 21 w 45"/>
                <a:gd name="T11" fmla="*/ 115 h 177"/>
                <a:gd name="T12" fmla="*/ 29 w 45"/>
                <a:gd name="T13" fmla="*/ 87 h 177"/>
                <a:gd name="T14" fmla="*/ 33 w 45"/>
                <a:gd name="T15" fmla="*/ 54 h 177"/>
                <a:gd name="T16" fmla="*/ 41 w 45"/>
                <a:gd name="T17" fmla="*/ 25 h 177"/>
                <a:gd name="T18" fmla="*/ 45 w 45"/>
                <a:gd name="T19" fmla="*/ 0 h 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" h="177">
                  <a:moveTo>
                    <a:pt x="0" y="177"/>
                  </a:moveTo>
                  <a:lnTo>
                    <a:pt x="4" y="177"/>
                  </a:lnTo>
                  <a:lnTo>
                    <a:pt x="12" y="165"/>
                  </a:lnTo>
                  <a:lnTo>
                    <a:pt x="17" y="144"/>
                  </a:lnTo>
                  <a:lnTo>
                    <a:pt x="21" y="115"/>
                  </a:lnTo>
                  <a:lnTo>
                    <a:pt x="29" y="87"/>
                  </a:lnTo>
                  <a:lnTo>
                    <a:pt x="33" y="54"/>
                  </a:lnTo>
                  <a:lnTo>
                    <a:pt x="41" y="25"/>
                  </a:lnTo>
                  <a:lnTo>
                    <a:pt x="45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21" name="Freeform 105"/>
            <p:cNvSpPr>
              <a:spLocks/>
            </p:cNvSpPr>
            <p:nvPr/>
          </p:nvSpPr>
          <p:spPr bwMode="auto">
            <a:xfrm>
              <a:off x="4353" y="2171"/>
              <a:ext cx="46" cy="164"/>
            </a:xfrm>
            <a:custGeom>
              <a:avLst/>
              <a:gdLst>
                <a:gd name="T0" fmla="*/ 0 w 46"/>
                <a:gd name="T1" fmla="*/ 164 h 164"/>
                <a:gd name="T2" fmla="*/ 13 w 46"/>
                <a:gd name="T3" fmla="*/ 119 h 164"/>
                <a:gd name="T4" fmla="*/ 25 w 46"/>
                <a:gd name="T5" fmla="*/ 74 h 164"/>
                <a:gd name="T6" fmla="*/ 33 w 46"/>
                <a:gd name="T7" fmla="*/ 33 h 164"/>
                <a:gd name="T8" fmla="*/ 46 w 46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164">
                  <a:moveTo>
                    <a:pt x="0" y="164"/>
                  </a:moveTo>
                  <a:lnTo>
                    <a:pt x="13" y="119"/>
                  </a:lnTo>
                  <a:lnTo>
                    <a:pt x="25" y="74"/>
                  </a:lnTo>
                  <a:lnTo>
                    <a:pt x="33" y="33"/>
                  </a:lnTo>
                  <a:lnTo>
                    <a:pt x="46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22" name="Freeform 106"/>
            <p:cNvSpPr>
              <a:spLocks/>
            </p:cNvSpPr>
            <p:nvPr/>
          </p:nvSpPr>
          <p:spPr bwMode="auto">
            <a:xfrm>
              <a:off x="4399" y="2105"/>
              <a:ext cx="41" cy="66"/>
            </a:xfrm>
            <a:custGeom>
              <a:avLst/>
              <a:gdLst>
                <a:gd name="T0" fmla="*/ 0 w 41"/>
                <a:gd name="T1" fmla="*/ 66 h 66"/>
                <a:gd name="T2" fmla="*/ 8 w 41"/>
                <a:gd name="T3" fmla="*/ 41 h 66"/>
                <a:gd name="T4" fmla="*/ 20 w 41"/>
                <a:gd name="T5" fmla="*/ 25 h 66"/>
                <a:gd name="T6" fmla="*/ 32 w 41"/>
                <a:gd name="T7" fmla="*/ 12 h 66"/>
                <a:gd name="T8" fmla="*/ 41 w 41"/>
                <a:gd name="T9" fmla="*/ 0 h 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66">
                  <a:moveTo>
                    <a:pt x="0" y="66"/>
                  </a:moveTo>
                  <a:lnTo>
                    <a:pt x="8" y="41"/>
                  </a:lnTo>
                  <a:lnTo>
                    <a:pt x="20" y="25"/>
                  </a:lnTo>
                  <a:lnTo>
                    <a:pt x="32" y="12"/>
                  </a:lnTo>
                  <a:lnTo>
                    <a:pt x="4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23" name="Freeform 107"/>
            <p:cNvSpPr>
              <a:spLocks/>
            </p:cNvSpPr>
            <p:nvPr/>
          </p:nvSpPr>
          <p:spPr bwMode="auto">
            <a:xfrm>
              <a:off x="4440" y="2076"/>
              <a:ext cx="45" cy="29"/>
            </a:xfrm>
            <a:custGeom>
              <a:avLst/>
              <a:gdLst>
                <a:gd name="T0" fmla="*/ 0 w 45"/>
                <a:gd name="T1" fmla="*/ 29 h 29"/>
                <a:gd name="T2" fmla="*/ 12 w 45"/>
                <a:gd name="T3" fmla="*/ 16 h 29"/>
                <a:gd name="T4" fmla="*/ 20 w 45"/>
                <a:gd name="T5" fmla="*/ 4 h 29"/>
                <a:gd name="T6" fmla="*/ 29 w 45"/>
                <a:gd name="T7" fmla="*/ 4 h 29"/>
                <a:gd name="T8" fmla="*/ 33 w 45"/>
                <a:gd name="T9" fmla="*/ 0 h 29"/>
                <a:gd name="T10" fmla="*/ 41 w 45"/>
                <a:gd name="T11" fmla="*/ 4 h 29"/>
                <a:gd name="T12" fmla="*/ 45 w 45"/>
                <a:gd name="T13" fmla="*/ 8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5" h="29">
                  <a:moveTo>
                    <a:pt x="0" y="29"/>
                  </a:moveTo>
                  <a:lnTo>
                    <a:pt x="12" y="16"/>
                  </a:lnTo>
                  <a:lnTo>
                    <a:pt x="20" y="4"/>
                  </a:lnTo>
                  <a:lnTo>
                    <a:pt x="29" y="4"/>
                  </a:lnTo>
                  <a:lnTo>
                    <a:pt x="33" y="0"/>
                  </a:lnTo>
                  <a:lnTo>
                    <a:pt x="41" y="4"/>
                  </a:lnTo>
                  <a:lnTo>
                    <a:pt x="45" y="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24" name="Freeform 108"/>
            <p:cNvSpPr>
              <a:spLocks/>
            </p:cNvSpPr>
            <p:nvPr/>
          </p:nvSpPr>
          <p:spPr bwMode="auto">
            <a:xfrm>
              <a:off x="4485" y="2084"/>
              <a:ext cx="45" cy="177"/>
            </a:xfrm>
            <a:custGeom>
              <a:avLst/>
              <a:gdLst>
                <a:gd name="T0" fmla="*/ 0 w 45"/>
                <a:gd name="T1" fmla="*/ 0 h 177"/>
                <a:gd name="T2" fmla="*/ 4 w 45"/>
                <a:gd name="T3" fmla="*/ 17 h 177"/>
                <a:gd name="T4" fmla="*/ 12 w 45"/>
                <a:gd name="T5" fmla="*/ 37 h 177"/>
                <a:gd name="T6" fmla="*/ 16 w 45"/>
                <a:gd name="T7" fmla="*/ 66 h 177"/>
                <a:gd name="T8" fmla="*/ 21 w 45"/>
                <a:gd name="T9" fmla="*/ 99 h 177"/>
                <a:gd name="T10" fmla="*/ 29 w 45"/>
                <a:gd name="T11" fmla="*/ 128 h 177"/>
                <a:gd name="T12" fmla="*/ 33 w 45"/>
                <a:gd name="T13" fmla="*/ 152 h 177"/>
                <a:gd name="T14" fmla="*/ 41 w 45"/>
                <a:gd name="T15" fmla="*/ 169 h 177"/>
                <a:gd name="T16" fmla="*/ 41 w 45"/>
                <a:gd name="T17" fmla="*/ 173 h 177"/>
                <a:gd name="T18" fmla="*/ 45 w 45"/>
                <a:gd name="T19" fmla="*/ 177 h 1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5" h="177">
                  <a:moveTo>
                    <a:pt x="0" y="0"/>
                  </a:moveTo>
                  <a:lnTo>
                    <a:pt x="4" y="17"/>
                  </a:lnTo>
                  <a:lnTo>
                    <a:pt x="12" y="37"/>
                  </a:lnTo>
                  <a:lnTo>
                    <a:pt x="16" y="66"/>
                  </a:lnTo>
                  <a:lnTo>
                    <a:pt x="21" y="99"/>
                  </a:lnTo>
                  <a:lnTo>
                    <a:pt x="29" y="128"/>
                  </a:lnTo>
                  <a:lnTo>
                    <a:pt x="33" y="152"/>
                  </a:lnTo>
                  <a:lnTo>
                    <a:pt x="41" y="169"/>
                  </a:lnTo>
                  <a:lnTo>
                    <a:pt x="41" y="173"/>
                  </a:lnTo>
                  <a:lnTo>
                    <a:pt x="45" y="17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25" name="Freeform 109"/>
            <p:cNvSpPr>
              <a:spLocks/>
            </p:cNvSpPr>
            <p:nvPr/>
          </p:nvSpPr>
          <p:spPr bwMode="auto">
            <a:xfrm>
              <a:off x="4530" y="2105"/>
              <a:ext cx="46" cy="156"/>
            </a:xfrm>
            <a:custGeom>
              <a:avLst/>
              <a:gdLst>
                <a:gd name="T0" fmla="*/ 0 w 46"/>
                <a:gd name="T1" fmla="*/ 156 h 156"/>
                <a:gd name="T2" fmla="*/ 4 w 46"/>
                <a:gd name="T3" fmla="*/ 156 h 156"/>
                <a:gd name="T4" fmla="*/ 4 w 46"/>
                <a:gd name="T5" fmla="*/ 152 h 156"/>
                <a:gd name="T6" fmla="*/ 13 w 46"/>
                <a:gd name="T7" fmla="*/ 136 h 156"/>
                <a:gd name="T8" fmla="*/ 17 w 46"/>
                <a:gd name="T9" fmla="*/ 115 h 156"/>
                <a:gd name="T10" fmla="*/ 21 w 46"/>
                <a:gd name="T11" fmla="*/ 86 h 156"/>
                <a:gd name="T12" fmla="*/ 29 w 46"/>
                <a:gd name="T13" fmla="*/ 62 h 156"/>
                <a:gd name="T14" fmla="*/ 33 w 46"/>
                <a:gd name="T15" fmla="*/ 33 h 156"/>
                <a:gd name="T16" fmla="*/ 41 w 46"/>
                <a:gd name="T17" fmla="*/ 12 h 156"/>
                <a:gd name="T18" fmla="*/ 46 w 46"/>
                <a:gd name="T19" fmla="*/ 0 h 1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156">
                  <a:moveTo>
                    <a:pt x="0" y="156"/>
                  </a:moveTo>
                  <a:lnTo>
                    <a:pt x="4" y="156"/>
                  </a:lnTo>
                  <a:lnTo>
                    <a:pt x="4" y="152"/>
                  </a:lnTo>
                  <a:lnTo>
                    <a:pt x="13" y="136"/>
                  </a:lnTo>
                  <a:lnTo>
                    <a:pt x="17" y="115"/>
                  </a:lnTo>
                  <a:lnTo>
                    <a:pt x="21" y="86"/>
                  </a:lnTo>
                  <a:lnTo>
                    <a:pt x="29" y="62"/>
                  </a:lnTo>
                  <a:lnTo>
                    <a:pt x="33" y="33"/>
                  </a:lnTo>
                  <a:lnTo>
                    <a:pt x="41" y="12"/>
                  </a:lnTo>
                  <a:lnTo>
                    <a:pt x="46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26" name="Freeform 110"/>
            <p:cNvSpPr>
              <a:spLocks/>
            </p:cNvSpPr>
            <p:nvPr/>
          </p:nvSpPr>
          <p:spPr bwMode="auto">
            <a:xfrm>
              <a:off x="4576" y="2097"/>
              <a:ext cx="45" cy="28"/>
            </a:xfrm>
            <a:custGeom>
              <a:avLst/>
              <a:gdLst>
                <a:gd name="T0" fmla="*/ 0 w 45"/>
                <a:gd name="T1" fmla="*/ 8 h 28"/>
                <a:gd name="T2" fmla="*/ 4 w 45"/>
                <a:gd name="T3" fmla="*/ 4 h 28"/>
                <a:gd name="T4" fmla="*/ 12 w 45"/>
                <a:gd name="T5" fmla="*/ 0 h 28"/>
                <a:gd name="T6" fmla="*/ 20 w 45"/>
                <a:gd name="T7" fmla="*/ 4 h 28"/>
                <a:gd name="T8" fmla="*/ 32 w 45"/>
                <a:gd name="T9" fmla="*/ 12 h 28"/>
                <a:gd name="T10" fmla="*/ 45 w 45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28">
                  <a:moveTo>
                    <a:pt x="0" y="8"/>
                  </a:moveTo>
                  <a:lnTo>
                    <a:pt x="4" y="4"/>
                  </a:lnTo>
                  <a:lnTo>
                    <a:pt x="12" y="0"/>
                  </a:lnTo>
                  <a:lnTo>
                    <a:pt x="20" y="4"/>
                  </a:lnTo>
                  <a:lnTo>
                    <a:pt x="32" y="12"/>
                  </a:lnTo>
                  <a:lnTo>
                    <a:pt x="45" y="2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27" name="Freeform 111"/>
            <p:cNvSpPr>
              <a:spLocks/>
            </p:cNvSpPr>
            <p:nvPr/>
          </p:nvSpPr>
          <p:spPr bwMode="auto">
            <a:xfrm>
              <a:off x="4621" y="2125"/>
              <a:ext cx="45" cy="136"/>
            </a:xfrm>
            <a:custGeom>
              <a:avLst/>
              <a:gdLst>
                <a:gd name="T0" fmla="*/ 0 w 45"/>
                <a:gd name="T1" fmla="*/ 0 h 136"/>
                <a:gd name="T2" fmla="*/ 12 w 45"/>
                <a:gd name="T3" fmla="*/ 25 h 136"/>
                <a:gd name="T4" fmla="*/ 24 w 45"/>
                <a:gd name="T5" fmla="*/ 58 h 136"/>
                <a:gd name="T6" fmla="*/ 33 w 45"/>
                <a:gd name="T7" fmla="*/ 95 h 136"/>
                <a:gd name="T8" fmla="*/ 45 w 45"/>
                <a:gd name="T9" fmla="*/ 136 h 1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136">
                  <a:moveTo>
                    <a:pt x="0" y="0"/>
                  </a:moveTo>
                  <a:lnTo>
                    <a:pt x="12" y="25"/>
                  </a:lnTo>
                  <a:lnTo>
                    <a:pt x="24" y="58"/>
                  </a:lnTo>
                  <a:lnTo>
                    <a:pt x="33" y="95"/>
                  </a:lnTo>
                  <a:lnTo>
                    <a:pt x="45" y="13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28" name="Freeform 112"/>
            <p:cNvSpPr>
              <a:spLocks/>
            </p:cNvSpPr>
            <p:nvPr/>
          </p:nvSpPr>
          <p:spPr bwMode="auto">
            <a:xfrm>
              <a:off x="4666" y="2261"/>
              <a:ext cx="41" cy="194"/>
            </a:xfrm>
            <a:custGeom>
              <a:avLst/>
              <a:gdLst>
                <a:gd name="T0" fmla="*/ 0 w 41"/>
                <a:gd name="T1" fmla="*/ 0 h 194"/>
                <a:gd name="T2" fmla="*/ 8 w 41"/>
                <a:gd name="T3" fmla="*/ 33 h 194"/>
                <a:gd name="T4" fmla="*/ 21 w 41"/>
                <a:gd name="T5" fmla="*/ 74 h 194"/>
                <a:gd name="T6" fmla="*/ 25 w 41"/>
                <a:gd name="T7" fmla="*/ 99 h 194"/>
                <a:gd name="T8" fmla="*/ 33 w 41"/>
                <a:gd name="T9" fmla="*/ 128 h 194"/>
                <a:gd name="T10" fmla="*/ 37 w 41"/>
                <a:gd name="T11" fmla="*/ 161 h 194"/>
                <a:gd name="T12" fmla="*/ 41 w 41"/>
                <a:gd name="T13" fmla="*/ 194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1" h="194">
                  <a:moveTo>
                    <a:pt x="0" y="0"/>
                  </a:moveTo>
                  <a:lnTo>
                    <a:pt x="8" y="33"/>
                  </a:lnTo>
                  <a:lnTo>
                    <a:pt x="21" y="74"/>
                  </a:lnTo>
                  <a:lnTo>
                    <a:pt x="25" y="99"/>
                  </a:lnTo>
                  <a:lnTo>
                    <a:pt x="33" y="128"/>
                  </a:lnTo>
                  <a:lnTo>
                    <a:pt x="37" y="161"/>
                  </a:lnTo>
                  <a:lnTo>
                    <a:pt x="41" y="19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29" name="Freeform 113"/>
            <p:cNvSpPr>
              <a:spLocks/>
            </p:cNvSpPr>
            <p:nvPr/>
          </p:nvSpPr>
          <p:spPr bwMode="auto">
            <a:xfrm>
              <a:off x="4707" y="2455"/>
              <a:ext cx="45" cy="625"/>
            </a:xfrm>
            <a:custGeom>
              <a:avLst/>
              <a:gdLst>
                <a:gd name="T0" fmla="*/ 0 w 45"/>
                <a:gd name="T1" fmla="*/ 0 h 625"/>
                <a:gd name="T2" fmla="*/ 4 w 45"/>
                <a:gd name="T3" fmla="*/ 28 h 625"/>
                <a:gd name="T4" fmla="*/ 4 w 45"/>
                <a:gd name="T5" fmla="*/ 61 h 625"/>
                <a:gd name="T6" fmla="*/ 8 w 45"/>
                <a:gd name="T7" fmla="*/ 98 h 625"/>
                <a:gd name="T8" fmla="*/ 13 w 45"/>
                <a:gd name="T9" fmla="*/ 139 h 625"/>
                <a:gd name="T10" fmla="*/ 17 w 45"/>
                <a:gd name="T11" fmla="*/ 226 h 625"/>
                <a:gd name="T12" fmla="*/ 21 w 45"/>
                <a:gd name="T13" fmla="*/ 321 h 625"/>
                <a:gd name="T14" fmla="*/ 29 w 45"/>
                <a:gd name="T15" fmla="*/ 415 h 625"/>
                <a:gd name="T16" fmla="*/ 33 w 45"/>
                <a:gd name="T17" fmla="*/ 456 h 625"/>
                <a:gd name="T18" fmla="*/ 33 w 45"/>
                <a:gd name="T19" fmla="*/ 497 h 625"/>
                <a:gd name="T20" fmla="*/ 37 w 45"/>
                <a:gd name="T21" fmla="*/ 539 h 625"/>
                <a:gd name="T22" fmla="*/ 41 w 45"/>
                <a:gd name="T23" fmla="*/ 572 h 625"/>
                <a:gd name="T24" fmla="*/ 41 w 45"/>
                <a:gd name="T25" fmla="*/ 600 h 625"/>
                <a:gd name="T26" fmla="*/ 45 w 45"/>
                <a:gd name="T27" fmla="*/ 625 h 6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" h="625">
                  <a:moveTo>
                    <a:pt x="0" y="0"/>
                  </a:moveTo>
                  <a:lnTo>
                    <a:pt x="4" y="28"/>
                  </a:lnTo>
                  <a:lnTo>
                    <a:pt x="4" y="61"/>
                  </a:lnTo>
                  <a:lnTo>
                    <a:pt x="8" y="98"/>
                  </a:lnTo>
                  <a:lnTo>
                    <a:pt x="13" y="139"/>
                  </a:lnTo>
                  <a:lnTo>
                    <a:pt x="17" y="226"/>
                  </a:lnTo>
                  <a:lnTo>
                    <a:pt x="21" y="321"/>
                  </a:lnTo>
                  <a:lnTo>
                    <a:pt x="29" y="415"/>
                  </a:lnTo>
                  <a:lnTo>
                    <a:pt x="33" y="456"/>
                  </a:lnTo>
                  <a:lnTo>
                    <a:pt x="33" y="497"/>
                  </a:lnTo>
                  <a:lnTo>
                    <a:pt x="37" y="539"/>
                  </a:lnTo>
                  <a:lnTo>
                    <a:pt x="41" y="572"/>
                  </a:lnTo>
                  <a:lnTo>
                    <a:pt x="41" y="600"/>
                  </a:lnTo>
                  <a:lnTo>
                    <a:pt x="45" y="6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30" name="Freeform 114"/>
            <p:cNvSpPr>
              <a:spLocks/>
            </p:cNvSpPr>
            <p:nvPr/>
          </p:nvSpPr>
          <p:spPr bwMode="auto">
            <a:xfrm>
              <a:off x="4752" y="3080"/>
              <a:ext cx="46" cy="49"/>
            </a:xfrm>
            <a:custGeom>
              <a:avLst/>
              <a:gdLst>
                <a:gd name="T0" fmla="*/ 0 w 46"/>
                <a:gd name="T1" fmla="*/ 0 h 49"/>
                <a:gd name="T2" fmla="*/ 9 w 46"/>
                <a:gd name="T3" fmla="*/ 21 h 49"/>
                <a:gd name="T4" fmla="*/ 21 w 46"/>
                <a:gd name="T5" fmla="*/ 37 h 49"/>
                <a:gd name="T6" fmla="*/ 37 w 46"/>
                <a:gd name="T7" fmla="*/ 45 h 49"/>
                <a:gd name="T8" fmla="*/ 46 w 46"/>
                <a:gd name="T9" fmla="*/ 49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6" h="49">
                  <a:moveTo>
                    <a:pt x="0" y="0"/>
                  </a:moveTo>
                  <a:lnTo>
                    <a:pt x="9" y="21"/>
                  </a:lnTo>
                  <a:lnTo>
                    <a:pt x="21" y="37"/>
                  </a:lnTo>
                  <a:lnTo>
                    <a:pt x="37" y="45"/>
                  </a:lnTo>
                  <a:lnTo>
                    <a:pt x="46" y="4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3631" name="Freeform 115"/>
            <p:cNvSpPr>
              <a:spLocks/>
            </p:cNvSpPr>
            <p:nvPr/>
          </p:nvSpPr>
          <p:spPr bwMode="auto">
            <a:xfrm>
              <a:off x="720" y="2199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32" name="Freeform 116"/>
            <p:cNvSpPr>
              <a:spLocks/>
            </p:cNvSpPr>
            <p:nvPr/>
          </p:nvSpPr>
          <p:spPr bwMode="auto">
            <a:xfrm>
              <a:off x="765" y="2422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33" name="Freeform 117"/>
            <p:cNvSpPr>
              <a:spLocks/>
            </p:cNvSpPr>
            <p:nvPr/>
          </p:nvSpPr>
          <p:spPr bwMode="auto">
            <a:xfrm>
              <a:off x="806" y="2286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34" name="Freeform 118"/>
            <p:cNvSpPr>
              <a:spLocks/>
            </p:cNvSpPr>
            <p:nvPr/>
          </p:nvSpPr>
          <p:spPr bwMode="auto">
            <a:xfrm>
              <a:off x="852" y="2076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35" name="Freeform 119"/>
            <p:cNvSpPr>
              <a:spLocks/>
            </p:cNvSpPr>
            <p:nvPr/>
          </p:nvSpPr>
          <p:spPr bwMode="auto">
            <a:xfrm>
              <a:off x="897" y="232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36" name="Freeform 120"/>
            <p:cNvSpPr>
              <a:spLocks/>
            </p:cNvSpPr>
            <p:nvPr/>
          </p:nvSpPr>
          <p:spPr bwMode="auto">
            <a:xfrm>
              <a:off x="942" y="2479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37" name="Freeform 121"/>
            <p:cNvSpPr>
              <a:spLocks/>
            </p:cNvSpPr>
            <p:nvPr/>
          </p:nvSpPr>
          <p:spPr bwMode="auto">
            <a:xfrm>
              <a:off x="987" y="2220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38" name="Freeform 122"/>
            <p:cNvSpPr>
              <a:spLocks/>
            </p:cNvSpPr>
            <p:nvPr/>
          </p:nvSpPr>
          <p:spPr bwMode="auto">
            <a:xfrm>
              <a:off x="1033" y="2249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39" name="Freeform 123"/>
            <p:cNvSpPr>
              <a:spLocks/>
            </p:cNvSpPr>
            <p:nvPr/>
          </p:nvSpPr>
          <p:spPr bwMode="auto">
            <a:xfrm>
              <a:off x="1074" y="2413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40" name="Freeform 124"/>
            <p:cNvSpPr>
              <a:spLocks/>
            </p:cNvSpPr>
            <p:nvPr/>
          </p:nvSpPr>
          <p:spPr bwMode="auto">
            <a:xfrm>
              <a:off x="1119" y="1870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41" name="Freeform 125"/>
            <p:cNvSpPr>
              <a:spLocks/>
            </p:cNvSpPr>
            <p:nvPr/>
          </p:nvSpPr>
          <p:spPr bwMode="auto">
            <a:xfrm>
              <a:off x="1164" y="2006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42" name="Freeform 126"/>
            <p:cNvSpPr>
              <a:spLocks/>
            </p:cNvSpPr>
            <p:nvPr/>
          </p:nvSpPr>
          <p:spPr bwMode="auto">
            <a:xfrm>
              <a:off x="1210" y="1660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43" name="Freeform 127"/>
            <p:cNvSpPr>
              <a:spLocks/>
            </p:cNvSpPr>
            <p:nvPr/>
          </p:nvSpPr>
          <p:spPr bwMode="auto">
            <a:xfrm>
              <a:off x="1255" y="2171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44" name="Freeform 128"/>
            <p:cNvSpPr>
              <a:spLocks/>
            </p:cNvSpPr>
            <p:nvPr/>
          </p:nvSpPr>
          <p:spPr bwMode="auto">
            <a:xfrm>
              <a:off x="1300" y="178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45" name="Freeform 129"/>
            <p:cNvSpPr>
              <a:spLocks/>
            </p:cNvSpPr>
            <p:nvPr/>
          </p:nvSpPr>
          <p:spPr bwMode="auto">
            <a:xfrm>
              <a:off x="1341" y="210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46" name="Freeform 130"/>
            <p:cNvSpPr>
              <a:spLocks/>
            </p:cNvSpPr>
            <p:nvPr/>
          </p:nvSpPr>
          <p:spPr bwMode="auto">
            <a:xfrm>
              <a:off x="1387" y="2199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47" name="Freeform 131"/>
            <p:cNvSpPr>
              <a:spLocks/>
            </p:cNvSpPr>
            <p:nvPr/>
          </p:nvSpPr>
          <p:spPr bwMode="auto">
            <a:xfrm>
              <a:off x="1432" y="2092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48" name="Freeform 132"/>
            <p:cNvSpPr>
              <a:spLocks/>
            </p:cNvSpPr>
            <p:nvPr/>
          </p:nvSpPr>
          <p:spPr bwMode="auto">
            <a:xfrm>
              <a:off x="1477" y="2578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49" name="Freeform 133"/>
            <p:cNvSpPr>
              <a:spLocks/>
            </p:cNvSpPr>
            <p:nvPr/>
          </p:nvSpPr>
          <p:spPr bwMode="auto">
            <a:xfrm>
              <a:off x="1522" y="243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50" name="Freeform 134"/>
            <p:cNvSpPr>
              <a:spLocks/>
            </p:cNvSpPr>
            <p:nvPr/>
          </p:nvSpPr>
          <p:spPr bwMode="auto">
            <a:xfrm>
              <a:off x="1568" y="2278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51" name="Freeform 135"/>
            <p:cNvSpPr>
              <a:spLocks/>
            </p:cNvSpPr>
            <p:nvPr/>
          </p:nvSpPr>
          <p:spPr bwMode="auto">
            <a:xfrm>
              <a:off x="1609" y="240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52" name="Freeform 136"/>
            <p:cNvSpPr>
              <a:spLocks/>
            </p:cNvSpPr>
            <p:nvPr/>
          </p:nvSpPr>
          <p:spPr bwMode="auto">
            <a:xfrm>
              <a:off x="1654" y="175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53" name="Freeform 137"/>
            <p:cNvSpPr>
              <a:spLocks/>
            </p:cNvSpPr>
            <p:nvPr/>
          </p:nvSpPr>
          <p:spPr bwMode="auto">
            <a:xfrm>
              <a:off x="1699" y="1562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54" name="Freeform 138"/>
            <p:cNvSpPr>
              <a:spLocks/>
            </p:cNvSpPr>
            <p:nvPr/>
          </p:nvSpPr>
          <p:spPr bwMode="auto">
            <a:xfrm>
              <a:off x="1745" y="1911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55" name="Freeform 139"/>
            <p:cNvSpPr>
              <a:spLocks/>
            </p:cNvSpPr>
            <p:nvPr/>
          </p:nvSpPr>
          <p:spPr bwMode="auto">
            <a:xfrm>
              <a:off x="1790" y="2092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56" name="Freeform 140"/>
            <p:cNvSpPr>
              <a:spLocks/>
            </p:cNvSpPr>
            <p:nvPr/>
          </p:nvSpPr>
          <p:spPr bwMode="auto">
            <a:xfrm>
              <a:off x="1835" y="1969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57" name="Freeform 141"/>
            <p:cNvSpPr>
              <a:spLocks/>
            </p:cNvSpPr>
            <p:nvPr/>
          </p:nvSpPr>
          <p:spPr bwMode="auto">
            <a:xfrm>
              <a:off x="1880" y="233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58" name="Freeform 142"/>
            <p:cNvSpPr>
              <a:spLocks/>
            </p:cNvSpPr>
            <p:nvPr/>
          </p:nvSpPr>
          <p:spPr bwMode="auto">
            <a:xfrm>
              <a:off x="1921" y="2405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59" name="Freeform 143"/>
            <p:cNvSpPr>
              <a:spLocks/>
            </p:cNvSpPr>
            <p:nvPr/>
          </p:nvSpPr>
          <p:spPr bwMode="auto">
            <a:xfrm>
              <a:off x="1967" y="1961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60" name="Freeform 144"/>
            <p:cNvSpPr>
              <a:spLocks/>
            </p:cNvSpPr>
            <p:nvPr/>
          </p:nvSpPr>
          <p:spPr bwMode="auto">
            <a:xfrm>
              <a:off x="2012" y="175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61" name="Freeform 145"/>
            <p:cNvSpPr>
              <a:spLocks/>
            </p:cNvSpPr>
            <p:nvPr/>
          </p:nvSpPr>
          <p:spPr bwMode="auto">
            <a:xfrm>
              <a:off x="2057" y="3166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62" name="Freeform 146"/>
            <p:cNvSpPr>
              <a:spLocks/>
            </p:cNvSpPr>
            <p:nvPr/>
          </p:nvSpPr>
          <p:spPr bwMode="auto">
            <a:xfrm>
              <a:off x="2102" y="2656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63" name="Freeform 147"/>
            <p:cNvSpPr>
              <a:spLocks/>
            </p:cNvSpPr>
            <p:nvPr/>
          </p:nvSpPr>
          <p:spPr bwMode="auto">
            <a:xfrm>
              <a:off x="2148" y="2829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64" name="Freeform 148"/>
            <p:cNvSpPr>
              <a:spLocks/>
            </p:cNvSpPr>
            <p:nvPr/>
          </p:nvSpPr>
          <p:spPr bwMode="auto">
            <a:xfrm>
              <a:off x="2189" y="318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65" name="Freeform 149"/>
            <p:cNvSpPr>
              <a:spLocks/>
            </p:cNvSpPr>
            <p:nvPr/>
          </p:nvSpPr>
          <p:spPr bwMode="auto">
            <a:xfrm>
              <a:off x="2234" y="2952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66" name="Freeform 150"/>
            <p:cNvSpPr>
              <a:spLocks/>
            </p:cNvSpPr>
            <p:nvPr/>
          </p:nvSpPr>
          <p:spPr bwMode="auto">
            <a:xfrm>
              <a:off x="2279" y="2492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67" name="Freeform 151"/>
            <p:cNvSpPr>
              <a:spLocks/>
            </p:cNvSpPr>
            <p:nvPr/>
          </p:nvSpPr>
          <p:spPr bwMode="auto">
            <a:xfrm>
              <a:off x="2325" y="2306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68" name="Freeform 152"/>
            <p:cNvSpPr>
              <a:spLocks/>
            </p:cNvSpPr>
            <p:nvPr/>
          </p:nvSpPr>
          <p:spPr bwMode="auto">
            <a:xfrm>
              <a:off x="2370" y="2356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69" name="Freeform 153"/>
            <p:cNvSpPr>
              <a:spLocks/>
            </p:cNvSpPr>
            <p:nvPr/>
          </p:nvSpPr>
          <p:spPr bwMode="auto">
            <a:xfrm>
              <a:off x="2415" y="2257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70" name="Freeform 154"/>
            <p:cNvSpPr>
              <a:spLocks/>
            </p:cNvSpPr>
            <p:nvPr/>
          </p:nvSpPr>
          <p:spPr bwMode="auto">
            <a:xfrm>
              <a:off x="2456" y="2150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71" name="Freeform 155"/>
            <p:cNvSpPr>
              <a:spLocks/>
            </p:cNvSpPr>
            <p:nvPr/>
          </p:nvSpPr>
          <p:spPr bwMode="auto">
            <a:xfrm>
              <a:off x="2502" y="2092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72" name="Freeform 156"/>
            <p:cNvSpPr>
              <a:spLocks/>
            </p:cNvSpPr>
            <p:nvPr/>
          </p:nvSpPr>
          <p:spPr bwMode="auto">
            <a:xfrm>
              <a:off x="2547" y="2084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73" name="Freeform 157"/>
            <p:cNvSpPr>
              <a:spLocks/>
            </p:cNvSpPr>
            <p:nvPr/>
          </p:nvSpPr>
          <p:spPr bwMode="auto">
            <a:xfrm>
              <a:off x="2592" y="2092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74" name="Freeform 158"/>
            <p:cNvSpPr>
              <a:spLocks/>
            </p:cNvSpPr>
            <p:nvPr/>
          </p:nvSpPr>
          <p:spPr bwMode="auto">
            <a:xfrm>
              <a:off x="2637" y="1899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75" name="Freeform 159"/>
            <p:cNvSpPr>
              <a:spLocks/>
            </p:cNvSpPr>
            <p:nvPr/>
          </p:nvSpPr>
          <p:spPr bwMode="auto">
            <a:xfrm>
              <a:off x="2683" y="175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76" name="Freeform 160"/>
            <p:cNvSpPr>
              <a:spLocks/>
            </p:cNvSpPr>
            <p:nvPr/>
          </p:nvSpPr>
          <p:spPr bwMode="auto">
            <a:xfrm>
              <a:off x="2724" y="2064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77" name="Freeform 161"/>
            <p:cNvSpPr>
              <a:spLocks/>
            </p:cNvSpPr>
            <p:nvPr/>
          </p:nvSpPr>
          <p:spPr bwMode="auto">
            <a:xfrm>
              <a:off x="2769" y="2664"/>
              <a:ext cx="41" cy="42"/>
            </a:xfrm>
            <a:custGeom>
              <a:avLst/>
              <a:gdLst>
                <a:gd name="T0" fmla="*/ 21 w 41"/>
                <a:gd name="T1" fmla="*/ 0 h 42"/>
                <a:gd name="T2" fmla="*/ 41 w 41"/>
                <a:gd name="T3" fmla="*/ 21 h 42"/>
                <a:gd name="T4" fmla="*/ 21 w 41"/>
                <a:gd name="T5" fmla="*/ 42 h 42"/>
                <a:gd name="T6" fmla="*/ 0 w 41"/>
                <a:gd name="T7" fmla="*/ 21 h 42"/>
                <a:gd name="T8" fmla="*/ 21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1" y="0"/>
                  </a:moveTo>
                  <a:lnTo>
                    <a:pt x="41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78" name="Freeform 162"/>
            <p:cNvSpPr>
              <a:spLocks/>
            </p:cNvSpPr>
            <p:nvPr/>
          </p:nvSpPr>
          <p:spPr bwMode="auto">
            <a:xfrm>
              <a:off x="2814" y="2286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79" name="Freeform 163"/>
            <p:cNvSpPr>
              <a:spLocks/>
            </p:cNvSpPr>
            <p:nvPr/>
          </p:nvSpPr>
          <p:spPr bwMode="auto">
            <a:xfrm>
              <a:off x="2860" y="1891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80" name="Freeform 164"/>
            <p:cNvSpPr>
              <a:spLocks/>
            </p:cNvSpPr>
            <p:nvPr/>
          </p:nvSpPr>
          <p:spPr bwMode="auto">
            <a:xfrm>
              <a:off x="2905" y="152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81" name="Freeform 165"/>
            <p:cNvSpPr>
              <a:spLocks/>
            </p:cNvSpPr>
            <p:nvPr/>
          </p:nvSpPr>
          <p:spPr bwMode="auto">
            <a:xfrm>
              <a:off x="2950" y="2220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82" name="Freeform 166"/>
            <p:cNvSpPr>
              <a:spLocks/>
            </p:cNvSpPr>
            <p:nvPr/>
          </p:nvSpPr>
          <p:spPr bwMode="auto">
            <a:xfrm>
              <a:off x="2995" y="2121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83" name="Freeform 167"/>
            <p:cNvSpPr>
              <a:spLocks/>
            </p:cNvSpPr>
            <p:nvPr/>
          </p:nvSpPr>
          <p:spPr bwMode="auto">
            <a:xfrm>
              <a:off x="3037" y="2286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84" name="Freeform 168"/>
            <p:cNvSpPr>
              <a:spLocks/>
            </p:cNvSpPr>
            <p:nvPr/>
          </p:nvSpPr>
          <p:spPr bwMode="auto">
            <a:xfrm>
              <a:off x="3082" y="2915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85" name="Freeform 169"/>
            <p:cNvSpPr>
              <a:spLocks/>
            </p:cNvSpPr>
            <p:nvPr/>
          </p:nvSpPr>
          <p:spPr bwMode="auto">
            <a:xfrm>
              <a:off x="3127" y="2286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86" name="Freeform 170"/>
            <p:cNvSpPr>
              <a:spLocks/>
            </p:cNvSpPr>
            <p:nvPr/>
          </p:nvSpPr>
          <p:spPr bwMode="auto">
            <a:xfrm>
              <a:off x="3172" y="2183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1 h 41"/>
                <a:gd name="T4" fmla="*/ 21 w 42"/>
                <a:gd name="T5" fmla="*/ 41 h 41"/>
                <a:gd name="T6" fmla="*/ 0 w 42"/>
                <a:gd name="T7" fmla="*/ 21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87" name="Freeform 171"/>
            <p:cNvSpPr>
              <a:spLocks/>
            </p:cNvSpPr>
            <p:nvPr/>
          </p:nvSpPr>
          <p:spPr bwMode="auto">
            <a:xfrm>
              <a:off x="3218" y="2529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88" name="Freeform 172"/>
            <p:cNvSpPr>
              <a:spLocks/>
            </p:cNvSpPr>
            <p:nvPr/>
          </p:nvSpPr>
          <p:spPr bwMode="auto">
            <a:xfrm>
              <a:off x="3263" y="2627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89" name="Freeform 173"/>
            <p:cNvSpPr>
              <a:spLocks/>
            </p:cNvSpPr>
            <p:nvPr/>
          </p:nvSpPr>
          <p:spPr bwMode="auto">
            <a:xfrm>
              <a:off x="3304" y="2471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90" name="Freeform 174"/>
            <p:cNvSpPr>
              <a:spLocks/>
            </p:cNvSpPr>
            <p:nvPr/>
          </p:nvSpPr>
          <p:spPr bwMode="auto">
            <a:xfrm>
              <a:off x="3349" y="2393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91" name="Freeform 175"/>
            <p:cNvSpPr>
              <a:spLocks/>
            </p:cNvSpPr>
            <p:nvPr/>
          </p:nvSpPr>
          <p:spPr bwMode="auto">
            <a:xfrm>
              <a:off x="3395" y="289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92" name="Freeform 176"/>
            <p:cNvSpPr>
              <a:spLocks/>
            </p:cNvSpPr>
            <p:nvPr/>
          </p:nvSpPr>
          <p:spPr bwMode="auto">
            <a:xfrm>
              <a:off x="3440" y="2286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93" name="Freeform 177"/>
            <p:cNvSpPr>
              <a:spLocks/>
            </p:cNvSpPr>
            <p:nvPr/>
          </p:nvSpPr>
          <p:spPr bwMode="auto">
            <a:xfrm>
              <a:off x="3485" y="1969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94" name="Freeform 178"/>
            <p:cNvSpPr>
              <a:spLocks/>
            </p:cNvSpPr>
            <p:nvPr/>
          </p:nvSpPr>
          <p:spPr bwMode="auto">
            <a:xfrm>
              <a:off x="3530" y="1706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95" name="Freeform 179"/>
            <p:cNvSpPr>
              <a:spLocks/>
            </p:cNvSpPr>
            <p:nvPr/>
          </p:nvSpPr>
          <p:spPr bwMode="auto">
            <a:xfrm>
              <a:off x="3571" y="1590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96" name="Freeform 180"/>
            <p:cNvSpPr>
              <a:spLocks/>
            </p:cNvSpPr>
            <p:nvPr/>
          </p:nvSpPr>
          <p:spPr bwMode="auto">
            <a:xfrm>
              <a:off x="3617" y="1496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97" name="Freeform 181"/>
            <p:cNvSpPr>
              <a:spLocks/>
            </p:cNvSpPr>
            <p:nvPr/>
          </p:nvSpPr>
          <p:spPr bwMode="auto">
            <a:xfrm>
              <a:off x="3662" y="1582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98" name="Freeform 182"/>
            <p:cNvSpPr>
              <a:spLocks/>
            </p:cNvSpPr>
            <p:nvPr/>
          </p:nvSpPr>
          <p:spPr bwMode="auto">
            <a:xfrm>
              <a:off x="3707" y="147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699" name="Freeform 183"/>
            <p:cNvSpPr>
              <a:spLocks/>
            </p:cNvSpPr>
            <p:nvPr/>
          </p:nvSpPr>
          <p:spPr bwMode="auto">
            <a:xfrm>
              <a:off x="3753" y="145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00" name="Freeform 184"/>
            <p:cNvSpPr>
              <a:spLocks/>
            </p:cNvSpPr>
            <p:nvPr/>
          </p:nvSpPr>
          <p:spPr bwMode="auto">
            <a:xfrm>
              <a:off x="3798" y="1483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01" name="Freeform 185"/>
            <p:cNvSpPr>
              <a:spLocks/>
            </p:cNvSpPr>
            <p:nvPr/>
          </p:nvSpPr>
          <p:spPr bwMode="auto">
            <a:xfrm>
              <a:off x="3839" y="1467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02" name="Freeform 186"/>
            <p:cNvSpPr>
              <a:spLocks/>
            </p:cNvSpPr>
            <p:nvPr/>
          </p:nvSpPr>
          <p:spPr bwMode="auto">
            <a:xfrm>
              <a:off x="3884" y="157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03" name="Freeform 187"/>
            <p:cNvSpPr>
              <a:spLocks/>
            </p:cNvSpPr>
            <p:nvPr/>
          </p:nvSpPr>
          <p:spPr bwMode="auto">
            <a:xfrm>
              <a:off x="3929" y="1483"/>
              <a:ext cx="42" cy="42"/>
            </a:xfrm>
            <a:custGeom>
              <a:avLst/>
              <a:gdLst>
                <a:gd name="T0" fmla="*/ 21 w 42"/>
                <a:gd name="T1" fmla="*/ 0 h 42"/>
                <a:gd name="T2" fmla="*/ 42 w 42"/>
                <a:gd name="T3" fmla="*/ 21 h 42"/>
                <a:gd name="T4" fmla="*/ 21 w 42"/>
                <a:gd name="T5" fmla="*/ 42 h 42"/>
                <a:gd name="T6" fmla="*/ 0 w 42"/>
                <a:gd name="T7" fmla="*/ 21 h 42"/>
                <a:gd name="T8" fmla="*/ 21 w 42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2">
                  <a:moveTo>
                    <a:pt x="21" y="0"/>
                  </a:moveTo>
                  <a:lnTo>
                    <a:pt x="42" y="21"/>
                  </a:lnTo>
                  <a:lnTo>
                    <a:pt x="21" y="42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04" name="Freeform 188"/>
            <p:cNvSpPr>
              <a:spLocks/>
            </p:cNvSpPr>
            <p:nvPr/>
          </p:nvSpPr>
          <p:spPr bwMode="auto">
            <a:xfrm>
              <a:off x="3975" y="1302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05" name="Freeform 189"/>
            <p:cNvSpPr>
              <a:spLocks/>
            </p:cNvSpPr>
            <p:nvPr/>
          </p:nvSpPr>
          <p:spPr bwMode="auto">
            <a:xfrm>
              <a:off x="4020" y="2183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06" name="Freeform 190"/>
            <p:cNvSpPr>
              <a:spLocks/>
            </p:cNvSpPr>
            <p:nvPr/>
          </p:nvSpPr>
          <p:spPr bwMode="auto">
            <a:xfrm>
              <a:off x="4065" y="2599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07" name="Freeform 191"/>
            <p:cNvSpPr>
              <a:spLocks/>
            </p:cNvSpPr>
            <p:nvPr/>
          </p:nvSpPr>
          <p:spPr bwMode="auto">
            <a:xfrm>
              <a:off x="4111" y="1998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08" name="Freeform 192"/>
            <p:cNvSpPr>
              <a:spLocks/>
            </p:cNvSpPr>
            <p:nvPr/>
          </p:nvSpPr>
          <p:spPr bwMode="auto">
            <a:xfrm>
              <a:off x="4152" y="2027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09" name="Freeform 193"/>
            <p:cNvSpPr>
              <a:spLocks/>
            </p:cNvSpPr>
            <p:nvPr/>
          </p:nvSpPr>
          <p:spPr bwMode="auto">
            <a:xfrm>
              <a:off x="4197" y="233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10" name="Freeform 194"/>
            <p:cNvSpPr>
              <a:spLocks/>
            </p:cNvSpPr>
            <p:nvPr/>
          </p:nvSpPr>
          <p:spPr bwMode="auto">
            <a:xfrm>
              <a:off x="4242" y="2220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11" name="Freeform 195"/>
            <p:cNvSpPr>
              <a:spLocks/>
            </p:cNvSpPr>
            <p:nvPr/>
          </p:nvSpPr>
          <p:spPr bwMode="auto">
            <a:xfrm>
              <a:off x="4287" y="2492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12" name="Freeform 196"/>
            <p:cNvSpPr>
              <a:spLocks/>
            </p:cNvSpPr>
            <p:nvPr/>
          </p:nvSpPr>
          <p:spPr bwMode="auto">
            <a:xfrm>
              <a:off x="4333" y="2315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13" name="Freeform 197"/>
            <p:cNvSpPr>
              <a:spLocks/>
            </p:cNvSpPr>
            <p:nvPr/>
          </p:nvSpPr>
          <p:spPr bwMode="auto">
            <a:xfrm>
              <a:off x="4378" y="2150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14" name="Freeform 198"/>
            <p:cNvSpPr>
              <a:spLocks/>
            </p:cNvSpPr>
            <p:nvPr/>
          </p:nvSpPr>
          <p:spPr bwMode="auto">
            <a:xfrm>
              <a:off x="4419" y="208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15" name="Freeform 199"/>
            <p:cNvSpPr>
              <a:spLocks/>
            </p:cNvSpPr>
            <p:nvPr/>
          </p:nvSpPr>
          <p:spPr bwMode="auto">
            <a:xfrm>
              <a:off x="4464" y="2064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16" name="Freeform 200"/>
            <p:cNvSpPr>
              <a:spLocks/>
            </p:cNvSpPr>
            <p:nvPr/>
          </p:nvSpPr>
          <p:spPr bwMode="auto">
            <a:xfrm>
              <a:off x="4510" y="2241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0 h 41"/>
                <a:gd name="T4" fmla="*/ 20 w 41"/>
                <a:gd name="T5" fmla="*/ 41 h 41"/>
                <a:gd name="T6" fmla="*/ 0 w 41"/>
                <a:gd name="T7" fmla="*/ 20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0"/>
                  </a:lnTo>
                  <a:lnTo>
                    <a:pt x="20" y="41"/>
                  </a:lnTo>
                  <a:lnTo>
                    <a:pt x="0" y="2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17" name="Freeform 201"/>
            <p:cNvSpPr>
              <a:spLocks/>
            </p:cNvSpPr>
            <p:nvPr/>
          </p:nvSpPr>
          <p:spPr bwMode="auto">
            <a:xfrm>
              <a:off x="4555" y="2084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1 h 41"/>
                <a:gd name="T4" fmla="*/ 21 w 41"/>
                <a:gd name="T5" fmla="*/ 41 h 41"/>
                <a:gd name="T6" fmla="*/ 0 w 41"/>
                <a:gd name="T7" fmla="*/ 21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1"/>
                  </a:lnTo>
                  <a:lnTo>
                    <a:pt x="21" y="41"/>
                  </a:lnTo>
                  <a:lnTo>
                    <a:pt x="0" y="21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18" name="Freeform 202"/>
            <p:cNvSpPr>
              <a:spLocks/>
            </p:cNvSpPr>
            <p:nvPr/>
          </p:nvSpPr>
          <p:spPr bwMode="auto">
            <a:xfrm>
              <a:off x="4600" y="2105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19" name="Freeform 203"/>
            <p:cNvSpPr>
              <a:spLocks/>
            </p:cNvSpPr>
            <p:nvPr/>
          </p:nvSpPr>
          <p:spPr bwMode="auto">
            <a:xfrm>
              <a:off x="4645" y="2241"/>
              <a:ext cx="42" cy="41"/>
            </a:xfrm>
            <a:custGeom>
              <a:avLst/>
              <a:gdLst>
                <a:gd name="T0" fmla="*/ 21 w 42"/>
                <a:gd name="T1" fmla="*/ 0 h 41"/>
                <a:gd name="T2" fmla="*/ 42 w 42"/>
                <a:gd name="T3" fmla="*/ 20 h 41"/>
                <a:gd name="T4" fmla="*/ 21 w 42"/>
                <a:gd name="T5" fmla="*/ 41 h 41"/>
                <a:gd name="T6" fmla="*/ 0 w 42"/>
                <a:gd name="T7" fmla="*/ 20 h 41"/>
                <a:gd name="T8" fmla="*/ 21 w 42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2" h="41">
                  <a:moveTo>
                    <a:pt x="21" y="0"/>
                  </a:moveTo>
                  <a:lnTo>
                    <a:pt x="42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20" name="Freeform 204"/>
            <p:cNvSpPr>
              <a:spLocks/>
            </p:cNvSpPr>
            <p:nvPr/>
          </p:nvSpPr>
          <p:spPr bwMode="auto">
            <a:xfrm>
              <a:off x="4687" y="2434"/>
              <a:ext cx="41" cy="41"/>
            </a:xfrm>
            <a:custGeom>
              <a:avLst/>
              <a:gdLst>
                <a:gd name="T0" fmla="*/ 20 w 41"/>
                <a:gd name="T1" fmla="*/ 0 h 41"/>
                <a:gd name="T2" fmla="*/ 41 w 41"/>
                <a:gd name="T3" fmla="*/ 21 h 41"/>
                <a:gd name="T4" fmla="*/ 20 w 41"/>
                <a:gd name="T5" fmla="*/ 41 h 41"/>
                <a:gd name="T6" fmla="*/ 0 w 41"/>
                <a:gd name="T7" fmla="*/ 21 h 41"/>
                <a:gd name="T8" fmla="*/ 20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0" y="0"/>
                  </a:moveTo>
                  <a:lnTo>
                    <a:pt x="41" y="21"/>
                  </a:lnTo>
                  <a:lnTo>
                    <a:pt x="20" y="41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21" name="Freeform 205"/>
            <p:cNvSpPr>
              <a:spLocks/>
            </p:cNvSpPr>
            <p:nvPr/>
          </p:nvSpPr>
          <p:spPr bwMode="auto">
            <a:xfrm>
              <a:off x="4732" y="3059"/>
              <a:ext cx="41" cy="42"/>
            </a:xfrm>
            <a:custGeom>
              <a:avLst/>
              <a:gdLst>
                <a:gd name="T0" fmla="*/ 20 w 41"/>
                <a:gd name="T1" fmla="*/ 0 h 42"/>
                <a:gd name="T2" fmla="*/ 41 w 41"/>
                <a:gd name="T3" fmla="*/ 21 h 42"/>
                <a:gd name="T4" fmla="*/ 20 w 41"/>
                <a:gd name="T5" fmla="*/ 42 h 42"/>
                <a:gd name="T6" fmla="*/ 0 w 41"/>
                <a:gd name="T7" fmla="*/ 21 h 42"/>
                <a:gd name="T8" fmla="*/ 20 w 41"/>
                <a:gd name="T9" fmla="*/ 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2">
                  <a:moveTo>
                    <a:pt x="20" y="0"/>
                  </a:moveTo>
                  <a:lnTo>
                    <a:pt x="41" y="21"/>
                  </a:lnTo>
                  <a:lnTo>
                    <a:pt x="20" y="42"/>
                  </a:lnTo>
                  <a:lnTo>
                    <a:pt x="0" y="21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3722" name="Freeform 206"/>
            <p:cNvSpPr>
              <a:spLocks/>
            </p:cNvSpPr>
            <p:nvPr/>
          </p:nvSpPr>
          <p:spPr bwMode="auto">
            <a:xfrm>
              <a:off x="4777" y="3109"/>
              <a:ext cx="41" cy="41"/>
            </a:xfrm>
            <a:custGeom>
              <a:avLst/>
              <a:gdLst>
                <a:gd name="T0" fmla="*/ 21 w 41"/>
                <a:gd name="T1" fmla="*/ 0 h 41"/>
                <a:gd name="T2" fmla="*/ 41 w 41"/>
                <a:gd name="T3" fmla="*/ 20 h 41"/>
                <a:gd name="T4" fmla="*/ 21 w 41"/>
                <a:gd name="T5" fmla="*/ 41 h 41"/>
                <a:gd name="T6" fmla="*/ 0 w 41"/>
                <a:gd name="T7" fmla="*/ 20 h 41"/>
                <a:gd name="T8" fmla="*/ 21 w 41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41">
                  <a:moveTo>
                    <a:pt x="21" y="0"/>
                  </a:moveTo>
                  <a:lnTo>
                    <a:pt x="41" y="20"/>
                  </a:lnTo>
                  <a:lnTo>
                    <a:pt x="21" y="41"/>
                  </a:lnTo>
                  <a:lnTo>
                    <a:pt x="0" y="2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63512" name="Rectangle 207"/>
          <p:cNvSpPr>
            <a:spLocks noChangeArrowheads="1"/>
          </p:cNvSpPr>
          <p:nvPr/>
        </p:nvSpPr>
        <p:spPr bwMode="auto">
          <a:xfrm>
            <a:off x="588963" y="554672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15</a:t>
            </a:r>
          </a:p>
        </p:txBody>
      </p:sp>
      <p:sp>
        <p:nvSpPr>
          <p:cNvPr id="63513" name="Rectangle 208"/>
          <p:cNvSpPr>
            <a:spLocks noChangeArrowheads="1"/>
          </p:cNvSpPr>
          <p:nvPr/>
        </p:nvSpPr>
        <p:spPr bwMode="auto">
          <a:xfrm>
            <a:off x="588963" y="47815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20</a:t>
            </a:r>
          </a:p>
        </p:txBody>
      </p:sp>
      <p:sp>
        <p:nvSpPr>
          <p:cNvPr id="63514" name="Rectangle 209"/>
          <p:cNvSpPr>
            <a:spLocks noChangeArrowheads="1"/>
          </p:cNvSpPr>
          <p:nvPr/>
        </p:nvSpPr>
        <p:spPr bwMode="auto">
          <a:xfrm>
            <a:off x="588963" y="40116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25</a:t>
            </a:r>
          </a:p>
        </p:txBody>
      </p:sp>
      <p:sp>
        <p:nvSpPr>
          <p:cNvPr id="63515" name="Rectangle 210"/>
          <p:cNvSpPr>
            <a:spLocks noChangeArrowheads="1"/>
          </p:cNvSpPr>
          <p:nvPr/>
        </p:nvSpPr>
        <p:spPr bwMode="auto">
          <a:xfrm>
            <a:off x="588963" y="32464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30</a:t>
            </a:r>
          </a:p>
        </p:txBody>
      </p:sp>
      <p:sp>
        <p:nvSpPr>
          <p:cNvPr id="63516" name="Rectangle 211"/>
          <p:cNvSpPr>
            <a:spLocks noChangeArrowheads="1"/>
          </p:cNvSpPr>
          <p:nvPr/>
        </p:nvSpPr>
        <p:spPr bwMode="auto">
          <a:xfrm>
            <a:off x="588963" y="247650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35</a:t>
            </a:r>
          </a:p>
        </p:txBody>
      </p:sp>
      <p:sp>
        <p:nvSpPr>
          <p:cNvPr id="63517" name="Rectangle 212"/>
          <p:cNvSpPr>
            <a:spLocks noChangeArrowheads="1"/>
          </p:cNvSpPr>
          <p:nvPr/>
        </p:nvSpPr>
        <p:spPr bwMode="auto">
          <a:xfrm>
            <a:off x="588963" y="171132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40</a:t>
            </a:r>
          </a:p>
        </p:txBody>
      </p:sp>
      <p:sp>
        <p:nvSpPr>
          <p:cNvPr id="63518" name="Rectangle 213"/>
          <p:cNvSpPr>
            <a:spLocks noChangeArrowheads="1"/>
          </p:cNvSpPr>
          <p:nvPr/>
        </p:nvSpPr>
        <p:spPr bwMode="auto">
          <a:xfrm>
            <a:off x="874713" y="58102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150</a:t>
            </a:r>
          </a:p>
        </p:txBody>
      </p:sp>
      <p:sp>
        <p:nvSpPr>
          <p:cNvPr id="63519" name="Rectangle 214"/>
          <p:cNvSpPr>
            <a:spLocks noChangeArrowheads="1"/>
          </p:cNvSpPr>
          <p:nvPr/>
        </p:nvSpPr>
        <p:spPr bwMode="auto">
          <a:xfrm>
            <a:off x="1581150" y="58102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160</a:t>
            </a:r>
          </a:p>
        </p:txBody>
      </p:sp>
      <p:sp>
        <p:nvSpPr>
          <p:cNvPr id="63520" name="Rectangle 215"/>
          <p:cNvSpPr>
            <a:spLocks noChangeArrowheads="1"/>
          </p:cNvSpPr>
          <p:nvPr/>
        </p:nvSpPr>
        <p:spPr bwMode="auto">
          <a:xfrm>
            <a:off x="2292350" y="58102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170</a:t>
            </a:r>
          </a:p>
        </p:txBody>
      </p:sp>
      <p:sp>
        <p:nvSpPr>
          <p:cNvPr id="63521" name="Rectangle 216"/>
          <p:cNvSpPr>
            <a:spLocks noChangeArrowheads="1"/>
          </p:cNvSpPr>
          <p:nvPr/>
        </p:nvSpPr>
        <p:spPr bwMode="auto">
          <a:xfrm>
            <a:off x="2998788" y="58102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180</a:t>
            </a:r>
          </a:p>
        </p:txBody>
      </p:sp>
      <p:sp>
        <p:nvSpPr>
          <p:cNvPr id="63522" name="Rectangle 217"/>
          <p:cNvSpPr>
            <a:spLocks noChangeArrowheads="1"/>
          </p:cNvSpPr>
          <p:nvPr/>
        </p:nvSpPr>
        <p:spPr bwMode="auto">
          <a:xfrm>
            <a:off x="3709988" y="58102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190</a:t>
            </a:r>
          </a:p>
        </p:txBody>
      </p:sp>
      <p:sp>
        <p:nvSpPr>
          <p:cNvPr id="63523" name="Rectangle 218"/>
          <p:cNvSpPr>
            <a:spLocks noChangeArrowheads="1"/>
          </p:cNvSpPr>
          <p:nvPr/>
        </p:nvSpPr>
        <p:spPr bwMode="auto">
          <a:xfrm>
            <a:off x="4416425" y="58102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200</a:t>
            </a:r>
          </a:p>
        </p:txBody>
      </p:sp>
      <p:sp>
        <p:nvSpPr>
          <p:cNvPr id="63524" name="Rectangle 219"/>
          <p:cNvSpPr>
            <a:spLocks noChangeArrowheads="1"/>
          </p:cNvSpPr>
          <p:nvPr/>
        </p:nvSpPr>
        <p:spPr bwMode="auto">
          <a:xfrm>
            <a:off x="5121275" y="58102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210</a:t>
            </a:r>
          </a:p>
        </p:txBody>
      </p:sp>
      <p:sp>
        <p:nvSpPr>
          <p:cNvPr id="63525" name="Rectangle 220"/>
          <p:cNvSpPr>
            <a:spLocks noChangeArrowheads="1"/>
          </p:cNvSpPr>
          <p:nvPr/>
        </p:nvSpPr>
        <p:spPr bwMode="auto">
          <a:xfrm>
            <a:off x="5834063" y="58102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220</a:t>
            </a:r>
          </a:p>
        </p:txBody>
      </p:sp>
      <p:sp>
        <p:nvSpPr>
          <p:cNvPr id="63526" name="Rectangle 221"/>
          <p:cNvSpPr>
            <a:spLocks noChangeArrowheads="1"/>
          </p:cNvSpPr>
          <p:nvPr/>
        </p:nvSpPr>
        <p:spPr bwMode="auto">
          <a:xfrm>
            <a:off x="6538913" y="58102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230</a:t>
            </a:r>
          </a:p>
        </p:txBody>
      </p:sp>
      <p:sp>
        <p:nvSpPr>
          <p:cNvPr id="63527" name="Rectangle 222"/>
          <p:cNvSpPr>
            <a:spLocks noChangeArrowheads="1"/>
          </p:cNvSpPr>
          <p:nvPr/>
        </p:nvSpPr>
        <p:spPr bwMode="auto">
          <a:xfrm>
            <a:off x="7251700" y="5810250"/>
            <a:ext cx="38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/>
              <a:t>240</a:t>
            </a:r>
          </a:p>
        </p:txBody>
      </p:sp>
      <p:sp>
        <p:nvSpPr>
          <p:cNvPr id="63528" name="Rectangle 223"/>
          <p:cNvSpPr>
            <a:spLocks noChangeArrowheads="1"/>
          </p:cNvSpPr>
          <p:nvPr/>
        </p:nvSpPr>
        <p:spPr bwMode="auto">
          <a:xfrm>
            <a:off x="3503613" y="6138863"/>
            <a:ext cx="2247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 b="1"/>
              <a:t>Jour de l’année 2003</a:t>
            </a:r>
            <a:endParaRPr lang="fr-CH" sz="1800"/>
          </a:p>
        </p:txBody>
      </p:sp>
      <p:sp>
        <p:nvSpPr>
          <p:cNvPr id="63529" name="Rectangle 224"/>
          <p:cNvSpPr>
            <a:spLocks noChangeArrowheads="1"/>
          </p:cNvSpPr>
          <p:nvPr/>
        </p:nvSpPr>
        <p:spPr bwMode="auto">
          <a:xfrm rot="-5400000">
            <a:off x="-216694" y="3515519"/>
            <a:ext cx="10699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 b="1"/>
              <a:t>Tmax [°C]</a:t>
            </a:r>
            <a:endParaRPr lang="fr-CH" sz="1800"/>
          </a:p>
        </p:txBody>
      </p:sp>
      <p:sp>
        <p:nvSpPr>
          <p:cNvPr id="63530" name="Rectangle 225"/>
          <p:cNvSpPr>
            <a:spLocks noChangeArrowheads="1"/>
          </p:cNvSpPr>
          <p:nvPr/>
        </p:nvSpPr>
        <p:spPr bwMode="auto">
          <a:xfrm>
            <a:off x="1847850" y="5348288"/>
            <a:ext cx="601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600" b="1">
                <a:solidFill>
                  <a:srgbClr val="FFFFFF"/>
                </a:solidFill>
              </a:rPr>
              <a:t>Juin</a:t>
            </a:r>
          </a:p>
        </p:txBody>
      </p:sp>
      <p:sp>
        <p:nvSpPr>
          <p:cNvPr id="63531" name="Rectangle 226"/>
          <p:cNvSpPr>
            <a:spLocks noChangeArrowheads="1"/>
          </p:cNvSpPr>
          <p:nvPr/>
        </p:nvSpPr>
        <p:spPr bwMode="auto">
          <a:xfrm>
            <a:off x="3968750" y="5348288"/>
            <a:ext cx="773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600" b="1">
                <a:solidFill>
                  <a:srgbClr val="FFFFFF"/>
                </a:solidFill>
              </a:rPr>
              <a:t>Juillet</a:t>
            </a:r>
          </a:p>
        </p:txBody>
      </p:sp>
      <p:sp>
        <p:nvSpPr>
          <p:cNvPr id="63532" name="Rectangle 227"/>
          <p:cNvSpPr>
            <a:spLocks noChangeArrowheads="1"/>
          </p:cNvSpPr>
          <p:nvPr/>
        </p:nvSpPr>
        <p:spPr bwMode="auto">
          <a:xfrm>
            <a:off x="6399213" y="5348288"/>
            <a:ext cx="6461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600" b="1">
                <a:solidFill>
                  <a:srgbClr val="FFFFFF"/>
                </a:solidFill>
              </a:rPr>
              <a:t>Août</a:t>
            </a:r>
          </a:p>
        </p:txBody>
      </p:sp>
      <p:sp>
        <p:nvSpPr>
          <p:cNvPr id="63533" name="Rectangle 228"/>
          <p:cNvSpPr>
            <a:spLocks noChangeArrowheads="1"/>
          </p:cNvSpPr>
          <p:nvPr/>
        </p:nvSpPr>
        <p:spPr bwMode="auto">
          <a:xfrm>
            <a:off x="1036638" y="1798638"/>
            <a:ext cx="6781800" cy="3916362"/>
          </a:xfrm>
          <a:prstGeom prst="rect">
            <a:avLst/>
          </a:prstGeom>
          <a:noFill/>
          <a:ln w="952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73925" name="Rectangle 229"/>
          <p:cNvSpPr>
            <a:spLocks noChangeArrowheads="1"/>
          </p:cNvSpPr>
          <p:nvPr/>
        </p:nvSpPr>
        <p:spPr bwMode="auto">
          <a:xfrm>
            <a:off x="1187450" y="3413125"/>
            <a:ext cx="6470650" cy="1752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73926" name="Rectangle 230"/>
          <p:cNvSpPr>
            <a:spLocks noChangeArrowheads="1"/>
          </p:cNvSpPr>
          <p:nvPr/>
        </p:nvSpPr>
        <p:spPr bwMode="auto">
          <a:xfrm>
            <a:off x="1187450" y="2668588"/>
            <a:ext cx="6470650" cy="7842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3536" name="Line 231"/>
          <p:cNvSpPr>
            <a:spLocks noChangeShapeType="1"/>
          </p:cNvSpPr>
          <p:nvPr/>
        </p:nvSpPr>
        <p:spPr bwMode="auto">
          <a:xfrm flipV="1">
            <a:off x="3251200" y="1797050"/>
            <a:ext cx="14288" cy="3903663"/>
          </a:xfrm>
          <a:prstGeom prst="line">
            <a:avLst/>
          </a:prstGeom>
          <a:noFill/>
          <a:ln w="28575" cap="rnd">
            <a:solidFill>
              <a:srgbClr val="66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37" name="Line 232"/>
          <p:cNvSpPr>
            <a:spLocks noChangeShapeType="1"/>
          </p:cNvSpPr>
          <p:nvPr/>
        </p:nvSpPr>
        <p:spPr bwMode="auto">
          <a:xfrm flipV="1">
            <a:off x="5499100" y="1797050"/>
            <a:ext cx="14288" cy="3903663"/>
          </a:xfrm>
          <a:prstGeom prst="line">
            <a:avLst/>
          </a:prstGeom>
          <a:noFill/>
          <a:ln w="28575" cap="rnd">
            <a:solidFill>
              <a:srgbClr val="66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38" name="Line 233"/>
          <p:cNvSpPr>
            <a:spLocks noChangeShapeType="1"/>
          </p:cNvSpPr>
          <p:nvPr/>
        </p:nvSpPr>
        <p:spPr bwMode="auto">
          <a:xfrm flipV="1">
            <a:off x="7661275" y="1797050"/>
            <a:ext cx="14288" cy="3903663"/>
          </a:xfrm>
          <a:prstGeom prst="line">
            <a:avLst/>
          </a:prstGeom>
          <a:noFill/>
          <a:ln w="28575" cap="rnd">
            <a:solidFill>
              <a:srgbClr val="66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3539" name="Line 234"/>
          <p:cNvSpPr>
            <a:spLocks noChangeShapeType="1"/>
          </p:cNvSpPr>
          <p:nvPr/>
        </p:nvSpPr>
        <p:spPr bwMode="auto">
          <a:xfrm flipV="1">
            <a:off x="1174750" y="1797050"/>
            <a:ext cx="14288" cy="3903663"/>
          </a:xfrm>
          <a:prstGeom prst="line">
            <a:avLst/>
          </a:prstGeom>
          <a:noFill/>
          <a:ln w="28575" cap="rnd">
            <a:solidFill>
              <a:srgbClr val="66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135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973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7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73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7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3698" grpId="0" animBg="1"/>
      <p:bldP spid="2973699" grpId="0" animBg="1"/>
      <p:bldP spid="2973925" grpId="0" animBg="1"/>
      <p:bldP spid="29739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Qu’est-ce qu’un extrême climatique?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7688" y="1349375"/>
            <a:ext cx="81597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  <a:p>
            <a:pPr>
              <a:lnSpc>
                <a:spcPct val="90000"/>
              </a:lnSpc>
            </a:pPr>
            <a:endParaRPr lang="en-US" smtClean="0"/>
          </a:p>
        </p:txBody>
      </p:sp>
      <p:sp>
        <p:nvSpPr>
          <p:cNvPr id="2945028" name="Rectangle 4"/>
          <p:cNvSpPr>
            <a:spLocks noChangeArrowheads="1"/>
          </p:cNvSpPr>
          <p:nvPr/>
        </p:nvSpPr>
        <p:spPr bwMode="auto">
          <a:xfrm>
            <a:off x="547688" y="1711325"/>
            <a:ext cx="81597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SzPct val="75000"/>
              <a:buFont typeface="Monotype Sorts" pitchFamily="2" charset="2"/>
              <a:buChar char="n"/>
            </a:pPr>
            <a:r>
              <a:rPr lang="en-US" sz="3200" dirty="0" smtClean="0">
                <a:solidFill>
                  <a:schemeClr val="bg1"/>
                </a:solidFill>
              </a:rPr>
              <a:t>Un </a:t>
            </a:r>
            <a:r>
              <a:rPr lang="en-US" sz="3200" dirty="0" err="1" smtClean="0">
                <a:solidFill>
                  <a:schemeClr val="bg1"/>
                </a:solidFill>
              </a:rPr>
              <a:t>évènement</a:t>
            </a:r>
            <a:r>
              <a:rPr lang="en-US" sz="3200" dirty="0" smtClean="0">
                <a:solidFill>
                  <a:schemeClr val="bg1"/>
                </a:solidFill>
              </a:rPr>
              <a:t> intense?</a:t>
            </a:r>
          </a:p>
          <a:p>
            <a:pPr marL="819150" lvl="1" indent="-28575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SzPct val="75000"/>
              <a:buFont typeface="Monotype Sorts" pitchFamily="2" charset="2"/>
              <a:buChar char="u"/>
            </a:pPr>
            <a:r>
              <a:rPr lang="en-US" sz="2800" dirty="0" err="1" smtClean="0">
                <a:solidFill>
                  <a:schemeClr val="bg1"/>
                </a:solidFill>
              </a:rPr>
              <a:t>Approches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basées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sur</a:t>
            </a:r>
            <a:r>
              <a:rPr lang="en-US" sz="2800" dirty="0" smtClean="0">
                <a:solidFill>
                  <a:schemeClr val="bg1"/>
                </a:solidFill>
              </a:rPr>
              <a:t> le </a:t>
            </a:r>
            <a:r>
              <a:rPr lang="en-US" sz="2800" dirty="0" err="1" smtClean="0">
                <a:solidFill>
                  <a:schemeClr val="bg1"/>
                </a:solidFill>
              </a:rPr>
              <a:t>dépassement</a:t>
            </a:r>
            <a:r>
              <a:rPr lang="en-US" sz="2800" dirty="0" smtClean="0">
                <a:solidFill>
                  <a:schemeClr val="bg1"/>
                </a:solidFill>
              </a:rPr>
              <a:t> de </a:t>
            </a:r>
            <a:r>
              <a:rPr lang="en-US" sz="2800" dirty="0" err="1" smtClean="0">
                <a:solidFill>
                  <a:schemeClr val="bg1"/>
                </a:solidFill>
              </a:rPr>
              <a:t>seuils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SzPct val="75000"/>
              <a:buFont typeface="Monotype Sorts" pitchFamily="2" charset="2"/>
              <a:buChar char="n"/>
            </a:pPr>
            <a:r>
              <a:rPr lang="en-US" sz="3200" dirty="0" smtClean="0">
                <a:solidFill>
                  <a:schemeClr val="bg1"/>
                </a:solidFill>
              </a:rPr>
              <a:t>Un </a:t>
            </a:r>
            <a:r>
              <a:rPr lang="en-US" sz="3200" dirty="0" err="1">
                <a:solidFill>
                  <a:schemeClr val="bg1"/>
                </a:solidFill>
              </a:rPr>
              <a:t>évènement</a:t>
            </a:r>
            <a:r>
              <a:rPr lang="en-US" sz="3200" dirty="0">
                <a:solidFill>
                  <a:schemeClr val="bg1"/>
                </a:solidFill>
              </a:rPr>
              <a:t> rare?</a:t>
            </a:r>
          </a:p>
          <a:p>
            <a:pPr marL="819150" lvl="1" indent="-28575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SzPct val="75000"/>
              <a:buFont typeface="Monotype Sorts" pitchFamily="2" charset="2"/>
              <a:buChar char="u"/>
            </a:pPr>
            <a:r>
              <a:rPr lang="en-US" sz="2800" dirty="0" err="1">
                <a:solidFill>
                  <a:schemeClr val="bg1"/>
                </a:solidFill>
              </a:rPr>
              <a:t>Approches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basées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sur</a:t>
            </a:r>
            <a:r>
              <a:rPr lang="en-US" sz="2800" dirty="0">
                <a:solidFill>
                  <a:schemeClr val="bg1"/>
                </a:solidFill>
              </a:rPr>
              <a:t> la </a:t>
            </a:r>
            <a:r>
              <a:rPr lang="en-US" sz="2800" dirty="0" err="1" smtClean="0">
                <a:solidFill>
                  <a:schemeClr val="bg1"/>
                </a:solidFill>
              </a:rPr>
              <a:t>fréquence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5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5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44563" y="114300"/>
            <a:ext cx="7715250" cy="1143000"/>
          </a:xfrm>
        </p:spPr>
        <p:txBody>
          <a:bodyPr/>
          <a:lstStyle/>
          <a:p>
            <a:r>
              <a:rPr lang="fr-CH" sz="4000" smtClean="0"/>
              <a:t>Températures estivales à Bâle, 1901-2004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90513" y="758825"/>
            <a:ext cx="194786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400"/>
              <a:t>Beniston, M., 2004:</a:t>
            </a:r>
          </a:p>
          <a:p>
            <a:r>
              <a:rPr lang="fr-CH" sz="1400"/>
              <a:t>Geophys. Res. Letters</a:t>
            </a: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 flipV="1">
            <a:off x="1204913" y="3540125"/>
            <a:ext cx="7726362" cy="11113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CH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 flipV="1">
            <a:off x="1165225" y="2741613"/>
            <a:ext cx="7754938" cy="11112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CH"/>
          </a:p>
        </p:txBody>
      </p:sp>
      <p:sp>
        <p:nvSpPr>
          <p:cNvPr id="61446" name="Line 6"/>
          <p:cNvSpPr>
            <a:spLocks noChangeShapeType="1"/>
          </p:cNvSpPr>
          <p:nvPr/>
        </p:nvSpPr>
        <p:spPr bwMode="auto">
          <a:xfrm flipV="1">
            <a:off x="1185863" y="5138738"/>
            <a:ext cx="7735887" cy="11112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CH"/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1212850" y="1562100"/>
            <a:ext cx="7643813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1212850" y="1562100"/>
            <a:ext cx="7724775" cy="3987800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1212850" y="4332288"/>
            <a:ext cx="66675" cy="20637"/>
          </a:xfrm>
          <a:prstGeom prst="rect">
            <a:avLst/>
          </a:prstGeom>
          <a:solidFill>
            <a:srgbClr val="9999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61450" name="Line 10"/>
          <p:cNvSpPr>
            <a:spLocks noChangeShapeType="1"/>
          </p:cNvSpPr>
          <p:nvPr/>
        </p:nvSpPr>
        <p:spPr bwMode="auto">
          <a:xfrm>
            <a:off x="1212850" y="1562100"/>
            <a:ext cx="1588" cy="398780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>
            <a:off x="1138238" y="5549900"/>
            <a:ext cx="746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1138238" y="5148263"/>
            <a:ext cx="746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53" name="Line 13"/>
          <p:cNvSpPr>
            <a:spLocks noChangeShapeType="1"/>
          </p:cNvSpPr>
          <p:nvPr/>
        </p:nvSpPr>
        <p:spPr bwMode="auto">
          <a:xfrm>
            <a:off x="1138238" y="4752975"/>
            <a:ext cx="746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54" name="Line 14"/>
          <p:cNvSpPr>
            <a:spLocks noChangeShapeType="1"/>
          </p:cNvSpPr>
          <p:nvPr/>
        </p:nvSpPr>
        <p:spPr bwMode="auto">
          <a:xfrm>
            <a:off x="1138238" y="4352925"/>
            <a:ext cx="746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55" name="Line 15"/>
          <p:cNvSpPr>
            <a:spLocks noChangeShapeType="1"/>
          </p:cNvSpPr>
          <p:nvPr/>
        </p:nvSpPr>
        <p:spPr bwMode="auto">
          <a:xfrm>
            <a:off x="1138238" y="3957638"/>
            <a:ext cx="746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56" name="Line 16"/>
          <p:cNvSpPr>
            <a:spLocks noChangeShapeType="1"/>
          </p:cNvSpPr>
          <p:nvPr/>
        </p:nvSpPr>
        <p:spPr bwMode="auto">
          <a:xfrm>
            <a:off x="1138238" y="3556000"/>
            <a:ext cx="746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57" name="Line 17"/>
          <p:cNvSpPr>
            <a:spLocks noChangeShapeType="1"/>
          </p:cNvSpPr>
          <p:nvPr/>
        </p:nvSpPr>
        <p:spPr bwMode="auto">
          <a:xfrm>
            <a:off x="1138238" y="3154363"/>
            <a:ext cx="746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58" name="Line 18"/>
          <p:cNvSpPr>
            <a:spLocks noChangeShapeType="1"/>
          </p:cNvSpPr>
          <p:nvPr/>
        </p:nvSpPr>
        <p:spPr bwMode="auto">
          <a:xfrm>
            <a:off x="1138238" y="2759075"/>
            <a:ext cx="746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59" name="Line 19"/>
          <p:cNvSpPr>
            <a:spLocks noChangeShapeType="1"/>
          </p:cNvSpPr>
          <p:nvPr/>
        </p:nvSpPr>
        <p:spPr bwMode="auto">
          <a:xfrm>
            <a:off x="1138238" y="2359025"/>
            <a:ext cx="746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60" name="Line 20"/>
          <p:cNvSpPr>
            <a:spLocks noChangeShapeType="1"/>
          </p:cNvSpPr>
          <p:nvPr/>
        </p:nvSpPr>
        <p:spPr bwMode="auto">
          <a:xfrm>
            <a:off x="1138238" y="1963738"/>
            <a:ext cx="74612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61" name="Line 21"/>
          <p:cNvSpPr>
            <a:spLocks noChangeShapeType="1"/>
          </p:cNvSpPr>
          <p:nvPr/>
        </p:nvSpPr>
        <p:spPr bwMode="auto">
          <a:xfrm>
            <a:off x="1138238" y="1562100"/>
            <a:ext cx="74612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62" name="Line 22"/>
          <p:cNvSpPr>
            <a:spLocks noChangeShapeType="1"/>
          </p:cNvSpPr>
          <p:nvPr/>
        </p:nvSpPr>
        <p:spPr bwMode="auto">
          <a:xfrm>
            <a:off x="1212850" y="5549900"/>
            <a:ext cx="764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63" name="Line 23"/>
          <p:cNvSpPr>
            <a:spLocks noChangeShapeType="1"/>
          </p:cNvSpPr>
          <p:nvPr/>
        </p:nvSpPr>
        <p:spPr bwMode="auto">
          <a:xfrm flipV="1">
            <a:off x="12128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64" name="Line 24"/>
          <p:cNvSpPr>
            <a:spLocks noChangeShapeType="1"/>
          </p:cNvSpPr>
          <p:nvPr/>
        </p:nvSpPr>
        <p:spPr bwMode="auto">
          <a:xfrm flipV="1">
            <a:off x="12858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65" name="Line 25"/>
          <p:cNvSpPr>
            <a:spLocks noChangeShapeType="1"/>
          </p:cNvSpPr>
          <p:nvPr/>
        </p:nvSpPr>
        <p:spPr bwMode="auto">
          <a:xfrm flipV="1">
            <a:off x="13604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66" name="Line 26"/>
          <p:cNvSpPr>
            <a:spLocks noChangeShapeType="1"/>
          </p:cNvSpPr>
          <p:nvPr/>
        </p:nvSpPr>
        <p:spPr bwMode="auto">
          <a:xfrm flipV="1">
            <a:off x="14351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67" name="Line 27"/>
          <p:cNvSpPr>
            <a:spLocks noChangeShapeType="1"/>
          </p:cNvSpPr>
          <p:nvPr/>
        </p:nvSpPr>
        <p:spPr bwMode="auto">
          <a:xfrm flipV="1">
            <a:off x="15097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68" name="Line 28"/>
          <p:cNvSpPr>
            <a:spLocks noChangeShapeType="1"/>
          </p:cNvSpPr>
          <p:nvPr/>
        </p:nvSpPr>
        <p:spPr bwMode="auto">
          <a:xfrm flipV="1">
            <a:off x="15827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69" name="Line 29"/>
          <p:cNvSpPr>
            <a:spLocks noChangeShapeType="1"/>
          </p:cNvSpPr>
          <p:nvPr/>
        </p:nvSpPr>
        <p:spPr bwMode="auto">
          <a:xfrm flipV="1">
            <a:off x="16573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70" name="Line 30"/>
          <p:cNvSpPr>
            <a:spLocks noChangeShapeType="1"/>
          </p:cNvSpPr>
          <p:nvPr/>
        </p:nvSpPr>
        <p:spPr bwMode="auto">
          <a:xfrm flipV="1">
            <a:off x="17319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71" name="Line 31"/>
          <p:cNvSpPr>
            <a:spLocks noChangeShapeType="1"/>
          </p:cNvSpPr>
          <p:nvPr/>
        </p:nvSpPr>
        <p:spPr bwMode="auto">
          <a:xfrm flipV="1">
            <a:off x="18049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72" name="Line 32"/>
          <p:cNvSpPr>
            <a:spLocks noChangeShapeType="1"/>
          </p:cNvSpPr>
          <p:nvPr/>
        </p:nvSpPr>
        <p:spPr bwMode="auto">
          <a:xfrm flipV="1">
            <a:off x="18796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73" name="Line 33"/>
          <p:cNvSpPr>
            <a:spLocks noChangeShapeType="1"/>
          </p:cNvSpPr>
          <p:nvPr/>
        </p:nvSpPr>
        <p:spPr bwMode="auto">
          <a:xfrm flipV="1">
            <a:off x="19542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74" name="Line 34"/>
          <p:cNvSpPr>
            <a:spLocks noChangeShapeType="1"/>
          </p:cNvSpPr>
          <p:nvPr/>
        </p:nvSpPr>
        <p:spPr bwMode="auto">
          <a:xfrm flipV="1">
            <a:off x="20288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75" name="Line 35"/>
          <p:cNvSpPr>
            <a:spLocks noChangeShapeType="1"/>
          </p:cNvSpPr>
          <p:nvPr/>
        </p:nvSpPr>
        <p:spPr bwMode="auto">
          <a:xfrm flipV="1">
            <a:off x="21018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76" name="Line 36"/>
          <p:cNvSpPr>
            <a:spLocks noChangeShapeType="1"/>
          </p:cNvSpPr>
          <p:nvPr/>
        </p:nvSpPr>
        <p:spPr bwMode="auto">
          <a:xfrm flipV="1">
            <a:off x="21764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77" name="Line 37"/>
          <p:cNvSpPr>
            <a:spLocks noChangeShapeType="1"/>
          </p:cNvSpPr>
          <p:nvPr/>
        </p:nvSpPr>
        <p:spPr bwMode="auto">
          <a:xfrm flipV="1">
            <a:off x="22510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78" name="Line 38"/>
          <p:cNvSpPr>
            <a:spLocks noChangeShapeType="1"/>
          </p:cNvSpPr>
          <p:nvPr/>
        </p:nvSpPr>
        <p:spPr bwMode="auto">
          <a:xfrm flipV="1">
            <a:off x="23241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79" name="Line 39"/>
          <p:cNvSpPr>
            <a:spLocks noChangeShapeType="1"/>
          </p:cNvSpPr>
          <p:nvPr/>
        </p:nvSpPr>
        <p:spPr bwMode="auto">
          <a:xfrm flipV="1">
            <a:off x="23987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0" name="Line 40"/>
          <p:cNvSpPr>
            <a:spLocks noChangeShapeType="1"/>
          </p:cNvSpPr>
          <p:nvPr/>
        </p:nvSpPr>
        <p:spPr bwMode="auto">
          <a:xfrm flipV="1">
            <a:off x="24733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1" name="Line 41"/>
          <p:cNvSpPr>
            <a:spLocks noChangeShapeType="1"/>
          </p:cNvSpPr>
          <p:nvPr/>
        </p:nvSpPr>
        <p:spPr bwMode="auto">
          <a:xfrm flipV="1">
            <a:off x="25479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2" name="Line 42"/>
          <p:cNvSpPr>
            <a:spLocks noChangeShapeType="1"/>
          </p:cNvSpPr>
          <p:nvPr/>
        </p:nvSpPr>
        <p:spPr bwMode="auto">
          <a:xfrm flipV="1">
            <a:off x="26209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3" name="Line 43"/>
          <p:cNvSpPr>
            <a:spLocks noChangeShapeType="1"/>
          </p:cNvSpPr>
          <p:nvPr/>
        </p:nvSpPr>
        <p:spPr bwMode="auto">
          <a:xfrm flipV="1">
            <a:off x="26955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4" name="Line 44"/>
          <p:cNvSpPr>
            <a:spLocks noChangeShapeType="1"/>
          </p:cNvSpPr>
          <p:nvPr/>
        </p:nvSpPr>
        <p:spPr bwMode="auto">
          <a:xfrm flipV="1">
            <a:off x="27701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5" name="Line 45"/>
          <p:cNvSpPr>
            <a:spLocks noChangeShapeType="1"/>
          </p:cNvSpPr>
          <p:nvPr/>
        </p:nvSpPr>
        <p:spPr bwMode="auto">
          <a:xfrm flipV="1">
            <a:off x="28432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6" name="Line 46"/>
          <p:cNvSpPr>
            <a:spLocks noChangeShapeType="1"/>
          </p:cNvSpPr>
          <p:nvPr/>
        </p:nvSpPr>
        <p:spPr bwMode="auto">
          <a:xfrm flipV="1">
            <a:off x="29178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7" name="Line 47"/>
          <p:cNvSpPr>
            <a:spLocks noChangeShapeType="1"/>
          </p:cNvSpPr>
          <p:nvPr/>
        </p:nvSpPr>
        <p:spPr bwMode="auto">
          <a:xfrm flipV="1">
            <a:off x="29924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8" name="Line 48"/>
          <p:cNvSpPr>
            <a:spLocks noChangeShapeType="1"/>
          </p:cNvSpPr>
          <p:nvPr/>
        </p:nvSpPr>
        <p:spPr bwMode="auto">
          <a:xfrm flipV="1">
            <a:off x="30670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89" name="Line 49"/>
          <p:cNvSpPr>
            <a:spLocks noChangeShapeType="1"/>
          </p:cNvSpPr>
          <p:nvPr/>
        </p:nvSpPr>
        <p:spPr bwMode="auto">
          <a:xfrm flipV="1">
            <a:off x="31400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0" name="Line 50"/>
          <p:cNvSpPr>
            <a:spLocks noChangeShapeType="1"/>
          </p:cNvSpPr>
          <p:nvPr/>
        </p:nvSpPr>
        <p:spPr bwMode="auto">
          <a:xfrm flipV="1">
            <a:off x="32146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1" name="Line 51"/>
          <p:cNvSpPr>
            <a:spLocks noChangeShapeType="1"/>
          </p:cNvSpPr>
          <p:nvPr/>
        </p:nvSpPr>
        <p:spPr bwMode="auto">
          <a:xfrm flipV="1">
            <a:off x="32893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2" name="Line 52"/>
          <p:cNvSpPr>
            <a:spLocks noChangeShapeType="1"/>
          </p:cNvSpPr>
          <p:nvPr/>
        </p:nvSpPr>
        <p:spPr bwMode="auto">
          <a:xfrm flipV="1">
            <a:off x="33623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3" name="Line 53"/>
          <p:cNvSpPr>
            <a:spLocks noChangeShapeType="1"/>
          </p:cNvSpPr>
          <p:nvPr/>
        </p:nvSpPr>
        <p:spPr bwMode="auto">
          <a:xfrm flipV="1">
            <a:off x="34369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4" name="Line 54"/>
          <p:cNvSpPr>
            <a:spLocks noChangeShapeType="1"/>
          </p:cNvSpPr>
          <p:nvPr/>
        </p:nvSpPr>
        <p:spPr bwMode="auto">
          <a:xfrm flipV="1">
            <a:off x="35115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5" name="Line 55"/>
          <p:cNvSpPr>
            <a:spLocks noChangeShapeType="1"/>
          </p:cNvSpPr>
          <p:nvPr/>
        </p:nvSpPr>
        <p:spPr bwMode="auto">
          <a:xfrm flipV="1">
            <a:off x="35845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6" name="Line 56"/>
          <p:cNvSpPr>
            <a:spLocks noChangeShapeType="1"/>
          </p:cNvSpPr>
          <p:nvPr/>
        </p:nvSpPr>
        <p:spPr bwMode="auto">
          <a:xfrm flipV="1">
            <a:off x="36591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7" name="Line 57"/>
          <p:cNvSpPr>
            <a:spLocks noChangeShapeType="1"/>
          </p:cNvSpPr>
          <p:nvPr/>
        </p:nvSpPr>
        <p:spPr bwMode="auto">
          <a:xfrm flipV="1">
            <a:off x="37338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8" name="Line 58"/>
          <p:cNvSpPr>
            <a:spLocks noChangeShapeType="1"/>
          </p:cNvSpPr>
          <p:nvPr/>
        </p:nvSpPr>
        <p:spPr bwMode="auto">
          <a:xfrm flipV="1">
            <a:off x="38084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499" name="Line 59"/>
          <p:cNvSpPr>
            <a:spLocks noChangeShapeType="1"/>
          </p:cNvSpPr>
          <p:nvPr/>
        </p:nvSpPr>
        <p:spPr bwMode="auto">
          <a:xfrm flipV="1">
            <a:off x="38814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00" name="Line 60"/>
          <p:cNvSpPr>
            <a:spLocks noChangeShapeType="1"/>
          </p:cNvSpPr>
          <p:nvPr/>
        </p:nvSpPr>
        <p:spPr bwMode="auto">
          <a:xfrm flipV="1">
            <a:off x="39560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01" name="Line 61"/>
          <p:cNvSpPr>
            <a:spLocks noChangeShapeType="1"/>
          </p:cNvSpPr>
          <p:nvPr/>
        </p:nvSpPr>
        <p:spPr bwMode="auto">
          <a:xfrm flipV="1">
            <a:off x="40306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02" name="Line 62"/>
          <p:cNvSpPr>
            <a:spLocks noChangeShapeType="1"/>
          </p:cNvSpPr>
          <p:nvPr/>
        </p:nvSpPr>
        <p:spPr bwMode="auto">
          <a:xfrm flipV="1">
            <a:off x="41036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03" name="Line 63"/>
          <p:cNvSpPr>
            <a:spLocks noChangeShapeType="1"/>
          </p:cNvSpPr>
          <p:nvPr/>
        </p:nvSpPr>
        <p:spPr bwMode="auto">
          <a:xfrm flipV="1">
            <a:off x="41783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04" name="Line 64"/>
          <p:cNvSpPr>
            <a:spLocks noChangeShapeType="1"/>
          </p:cNvSpPr>
          <p:nvPr/>
        </p:nvSpPr>
        <p:spPr bwMode="auto">
          <a:xfrm flipV="1">
            <a:off x="42529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05" name="Line 65"/>
          <p:cNvSpPr>
            <a:spLocks noChangeShapeType="1"/>
          </p:cNvSpPr>
          <p:nvPr/>
        </p:nvSpPr>
        <p:spPr bwMode="auto">
          <a:xfrm flipV="1">
            <a:off x="43275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06" name="Line 66"/>
          <p:cNvSpPr>
            <a:spLocks noChangeShapeType="1"/>
          </p:cNvSpPr>
          <p:nvPr/>
        </p:nvSpPr>
        <p:spPr bwMode="auto">
          <a:xfrm flipV="1">
            <a:off x="44005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07" name="Line 67"/>
          <p:cNvSpPr>
            <a:spLocks noChangeShapeType="1"/>
          </p:cNvSpPr>
          <p:nvPr/>
        </p:nvSpPr>
        <p:spPr bwMode="auto">
          <a:xfrm flipV="1">
            <a:off x="44751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08" name="Line 68"/>
          <p:cNvSpPr>
            <a:spLocks noChangeShapeType="1"/>
          </p:cNvSpPr>
          <p:nvPr/>
        </p:nvSpPr>
        <p:spPr bwMode="auto">
          <a:xfrm flipV="1">
            <a:off x="45497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09" name="Line 69"/>
          <p:cNvSpPr>
            <a:spLocks noChangeShapeType="1"/>
          </p:cNvSpPr>
          <p:nvPr/>
        </p:nvSpPr>
        <p:spPr bwMode="auto">
          <a:xfrm flipV="1">
            <a:off x="46228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10" name="Line 70"/>
          <p:cNvSpPr>
            <a:spLocks noChangeShapeType="1"/>
          </p:cNvSpPr>
          <p:nvPr/>
        </p:nvSpPr>
        <p:spPr bwMode="auto">
          <a:xfrm flipV="1">
            <a:off x="46974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11" name="Line 71"/>
          <p:cNvSpPr>
            <a:spLocks noChangeShapeType="1"/>
          </p:cNvSpPr>
          <p:nvPr/>
        </p:nvSpPr>
        <p:spPr bwMode="auto">
          <a:xfrm flipV="1">
            <a:off x="47720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12" name="Line 72"/>
          <p:cNvSpPr>
            <a:spLocks noChangeShapeType="1"/>
          </p:cNvSpPr>
          <p:nvPr/>
        </p:nvSpPr>
        <p:spPr bwMode="auto">
          <a:xfrm flipV="1">
            <a:off x="48466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13" name="Line 73"/>
          <p:cNvSpPr>
            <a:spLocks noChangeShapeType="1"/>
          </p:cNvSpPr>
          <p:nvPr/>
        </p:nvSpPr>
        <p:spPr bwMode="auto">
          <a:xfrm flipV="1">
            <a:off x="49196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14" name="Line 74"/>
          <p:cNvSpPr>
            <a:spLocks noChangeShapeType="1"/>
          </p:cNvSpPr>
          <p:nvPr/>
        </p:nvSpPr>
        <p:spPr bwMode="auto">
          <a:xfrm flipV="1">
            <a:off x="49942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15" name="Line 75"/>
          <p:cNvSpPr>
            <a:spLocks noChangeShapeType="1"/>
          </p:cNvSpPr>
          <p:nvPr/>
        </p:nvSpPr>
        <p:spPr bwMode="auto">
          <a:xfrm flipV="1">
            <a:off x="50752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16" name="Line 76"/>
          <p:cNvSpPr>
            <a:spLocks noChangeShapeType="1"/>
          </p:cNvSpPr>
          <p:nvPr/>
        </p:nvSpPr>
        <p:spPr bwMode="auto">
          <a:xfrm flipV="1">
            <a:off x="51498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17" name="Line 77"/>
          <p:cNvSpPr>
            <a:spLocks noChangeShapeType="1"/>
          </p:cNvSpPr>
          <p:nvPr/>
        </p:nvSpPr>
        <p:spPr bwMode="auto">
          <a:xfrm flipV="1">
            <a:off x="52228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18" name="Line 78"/>
          <p:cNvSpPr>
            <a:spLocks noChangeShapeType="1"/>
          </p:cNvSpPr>
          <p:nvPr/>
        </p:nvSpPr>
        <p:spPr bwMode="auto">
          <a:xfrm flipV="1">
            <a:off x="52974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19" name="Line 79"/>
          <p:cNvSpPr>
            <a:spLocks noChangeShapeType="1"/>
          </p:cNvSpPr>
          <p:nvPr/>
        </p:nvSpPr>
        <p:spPr bwMode="auto">
          <a:xfrm flipV="1">
            <a:off x="53721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20" name="Line 80"/>
          <p:cNvSpPr>
            <a:spLocks noChangeShapeType="1"/>
          </p:cNvSpPr>
          <p:nvPr/>
        </p:nvSpPr>
        <p:spPr bwMode="auto">
          <a:xfrm flipV="1">
            <a:off x="54467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21" name="Line 81"/>
          <p:cNvSpPr>
            <a:spLocks noChangeShapeType="1"/>
          </p:cNvSpPr>
          <p:nvPr/>
        </p:nvSpPr>
        <p:spPr bwMode="auto">
          <a:xfrm flipV="1">
            <a:off x="55197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22" name="Line 82"/>
          <p:cNvSpPr>
            <a:spLocks noChangeShapeType="1"/>
          </p:cNvSpPr>
          <p:nvPr/>
        </p:nvSpPr>
        <p:spPr bwMode="auto">
          <a:xfrm flipV="1">
            <a:off x="55943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23" name="Line 83"/>
          <p:cNvSpPr>
            <a:spLocks noChangeShapeType="1"/>
          </p:cNvSpPr>
          <p:nvPr/>
        </p:nvSpPr>
        <p:spPr bwMode="auto">
          <a:xfrm flipV="1">
            <a:off x="56689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24" name="Line 84"/>
          <p:cNvSpPr>
            <a:spLocks noChangeShapeType="1"/>
          </p:cNvSpPr>
          <p:nvPr/>
        </p:nvSpPr>
        <p:spPr bwMode="auto">
          <a:xfrm flipV="1">
            <a:off x="57419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25" name="Line 85"/>
          <p:cNvSpPr>
            <a:spLocks noChangeShapeType="1"/>
          </p:cNvSpPr>
          <p:nvPr/>
        </p:nvSpPr>
        <p:spPr bwMode="auto">
          <a:xfrm flipV="1">
            <a:off x="58166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26" name="Line 86"/>
          <p:cNvSpPr>
            <a:spLocks noChangeShapeType="1"/>
          </p:cNvSpPr>
          <p:nvPr/>
        </p:nvSpPr>
        <p:spPr bwMode="auto">
          <a:xfrm flipV="1">
            <a:off x="58912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27" name="Line 87"/>
          <p:cNvSpPr>
            <a:spLocks noChangeShapeType="1"/>
          </p:cNvSpPr>
          <p:nvPr/>
        </p:nvSpPr>
        <p:spPr bwMode="auto">
          <a:xfrm flipV="1">
            <a:off x="59658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28" name="Line 88"/>
          <p:cNvSpPr>
            <a:spLocks noChangeShapeType="1"/>
          </p:cNvSpPr>
          <p:nvPr/>
        </p:nvSpPr>
        <p:spPr bwMode="auto">
          <a:xfrm flipV="1">
            <a:off x="60388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29" name="Line 89"/>
          <p:cNvSpPr>
            <a:spLocks noChangeShapeType="1"/>
          </p:cNvSpPr>
          <p:nvPr/>
        </p:nvSpPr>
        <p:spPr bwMode="auto">
          <a:xfrm flipV="1">
            <a:off x="61134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30" name="Line 90"/>
          <p:cNvSpPr>
            <a:spLocks noChangeShapeType="1"/>
          </p:cNvSpPr>
          <p:nvPr/>
        </p:nvSpPr>
        <p:spPr bwMode="auto">
          <a:xfrm flipV="1">
            <a:off x="61880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31" name="Line 91"/>
          <p:cNvSpPr>
            <a:spLocks noChangeShapeType="1"/>
          </p:cNvSpPr>
          <p:nvPr/>
        </p:nvSpPr>
        <p:spPr bwMode="auto">
          <a:xfrm flipV="1">
            <a:off x="62611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32" name="Line 92"/>
          <p:cNvSpPr>
            <a:spLocks noChangeShapeType="1"/>
          </p:cNvSpPr>
          <p:nvPr/>
        </p:nvSpPr>
        <p:spPr bwMode="auto">
          <a:xfrm flipV="1">
            <a:off x="63357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33" name="Line 93"/>
          <p:cNvSpPr>
            <a:spLocks noChangeShapeType="1"/>
          </p:cNvSpPr>
          <p:nvPr/>
        </p:nvSpPr>
        <p:spPr bwMode="auto">
          <a:xfrm flipV="1">
            <a:off x="64103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34" name="Line 94"/>
          <p:cNvSpPr>
            <a:spLocks noChangeShapeType="1"/>
          </p:cNvSpPr>
          <p:nvPr/>
        </p:nvSpPr>
        <p:spPr bwMode="auto">
          <a:xfrm flipV="1">
            <a:off x="64833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35" name="Line 95"/>
          <p:cNvSpPr>
            <a:spLocks noChangeShapeType="1"/>
          </p:cNvSpPr>
          <p:nvPr/>
        </p:nvSpPr>
        <p:spPr bwMode="auto">
          <a:xfrm flipV="1">
            <a:off x="65579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36" name="Line 96"/>
          <p:cNvSpPr>
            <a:spLocks noChangeShapeType="1"/>
          </p:cNvSpPr>
          <p:nvPr/>
        </p:nvSpPr>
        <p:spPr bwMode="auto">
          <a:xfrm flipV="1">
            <a:off x="66325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37" name="Line 97"/>
          <p:cNvSpPr>
            <a:spLocks noChangeShapeType="1"/>
          </p:cNvSpPr>
          <p:nvPr/>
        </p:nvSpPr>
        <p:spPr bwMode="auto">
          <a:xfrm flipV="1">
            <a:off x="67071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38" name="Line 98"/>
          <p:cNvSpPr>
            <a:spLocks noChangeShapeType="1"/>
          </p:cNvSpPr>
          <p:nvPr/>
        </p:nvSpPr>
        <p:spPr bwMode="auto">
          <a:xfrm flipV="1">
            <a:off x="67802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39" name="Line 99"/>
          <p:cNvSpPr>
            <a:spLocks noChangeShapeType="1"/>
          </p:cNvSpPr>
          <p:nvPr/>
        </p:nvSpPr>
        <p:spPr bwMode="auto">
          <a:xfrm flipV="1">
            <a:off x="68548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40" name="Line 100"/>
          <p:cNvSpPr>
            <a:spLocks noChangeShapeType="1"/>
          </p:cNvSpPr>
          <p:nvPr/>
        </p:nvSpPr>
        <p:spPr bwMode="auto">
          <a:xfrm flipV="1">
            <a:off x="69294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41" name="Line 101"/>
          <p:cNvSpPr>
            <a:spLocks noChangeShapeType="1"/>
          </p:cNvSpPr>
          <p:nvPr/>
        </p:nvSpPr>
        <p:spPr bwMode="auto">
          <a:xfrm flipV="1">
            <a:off x="70024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42" name="Line 102"/>
          <p:cNvSpPr>
            <a:spLocks noChangeShapeType="1"/>
          </p:cNvSpPr>
          <p:nvPr/>
        </p:nvSpPr>
        <p:spPr bwMode="auto">
          <a:xfrm flipV="1">
            <a:off x="70770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43" name="Line 103"/>
          <p:cNvSpPr>
            <a:spLocks noChangeShapeType="1"/>
          </p:cNvSpPr>
          <p:nvPr/>
        </p:nvSpPr>
        <p:spPr bwMode="auto">
          <a:xfrm flipV="1">
            <a:off x="71516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44" name="Line 104"/>
          <p:cNvSpPr>
            <a:spLocks noChangeShapeType="1"/>
          </p:cNvSpPr>
          <p:nvPr/>
        </p:nvSpPr>
        <p:spPr bwMode="auto">
          <a:xfrm flipV="1">
            <a:off x="72263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45" name="Line 105"/>
          <p:cNvSpPr>
            <a:spLocks noChangeShapeType="1"/>
          </p:cNvSpPr>
          <p:nvPr/>
        </p:nvSpPr>
        <p:spPr bwMode="auto">
          <a:xfrm flipV="1">
            <a:off x="72993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46" name="Line 106"/>
          <p:cNvSpPr>
            <a:spLocks noChangeShapeType="1"/>
          </p:cNvSpPr>
          <p:nvPr/>
        </p:nvSpPr>
        <p:spPr bwMode="auto">
          <a:xfrm flipV="1">
            <a:off x="73739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47" name="Line 107"/>
          <p:cNvSpPr>
            <a:spLocks noChangeShapeType="1"/>
          </p:cNvSpPr>
          <p:nvPr/>
        </p:nvSpPr>
        <p:spPr bwMode="auto">
          <a:xfrm flipV="1">
            <a:off x="74485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48" name="Line 108"/>
          <p:cNvSpPr>
            <a:spLocks noChangeShapeType="1"/>
          </p:cNvSpPr>
          <p:nvPr/>
        </p:nvSpPr>
        <p:spPr bwMode="auto">
          <a:xfrm flipV="1">
            <a:off x="75215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49" name="Line 109"/>
          <p:cNvSpPr>
            <a:spLocks noChangeShapeType="1"/>
          </p:cNvSpPr>
          <p:nvPr/>
        </p:nvSpPr>
        <p:spPr bwMode="auto">
          <a:xfrm flipV="1">
            <a:off x="75961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50" name="Line 110"/>
          <p:cNvSpPr>
            <a:spLocks noChangeShapeType="1"/>
          </p:cNvSpPr>
          <p:nvPr/>
        </p:nvSpPr>
        <p:spPr bwMode="auto">
          <a:xfrm flipV="1">
            <a:off x="76708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51" name="Line 111"/>
          <p:cNvSpPr>
            <a:spLocks noChangeShapeType="1"/>
          </p:cNvSpPr>
          <p:nvPr/>
        </p:nvSpPr>
        <p:spPr bwMode="auto">
          <a:xfrm flipV="1">
            <a:off x="77454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52" name="Line 112"/>
          <p:cNvSpPr>
            <a:spLocks noChangeShapeType="1"/>
          </p:cNvSpPr>
          <p:nvPr/>
        </p:nvSpPr>
        <p:spPr bwMode="auto">
          <a:xfrm flipV="1">
            <a:off x="78184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53" name="Line 113"/>
          <p:cNvSpPr>
            <a:spLocks noChangeShapeType="1"/>
          </p:cNvSpPr>
          <p:nvPr/>
        </p:nvSpPr>
        <p:spPr bwMode="auto">
          <a:xfrm flipV="1">
            <a:off x="78930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54" name="Line 114"/>
          <p:cNvSpPr>
            <a:spLocks noChangeShapeType="1"/>
          </p:cNvSpPr>
          <p:nvPr/>
        </p:nvSpPr>
        <p:spPr bwMode="auto">
          <a:xfrm flipV="1">
            <a:off x="79676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55" name="Line 115"/>
          <p:cNvSpPr>
            <a:spLocks noChangeShapeType="1"/>
          </p:cNvSpPr>
          <p:nvPr/>
        </p:nvSpPr>
        <p:spPr bwMode="auto">
          <a:xfrm flipV="1">
            <a:off x="804068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56" name="Line 116"/>
          <p:cNvSpPr>
            <a:spLocks noChangeShapeType="1"/>
          </p:cNvSpPr>
          <p:nvPr/>
        </p:nvSpPr>
        <p:spPr bwMode="auto">
          <a:xfrm flipV="1">
            <a:off x="81153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57" name="Line 117"/>
          <p:cNvSpPr>
            <a:spLocks noChangeShapeType="1"/>
          </p:cNvSpPr>
          <p:nvPr/>
        </p:nvSpPr>
        <p:spPr bwMode="auto">
          <a:xfrm flipV="1">
            <a:off x="81899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58" name="Line 118"/>
          <p:cNvSpPr>
            <a:spLocks noChangeShapeType="1"/>
          </p:cNvSpPr>
          <p:nvPr/>
        </p:nvSpPr>
        <p:spPr bwMode="auto">
          <a:xfrm flipV="1">
            <a:off x="82645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59" name="Line 119"/>
          <p:cNvSpPr>
            <a:spLocks noChangeShapeType="1"/>
          </p:cNvSpPr>
          <p:nvPr/>
        </p:nvSpPr>
        <p:spPr bwMode="auto">
          <a:xfrm flipV="1">
            <a:off x="833755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60" name="Line 120"/>
          <p:cNvSpPr>
            <a:spLocks noChangeShapeType="1"/>
          </p:cNvSpPr>
          <p:nvPr/>
        </p:nvSpPr>
        <p:spPr bwMode="auto">
          <a:xfrm flipV="1">
            <a:off x="84121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61" name="Line 121"/>
          <p:cNvSpPr>
            <a:spLocks noChangeShapeType="1"/>
          </p:cNvSpPr>
          <p:nvPr/>
        </p:nvSpPr>
        <p:spPr bwMode="auto">
          <a:xfrm flipV="1">
            <a:off x="848677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62" name="Line 122"/>
          <p:cNvSpPr>
            <a:spLocks noChangeShapeType="1"/>
          </p:cNvSpPr>
          <p:nvPr/>
        </p:nvSpPr>
        <p:spPr bwMode="auto">
          <a:xfrm flipV="1">
            <a:off x="8559800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63" name="Line 123"/>
          <p:cNvSpPr>
            <a:spLocks noChangeShapeType="1"/>
          </p:cNvSpPr>
          <p:nvPr/>
        </p:nvSpPr>
        <p:spPr bwMode="auto">
          <a:xfrm flipV="1">
            <a:off x="863441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64" name="Line 124"/>
          <p:cNvSpPr>
            <a:spLocks noChangeShapeType="1"/>
          </p:cNvSpPr>
          <p:nvPr/>
        </p:nvSpPr>
        <p:spPr bwMode="auto">
          <a:xfrm flipV="1">
            <a:off x="8709025" y="5549900"/>
            <a:ext cx="1588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65" name="Line 125"/>
          <p:cNvSpPr>
            <a:spLocks noChangeShapeType="1"/>
          </p:cNvSpPr>
          <p:nvPr/>
        </p:nvSpPr>
        <p:spPr bwMode="auto">
          <a:xfrm flipV="1">
            <a:off x="8783638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66" name="Line 126"/>
          <p:cNvSpPr>
            <a:spLocks noChangeShapeType="1"/>
          </p:cNvSpPr>
          <p:nvPr/>
        </p:nvSpPr>
        <p:spPr bwMode="auto">
          <a:xfrm flipV="1">
            <a:off x="8856663" y="5549900"/>
            <a:ext cx="1587" cy="746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1567" name="Rectangle 127"/>
          <p:cNvSpPr>
            <a:spLocks noChangeArrowheads="1"/>
          </p:cNvSpPr>
          <p:nvPr/>
        </p:nvSpPr>
        <p:spPr bwMode="auto">
          <a:xfrm>
            <a:off x="884238" y="5427663"/>
            <a:ext cx="203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-3</a:t>
            </a:r>
            <a:endParaRPr lang="fr-CH" sz="1600"/>
          </a:p>
        </p:txBody>
      </p:sp>
      <p:sp>
        <p:nvSpPr>
          <p:cNvPr id="61568" name="Rectangle 128"/>
          <p:cNvSpPr>
            <a:spLocks noChangeArrowheads="1"/>
          </p:cNvSpPr>
          <p:nvPr/>
        </p:nvSpPr>
        <p:spPr bwMode="auto">
          <a:xfrm>
            <a:off x="884238" y="5026025"/>
            <a:ext cx="203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-2</a:t>
            </a:r>
            <a:endParaRPr lang="fr-CH" sz="1600"/>
          </a:p>
        </p:txBody>
      </p:sp>
      <p:sp>
        <p:nvSpPr>
          <p:cNvPr id="61569" name="Rectangle 129"/>
          <p:cNvSpPr>
            <a:spLocks noChangeArrowheads="1"/>
          </p:cNvSpPr>
          <p:nvPr/>
        </p:nvSpPr>
        <p:spPr bwMode="auto">
          <a:xfrm>
            <a:off x="884238" y="4630738"/>
            <a:ext cx="203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-1</a:t>
            </a:r>
            <a:endParaRPr lang="fr-CH" sz="1600"/>
          </a:p>
        </p:txBody>
      </p:sp>
      <p:sp>
        <p:nvSpPr>
          <p:cNvPr id="61570" name="Rectangle 130"/>
          <p:cNvSpPr>
            <a:spLocks noChangeArrowheads="1"/>
          </p:cNvSpPr>
          <p:nvPr/>
        </p:nvSpPr>
        <p:spPr bwMode="auto">
          <a:xfrm>
            <a:off x="960438" y="4229100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0</a:t>
            </a:r>
            <a:endParaRPr lang="fr-CH" sz="1600"/>
          </a:p>
        </p:txBody>
      </p:sp>
      <p:sp>
        <p:nvSpPr>
          <p:cNvPr id="61571" name="Rectangle 131"/>
          <p:cNvSpPr>
            <a:spLocks noChangeArrowheads="1"/>
          </p:cNvSpPr>
          <p:nvPr/>
        </p:nvSpPr>
        <p:spPr bwMode="auto">
          <a:xfrm>
            <a:off x="960438" y="3835400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</a:t>
            </a:r>
            <a:endParaRPr lang="fr-CH" sz="1600"/>
          </a:p>
        </p:txBody>
      </p:sp>
      <p:sp>
        <p:nvSpPr>
          <p:cNvPr id="61572" name="Rectangle 132"/>
          <p:cNvSpPr>
            <a:spLocks noChangeArrowheads="1"/>
          </p:cNvSpPr>
          <p:nvPr/>
        </p:nvSpPr>
        <p:spPr bwMode="auto">
          <a:xfrm>
            <a:off x="960438" y="3433763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2</a:t>
            </a:r>
            <a:endParaRPr lang="fr-CH" sz="1600"/>
          </a:p>
        </p:txBody>
      </p:sp>
      <p:sp>
        <p:nvSpPr>
          <p:cNvPr id="61573" name="Rectangle 133"/>
          <p:cNvSpPr>
            <a:spLocks noChangeArrowheads="1"/>
          </p:cNvSpPr>
          <p:nvPr/>
        </p:nvSpPr>
        <p:spPr bwMode="auto">
          <a:xfrm>
            <a:off x="960438" y="303212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3</a:t>
            </a:r>
            <a:endParaRPr lang="fr-CH" sz="1600"/>
          </a:p>
        </p:txBody>
      </p:sp>
      <p:sp>
        <p:nvSpPr>
          <p:cNvPr id="61574" name="Rectangle 134"/>
          <p:cNvSpPr>
            <a:spLocks noChangeArrowheads="1"/>
          </p:cNvSpPr>
          <p:nvPr/>
        </p:nvSpPr>
        <p:spPr bwMode="auto">
          <a:xfrm>
            <a:off x="960438" y="2636838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4</a:t>
            </a:r>
            <a:endParaRPr lang="fr-CH" sz="1600"/>
          </a:p>
        </p:txBody>
      </p:sp>
      <p:sp>
        <p:nvSpPr>
          <p:cNvPr id="61575" name="Rectangle 135"/>
          <p:cNvSpPr>
            <a:spLocks noChangeArrowheads="1"/>
          </p:cNvSpPr>
          <p:nvPr/>
        </p:nvSpPr>
        <p:spPr bwMode="auto">
          <a:xfrm>
            <a:off x="960438" y="2235200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5</a:t>
            </a:r>
            <a:endParaRPr lang="fr-CH" sz="1600"/>
          </a:p>
        </p:txBody>
      </p:sp>
      <p:sp>
        <p:nvSpPr>
          <p:cNvPr id="61576" name="Rectangle 136"/>
          <p:cNvSpPr>
            <a:spLocks noChangeArrowheads="1"/>
          </p:cNvSpPr>
          <p:nvPr/>
        </p:nvSpPr>
        <p:spPr bwMode="auto">
          <a:xfrm>
            <a:off x="960438" y="1841500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6</a:t>
            </a:r>
            <a:endParaRPr lang="fr-CH" sz="1600"/>
          </a:p>
        </p:txBody>
      </p:sp>
      <p:sp>
        <p:nvSpPr>
          <p:cNvPr id="61577" name="Rectangle 137"/>
          <p:cNvSpPr>
            <a:spLocks noChangeArrowheads="1"/>
          </p:cNvSpPr>
          <p:nvPr/>
        </p:nvSpPr>
        <p:spPr bwMode="auto">
          <a:xfrm>
            <a:off x="960438" y="1439863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7</a:t>
            </a:r>
            <a:endParaRPr lang="fr-CH" sz="1600"/>
          </a:p>
        </p:txBody>
      </p:sp>
      <p:sp>
        <p:nvSpPr>
          <p:cNvPr id="61578" name="Rectangle 138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79" name="Rectangle 139"/>
          <p:cNvSpPr>
            <a:spLocks noChangeArrowheads="1"/>
          </p:cNvSpPr>
          <p:nvPr/>
        </p:nvSpPr>
        <p:spPr bwMode="auto">
          <a:xfrm rot="-5400000">
            <a:off x="999332" y="5782469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1901</a:t>
            </a:r>
            <a:endParaRPr lang="fr-CH" sz="1600"/>
          </a:p>
        </p:txBody>
      </p:sp>
      <p:sp>
        <p:nvSpPr>
          <p:cNvPr id="61580" name="Rectangle 140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81" name="Rectangle 141"/>
          <p:cNvSpPr>
            <a:spLocks noChangeArrowheads="1"/>
          </p:cNvSpPr>
          <p:nvPr/>
        </p:nvSpPr>
        <p:spPr bwMode="auto">
          <a:xfrm rot="-5400000">
            <a:off x="1740694" y="5782469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1911</a:t>
            </a:r>
            <a:endParaRPr lang="fr-CH" sz="1600"/>
          </a:p>
        </p:txBody>
      </p:sp>
      <p:sp>
        <p:nvSpPr>
          <p:cNvPr id="61582" name="Rectangle 142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83" name="Rectangle 143"/>
          <p:cNvSpPr>
            <a:spLocks noChangeArrowheads="1"/>
          </p:cNvSpPr>
          <p:nvPr/>
        </p:nvSpPr>
        <p:spPr bwMode="auto">
          <a:xfrm rot="-5400000">
            <a:off x="2486819" y="5782469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1921</a:t>
            </a:r>
            <a:endParaRPr lang="fr-CH" sz="1600"/>
          </a:p>
        </p:txBody>
      </p:sp>
      <p:sp>
        <p:nvSpPr>
          <p:cNvPr id="61584" name="Rectangle 144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85" name="Rectangle 145"/>
          <p:cNvSpPr>
            <a:spLocks noChangeArrowheads="1"/>
          </p:cNvSpPr>
          <p:nvPr/>
        </p:nvSpPr>
        <p:spPr bwMode="auto">
          <a:xfrm rot="-5400000">
            <a:off x="3228182" y="5780881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1931</a:t>
            </a:r>
            <a:endParaRPr lang="fr-CH" sz="1600"/>
          </a:p>
        </p:txBody>
      </p:sp>
      <p:sp>
        <p:nvSpPr>
          <p:cNvPr id="61586" name="Rectangle 146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87" name="Rectangle 147"/>
          <p:cNvSpPr>
            <a:spLocks noChangeArrowheads="1"/>
          </p:cNvSpPr>
          <p:nvPr/>
        </p:nvSpPr>
        <p:spPr bwMode="auto">
          <a:xfrm rot="-5400000">
            <a:off x="3969544" y="5780881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1941</a:t>
            </a:r>
            <a:endParaRPr lang="fr-CH" sz="1600"/>
          </a:p>
        </p:txBody>
      </p:sp>
      <p:sp>
        <p:nvSpPr>
          <p:cNvPr id="61588" name="Rectangle 148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89" name="Rectangle 149"/>
          <p:cNvSpPr>
            <a:spLocks noChangeArrowheads="1"/>
          </p:cNvSpPr>
          <p:nvPr/>
        </p:nvSpPr>
        <p:spPr bwMode="auto">
          <a:xfrm rot="-5400000">
            <a:off x="4710907" y="5780881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1951</a:t>
            </a:r>
            <a:endParaRPr lang="fr-CH" sz="1600"/>
          </a:p>
        </p:txBody>
      </p:sp>
      <p:sp>
        <p:nvSpPr>
          <p:cNvPr id="61590" name="Rectangle 150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91" name="Rectangle 151"/>
          <p:cNvSpPr>
            <a:spLocks noChangeArrowheads="1"/>
          </p:cNvSpPr>
          <p:nvPr/>
        </p:nvSpPr>
        <p:spPr bwMode="auto">
          <a:xfrm rot="-5400000">
            <a:off x="5452269" y="5780881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1961</a:t>
            </a:r>
            <a:endParaRPr lang="fr-CH" sz="1600"/>
          </a:p>
        </p:txBody>
      </p:sp>
      <p:sp>
        <p:nvSpPr>
          <p:cNvPr id="61592" name="Rectangle 152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93" name="Rectangle 153"/>
          <p:cNvSpPr>
            <a:spLocks noChangeArrowheads="1"/>
          </p:cNvSpPr>
          <p:nvPr/>
        </p:nvSpPr>
        <p:spPr bwMode="auto">
          <a:xfrm rot="-5400000">
            <a:off x="6193632" y="5780881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1971</a:t>
            </a:r>
            <a:endParaRPr lang="fr-CH" sz="1600"/>
          </a:p>
        </p:txBody>
      </p:sp>
      <p:sp>
        <p:nvSpPr>
          <p:cNvPr id="61594" name="Rectangle 154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95" name="Rectangle 155"/>
          <p:cNvSpPr>
            <a:spLocks noChangeArrowheads="1"/>
          </p:cNvSpPr>
          <p:nvPr/>
        </p:nvSpPr>
        <p:spPr bwMode="auto">
          <a:xfrm rot="-5400000">
            <a:off x="6934994" y="5782469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1981</a:t>
            </a:r>
            <a:endParaRPr lang="fr-CH" sz="1600"/>
          </a:p>
        </p:txBody>
      </p:sp>
      <p:sp>
        <p:nvSpPr>
          <p:cNvPr id="61596" name="Rectangle 156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97" name="Rectangle 157"/>
          <p:cNvSpPr>
            <a:spLocks noChangeArrowheads="1"/>
          </p:cNvSpPr>
          <p:nvPr/>
        </p:nvSpPr>
        <p:spPr bwMode="auto">
          <a:xfrm rot="-5400000">
            <a:off x="7676357" y="5779294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1991</a:t>
            </a:r>
            <a:endParaRPr lang="fr-CH" sz="1600"/>
          </a:p>
        </p:txBody>
      </p:sp>
      <p:sp>
        <p:nvSpPr>
          <p:cNvPr id="61598" name="Rectangle 158"/>
          <p:cNvSpPr>
            <a:spLocks noChangeArrowheads="1"/>
          </p:cNvSpPr>
          <p:nvPr/>
        </p:nvSpPr>
        <p:spPr bwMode="auto">
          <a:xfrm rot="-5400000">
            <a:off x="479425" y="1304926"/>
            <a:ext cx="244475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fr-CH" sz="1600"/>
          </a:p>
        </p:txBody>
      </p:sp>
      <p:sp>
        <p:nvSpPr>
          <p:cNvPr id="61599" name="Rectangle 159"/>
          <p:cNvSpPr>
            <a:spLocks noChangeArrowheads="1"/>
          </p:cNvSpPr>
          <p:nvPr/>
        </p:nvSpPr>
        <p:spPr bwMode="auto">
          <a:xfrm rot="-5400000">
            <a:off x="8417719" y="5779294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>
                <a:solidFill>
                  <a:srgbClr val="FFFFFF"/>
                </a:solidFill>
              </a:rPr>
              <a:t>2001</a:t>
            </a:r>
            <a:endParaRPr lang="fr-CH" sz="1600"/>
          </a:p>
        </p:txBody>
      </p:sp>
      <p:sp>
        <p:nvSpPr>
          <p:cNvPr id="61600" name="Rectangle 160"/>
          <p:cNvSpPr>
            <a:spLocks noChangeArrowheads="1"/>
          </p:cNvSpPr>
          <p:nvPr/>
        </p:nvSpPr>
        <p:spPr bwMode="auto">
          <a:xfrm rot="-5400000">
            <a:off x="-1073150" y="3319463"/>
            <a:ext cx="30765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CH" sz="1800" b="1">
                <a:solidFill>
                  <a:srgbClr val="FFFFFF"/>
                </a:solidFill>
              </a:rPr>
              <a:t>Ecart de Tmax par rapport</a:t>
            </a:r>
          </a:p>
          <a:p>
            <a:r>
              <a:rPr lang="fr-CH" sz="1800" b="1">
                <a:solidFill>
                  <a:srgbClr val="FFFFFF"/>
                </a:solidFill>
              </a:rPr>
              <a:t>à la moyenne</a:t>
            </a:r>
            <a:r>
              <a:rPr lang="fr-CH" sz="1800" b="1"/>
              <a:t> </a:t>
            </a:r>
            <a:r>
              <a:rPr lang="fr-CH" sz="1800" b="1">
                <a:solidFill>
                  <a:srgbClr val="FFFFFF"/>
                </a:solidFill>
              </a:rPr>
              <a:t>1961-1990 [°C]</a:t>
            </a:r>
          </a:p>
        </p:txBody>
      </p:sp>
      <p:sp>
        <p:nvSpPr>
          <p:cNvPr id="61601" name="Line 161"/>
          <p:cNvSpPr>
            <a:spLocks noChangeShapeType="1"/>
          </p:cNvSpPr>
          <p:nvPr/>
        </p:nvSpPr>
        <p:spPr bwMode="auto">
          <a:xfrm flipV="1">
            <a:off x="1222375" y="4324350"/>
            <a:ext cx="7650163" cy="11113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CH"/>
          </a:p>
        </p:txBody>
      </p:sp>
      <p:sp>
        <p:nvSpPr>
          <p:cNvPr id="61602" name="Line 162"/>
          <p:cNvSpPr>
            <a:spLocks noChangeShapeType="1"/>
          </p:cNvSpPr>
          <p:nvPr/>
        </p:nvSpPr>
        <p:spPr bwMode="auto">
          <a:xfrm>
            <a:off x="1184275" y="1960563"/>
            <a:ext cx="7729538" cy="1587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CH"/>
          </a:p>
        </p:txBody>
      </p:sp>
      <p:sp>
        <p:nvSpPr>
          <p:cNvPr id="61603" name="Line 163"/>
          <p:cNvSpPr>
            <a:spLocks noChangeShapeType="1"/>
          </p:cNvSpPr>
          <p:nvPr/>
        </p:nvSpPr>
        <p:spPr bwMode="auto">
          <a:xfrm flipV="1">
            <a:off x="8934450" y="5551488"/>
            <a:ext cx="1588" cy="74612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2972836" name="Group 164"/>
          <p:cNvGrpSpPr>
            <a:grpSpLocks/>
          </p:cNvGrpSpPr>
          <p:nvPr/>
        </p:nvGrpSpPr>
        <p:grpSpPr bwMode="auto">
          <a:xfrm>
            <a:off x="1230313" y="1978025"/>
            <a:ext cx="7696200" cy="2341563"/>
            <a:chOff x="201" y="574"/>
            <a:chExt cx="5467" cy="2057"/>
          </a:xfrm>
        </p:grpSpPr>
        <p:sp>
          <p:nvSpPr>
            <p:cNvPr id="61645" name="Rectangle 165"/>
            <p:cNvSpPr>
              <a:spLocks noChangeArrowheads="1"/>
            </p:cNvSpPr>
            <p:nvPr/>
          </p:nvSpPr>
          <p:spPr bwMode="auto">
            <a:xfrm>
              <a:off x="201" y="2607"/>
              <a:ext cx="46" cy="24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46" name="Rectangle 166"/>
            <p:cNvSpPr>
              <a:spLocks noChangeArrowheads="1"/>
            </p:cNvSpPr>
            <p:nvPr/>
          </p:nvSpPr>
          <p:spPr bwMode="auto">
            <a:xfrm>
              <a:off x="357" y="1884"/>
              <a:ext cx="52" cy="747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47" name="Rectangle 167"/>
            <p:cNvSpPr>
              <a:spLocks noChangeArrowheads="1"/>
            </p:cNvSpPr>
            <p:nvPr/>
          </p:nvSpPr>
          <p:spPr bwMode="auto">
            <a:xfrm>
              <a:off x="414" y="2146"/>
              <a:ext cx="46" cy="485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48" name="Rectangle 168"/>
            <p:cNvSpPr>
              <a:spLocks noChangeArrowheads="1"/>
            </p:cNvSpPr>
            <p:nvPr/>
          </p:nvSpPr>
          <p:spPr bwMode="auto">
            <a:xfrm>
              <a:off x="466" y="2544"/>
              <a:ext cx="46" cy="87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49" name="Rectangle 169"/>
            <p:cNvSpPr>
              <a:spLocks noChangeArrowheads="1"/>
            </p:cNvSpPr>
            <p:nvPr/>
          </p:nvSpPr>
          <p:spPr bwMode="auto">
            <a:xfrm>
              <a:off x="725" y="1844"/>
              <a:ext cx="52" cy="787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50" name="Rectangle 170"/>
            <p:cNvSpPr>
              <a:spLocks noChangeArrowheads="1"/>
            </p:cNvSpPr>
            <p:nvPr/>
          </p:nvSpPr>
          <p:spPr bwMode="auto">
            <a:xfrm>
              <a:off x="1042" y="2567"/>
              <a:ext cx="46" cy="64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51" name="Rectangle 171"/>
            <p:cNvSpPr>
              <a:spLocks noChangeArrowheads="1"/>
            </p:cNvSpPr>
            <p:nvPr/>
          </p:nvSpPr>
          <p:spPr bwMode="auto">
            <a:xfrm>
              <a:off x="1151" y="2591"/>
              <a:ext cx="46" cy="40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52" name="Rectangle 172"/>
            <p:cNvSpPr>
              <a:spLocks noChangeArrowheads="1"/>
            </p:cNvSpPr>
            <p:nvPr/>
          </p:nvSpPr>
          <p:spPr bwMode="auto">
            <a:xfrm>
              <a:off x="1254" y="1924"/>
              <a:ext cx="46" cy="707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53" name="Rectangle 173"/>
            <p:cNvSpPr>
              <a:spLocks noChangeArrowheads="1"/>
            </p:cNvSpPr>
            <p:nvPr/>
          </p:nvSpPr>
          <p:spPr bwMode="auto">
            <a:xfrm>
              <a:off x="1358" y="2504"/>
              <a:ext cx="46" cy="127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54" name="Rectangle 174"/>
            <p:cNvSpPr>
              <a:spLocks noChangeArrowheads="1"/>
            </p:cNvSpPr>
            <p:nvPr/>
          </p:nvSpPr>
          <p:spPr bwMode="auto">
            <a:xfrm>
              <a:off x="1623" y="2155"/>
              <a:ext cx="46" cy="476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55" name="Rectangle 175"/>
            <p:cNvSpPr>
              <a:spLocks noChangeArrowheads="1"/>
            </p:cNvSpPr>
            <p:nvPr/>
          </p:nvSpPr>
          <p:spPr bwMode="auto">
            <a:xfrm>
              <a:off x="1674" y="2075"/>
              <a:ext cx="47" cy="556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56" name="Rectangle 176"/>
            <p:cNvSpPr>
              <a:spLocks noChangeArrowheads="1"/>
            </p:cNvSpPr>
            <p:nvPr/>
          </p:nvSpPr>
          <p:spPr bwMode="auto">
            <a:xfrm>
              <a:off x="1726" y="2225"/>
              <a:ext cx="46" cy="406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57" name="Rectangle 177"/>
            <p:cNvSpPr>
              <a:spLocks noChangeArrowheads="1"/>
            </p:cNvSpPr>
            <p:nvPr/>
          </p:nvSpPr>
          <p:spPr bwMode="auto">
            <a:xfrm>
              <a:off x="1778" y="2472"/>
              <a:ext cx="46" cy="159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58" name="Rectangle 178"/>
            <p:cNvSpPr>
              <a:spLocks noChangeArrowheads="1"/>
            </p:cNvSpPr>
            <p:nvPr/>
          </p:nvSpPr>
          <p:spPr bwMode="auto">
            <a:xfrm>
              <a:off x="1830" y="2123"/>
              <a:ext cx="52" cy="508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59" name="Rectangle 179"/>
            <p:cNvSpPr>
              <a:spLocks noChangeArrowheads="1"/>
            </p:cNvSpPr>
            <p:nvPr/>
          </p:nvSpPr>
          <p:spPr bwMode="auto">
            <a:xfrm>
              <a:off x="1887" y="2098"/>
              <a:ext cx="46" cy="533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60" name="Rectangle 180"/>
            <p:cNvSpPr>
              <a:spLocks noChangeArrowheads="1"/>
            </p:cNvSpPr>
            <p:nvPr/>
          </p:nvSpPr>
          <p:spPr bwMode="auto">
            <a:xfrm>
              <a:off x="1939" y="1988"/>
              <a:ext cx="46" cy="643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61" name="Rectangle 181"/>
            <p:cNvSpPr>
              <a:spLocks noChangeArrowheads="1"/>
            </p:cNvSpPr>
            <p:nvPr/>
          </p:nvSpPr>
          <p:spPr bwMode="auto">
            <a:xfrm>
              <a:off x="1991" y="1607"/>
              <a:ext cx="46" cy="1024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62" name="Rectangle 182"/>
            <p:cNvSpPr>
              <a:spLocks noChangeArrowheads="1"/>
            </p:cNvSpPr>
            <p:nvPr/>
          </p:nvSpPr>
          <p:spPr bwMode="auto">
            <a:xfrm>
              <a:off x="2043" y="2424"/>
              <a:ext cx="46" cy="207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63" name="Rectangle 183"/>
            <p:cNvSpPr>
              <a:spLocks noChangeArrowheads="1"/>
            </p:cNvSpPr>
            <p:nvPr/>
          </p:nvSpPr>
          <p:spPr bwMode="auto">
            <a:xfrm>
              <a:off x="2095" y="2035"/>
              <a:ext cx="46" cy="596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64" name="Rectangle 184"/>
            <p:cNvSpPr>
              <a:spLocks noChangeArrowheads="1"/>
            </p:cNvSpPr>
            <p:nvPr/>
          </p:nvSpPr>
          <p:spPr bwMode="auto">
            <a:xfrm>
              <a:off x="2146" y="2385"/>
              <a:ext cx="46" cy="246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65" name="Rectangle 185"/>
            <p:cNvSpPr>
              <a:spLocks noChangeArrowheads="1"/>
            </p:cNvSpPr>
            <p:nvPr/>
          </p:nvSpPr>
          <p:spPr bwMode="auto">
            <a:xfrm>
              <a:off x="2198" y="2432"/>
              <a:ext cx="52" cy="199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66" name="Rectangle 186"/>
            <p:cNvSpPr>
              <a:spLocks noChangeArrowheads="1"/>
            </p:cNvSpPr>
            <p:nvPr/>
          </p:nvSpPr>
          <p:spPr bwMode="auto">
            <a:xfrm>
              <a:off x="2307" y="2290"/>
              <a:ext cx="47" cy="341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67" name="Rectangle 187"/>
            <p:cNvSpPr>
              <a:spLocks noChangeArrowheads="1"/>
            </p:cNvSpPr>
            <p:nvPr/>
          </p:nvSpPr>
          <p:spPr bwMode="auto">
            <a:xfrm>
              <a:off x="2359" y="2202"/>
              <a:ext cx="46" cy="429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68" name="Rectangle 188"/>
            <p:cNvSpPr>
              <a:spLocks noChangeArrowheads="1"/>
            </p:cNvSpPr>
            <p:nvPr/>
          </p:nvSpPr>
          <p:spPr bwMode="auto">
            <a:xfrm>
              <a:off x="2411" y="1901"/>
              <a:ext cx="46" cy="730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69" name="Rectangle 189"/>
            <p:cNvSpPr>
              <a:spLocks noChangeArrowheads="1"/>
            </p:cNvSpPr>
            <p:nvPr/>
          </p:nvSpPr>
          <p:spPr bwMode="auto">
            <a:xfrm>
              <a:off x="2463" y="1933"/>
              <a:ext cx="46" cy="698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70" name="Rectangle 190"/>
            <p:cNvSpPr>
              <a:spLocks noChangeArrowheads="1"/>
            </p:cNvSpPr>
            <p:nvPr/>
          </p:nvSpPr>
          <p:spPr bwMode="auto">
            <a:xfrm>
              <a:off x="2515" y="1654"/>
              <a:ext cx="46" cy="977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71" name="Rectangle 191"/>
            <p:cNvSpPr>
              <a:spLocks noChangeArrowheads="1"/>
            </p:cNvSpPr>
            <p:nvPr/>
          </p:nvSpPr>
          <p:spPr bwMode="auto">
            <a:xfrm>
              <a:off x="2566" y="2225"/>
              <a:ext cx="52" cy="406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72" name="Rectangle 192"/>
            <p:cNvSpPr>
              <a:spLocks noChangeArrowheads="1"/>
            </p:cNvSpPr>
            <p:nvPr/>
          </p:nvSpPr>
          <p:spPr bwMode="auto">
            <a:xfrm>
              <a:off x="2624" y="893"/>
              <a:ext cx="46" cy="1738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73" name="Rectangle 193"/>
            <p:cNvSpPr>
              <a:spLocks noChangeArrowheads="1"/>
            </p:cNvSpPr>
            <p:nvPr/>
          </p:nvSpPr>
          <p:spPr bwMode="auto">
            <a:xfrm>
              <a:off x="2728" y="1551"/>
              <a:ext cx="46" cy="1080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74" name="Rectangle 194"/>
            <p:cNvSpPr>
              <a:spLocks noChangeArrowheads="1"/>
            </p:cNvSpPr>
            <p:nvPr/>
          </p:nvSpPr>
          <p:spPr bwMode="auto">
            <a:xfrm>
              <a:off x="2779" y="1377"/>
              <a:ext cx="46" cy="1254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75" name="Rectangle 195"/>
            <p:cNvSpPr>
              <a:spLocks noChangeArrowheads="1"/>
            </p:cNvSpPr>
            <p:nvPr/>
          </p:nvSpPr>
          <p:spPr bwMode="auto">
            <a:xfrm>
              <a:off x="2831" y="2392"/>
              <a:ext cx="46" cy="239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76" name="Rectangle 196"/>
            <p:cNvSpPr>
              <a:spLocks noChangeArrowheads="1"/>
            </p:cNvSpPr>
            <p:nvPr/>
          </p:nvSpPr>
          <p:spPr bwMode="auto">
            <a:xfrm>
              <a:off x="2883" y="1218"/>
              <a:ext cx="52" cy="1413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77" name="Rectangle 197"/>
            <p:cNvSpPr>
              <a:spLocks noChangeArrowheads="1"/>
            </p:cNvSpPr>
            <p:nvPr/>
          </p:nvSpPr>
          <p:spPr bwMode="auto">
            <a:xfrm>
              <a:off x="2940" y="2225"/>
              <a:ext cx="46" cy="406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78" name="Rectangle 198"/>
            <p:cNvSpPr>
              <a:spLocks noChangeArrowheads="1"/>
            </p:cNvSpPr>
            <p:nvPr/>
          </p:nvSpPr>
          <p:spPr bwMode="auto">
            <a:xfrm>
              <a:off x="3044" y="2345"/>
              <a:ext cx="46" cy="286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79" name="Rectangle 199"/>
            <p:cNvSpPr>
              <a:spLocks noChangeArrowheads="1"/>
            </p:cNvSpPr>
            <p:nvPr/>
          </p:nvSpPr>
          <p:spPr bwMode="auto">
            <a:xfrm>
              <a:off x="3148" y="2440"/>
              <a:ext cx="46" cy="191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80" name="Rectangle 200"/>
            <p:cNvSpPr>
              <a:spLocks noChangeArrowheads="1"/>
            </p:cNvSpPr>
            <p:nvPr/>
          </p:nvSpPr>
          <p:spPr bwMode="auto">
            <a:xfrm>
              <a:off x="3199" y="2282"/>
              <a:ext cx="46" cy="349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81" name="Rectangle 201"/>
            <p:cNvSpPr>
              <a:spLocks noChangeArrowheads="1"/>
            </p:cNvSpPr>
            <p:nvPr/>
          </p:nvSpPr>
          <p:spPr bwMode="auto">
            <a:xfrm>
              <a:off x="3251" y="1876"/>
              <a:ext cx="52" cy="755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82" name="Rectangle 202"/>
            <p:cNvSpPr>
              <a:spLocks noChangeArrowheads="1"/>
            </p:cNvSpPr>
            <p:nvPr/>
          </p:nvSpPr>
          <p:spPr bwMode="auto">
            <a:xfrm>
              <a:off x="3309" y="2551"/>
              <a:ext cx="46" cy="80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83" name="Rectangle 203"/>
            <p:cNvSpPr>
              <a:spLocks noChangeArrowheads="1"/>
            </p:cNvSpPr>
            <p:nvPr/>
          </p:nvSpPr>
          <p:spPr bwMode="auto">
            <a:xfrm>
              <a:off x="3361" y="2377"/>
              <a:ext cx="46" cy="254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84" name="Rectangle 204"/>
            <p:cNvSpPr>
              <a:spLocks noChangeArrowheads="1"/>
            </p:cNvSpPr>
            <p:nvPr/>
          </p:nvSpPr>
          <p:spPr bwMode="auto">
            <a:xfrm>
              <a:off x="3412" y="2123"/>
              <a:ext cx="46" cy="508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85" name="Rectangle 205"/>
            <p:cNvSpPr>
              <a:spLocks noChangeArrowheads="1"/>
            </p:cNvSpPr>
            <p:nvPr/>
          </p:nvSpPr>
          <p:spPr bwMode="auto">
            <a:xfrm>
              <a:off x="3464" y="2449"/>
              <a:ext cx="46" cy="182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86" name="Rectangle 206"/>
            <p:cNvSpPr>
              <a:spLocks noChangeArrowheads="1"/>
            </p:cNvSpPr>
            <p:nvPr/>
          </p:nvSpPr>
          <p:spPr bwMode="auto">
            <a:xfrm>
              <a:off x="3516" y="1671"/>
              <a:ext cx="46" cy="960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87" name="Rectangle 207"/>
            <p:cNvSpPr>
              <a:spLocks noChangeArrowheads="1"/>
            </p:cNvSpPr>
            <p:nvPr/>
          </p:nvSpPr>
          <p:spPr bwMode="auto">
            <a:xfrm>
              <a:off x="3677" y="2487"/>
              <a:ext cx="46" cy="144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88" name="Rectangle 208"/>
            <p:cNvSpPr>
              <a:spLocks noChangeArrowheads="1"/>
            </p:cNvSpPr>
            <p:nvPr/>
          </p:nvSpPr>
          <p:spPr bwMode="auto">
            <a:xfrm>
              <a:off x="3832" y="2567"/>
              <a:ext cx="46" cy="64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89" name="Rectangle 209"/>
            <p:cNvSpPr>
              <a:spLocks noChangeArrowheads="1"/>
            </p:cNvSpPr>
            <p:nvPr/>
          </p:nvSpPr>
          <p:spPr bwMode="auto">
            <a:xfrm>
              <a:off x="3884" y="2449"/>
              <a:ext cx="46" cy="182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90" name="Rectangle 210"/>
            <p:cNvSpPr>
              <a:spLocks noChangeArrowheads="1"/>
            </p:cNvSpPr>
            <p:nvPr/>
          </p:nvSpPr>
          <p:spPr bwMode="auto">
            <a:xfrm>
              <a:off x="3988" y="2512"/>
              <a:ext cx="52" cy="119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91" name="Rectangle 211"/>
            <p:cNvSpPr>
              <a:spLocks noChangeArrowheads="1"/>
            </p:cNvSpPr>
            <p:nvPr/>
          </p:nvSpPr>
          <p:spPr bwMode="auto">
            <a:xfrm>
              <a:off x="4149" y="1868"/>
              <a:ext cx="46" cy="763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92" name="Rectangle 212"/>
            <p:cNvSpPr>
              <a:spLocks noChangeArrowheads="1"/>
            </p:cNvSpPr>
            <p:nvPr/>
          </p:nvSpPr>
          <p:spPr bwMode="auto">
            <a:xfrm>
              <a:off x="4465" y="2591"/>
              <a:ext cx="46" cy="40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93" name="Rectangle 213"/>
            <p:cNvSpPr>
              <a:spLocks noChangeArrowheads="1"/>
            </p:cNvSpPr>
            <p:nvPr/>
          </p:nvSpPr>
          <p:spPr bwMode="auto">
            <a:xfrm>
              <a:off x="4517" y="1789"/>
              <a:ext cx="46" cy="842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94" name="Rectangle 214"/>
            <p:cNvSpPr>
              <a:spLocks noChangeArrowheads="1"/>
            </p:cNvSpPr>
            <p:nvPr/>
          </p:nvSpPr>
          <p:spPr bwMode="auto">
            <a:xfrm>
              <a:off x="4621" y="2544"/>
              <a:ext cx="46" cy="87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95" name="Rectangle 215"/>
            <p:cNvSpPr>
              <a:spLocks noChangeArrowheads="1"/>
            </p:cNvSpPr>
            <p:nvPr/>
          </p:nvSpPr>
          <p:spPr bwMode="auto">
            <a:xfrm>
              <a:off x="4672" y="2567"/>
              <a:ext cx="47" cy="64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96" name="Rectangle 216"/>
            <p:cNvSpPr>
              <a:spLocks noChangeArrowheads="1"/>
            </p:cNvSpPr>
            <p:nvPr/>
          </p:nvSpPr>
          <p:spPr bwMode="auto">
            <a:xfrm>
              <a:off x="4834" y="2409"/>
              <a:ext cx="46" cy="222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97" name="Rectangle 217"/>
            <p:cNvSpPr>
              <a:spLocks noChangeArrowheads="1"/>
            </p:cNvSpPr>
            <p:nvPr/>
          </p:nvSpPr>
          <p:spPr bwMode="auto">
            <a:xfrm>
              <a:off x="4885" y="2360"/>
              <a:ext cx="46" cy="271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98" name="Rectangle 218"/>
            <p:cNvSpPr>
              <a:spLocks noChangeArrowheads="1"/>
            </p:cNvSpPr>
            <p:nvPr/>
          </p:nvSpPr>
          <p:spPr bwMode="auto">
            <a:xfrm>
              <a:off x="4937" y="2257"/>
              <a:ext cx="46" cy="374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99" name="Rectangle 219"/>
            <p:cNvSpPr>
              <a:spLocks noChangeArrowheads="1"/>
            </p:cNvSpPr>
            <p:nvPr/>
          </p:nvSpPr>
          <p:spPr bwMode="auto">
            <a:xfrm>
              <a:off x="4989" y="2170"/>
              <a:ext cx="46" cy="461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700" name="Rectangle 220"/>
            <p:cNvSpPr>
              <a:spLocks noChangeArrowheads="1"/>
            </p:cNvSpPr>
            <p:nvPr/>
          </p:nvSpPr>
          <p:spPr bwMode="auto">
            <a:xfrm>
              <a:off x="5093" y="1813"/>
              <a:ext cx="51" cy="818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701" name="Rectangle 221"/>
            <p:cNvSpPr>
              <a:spLocks noChangeArrowheads="1"/>
            </p:cNvSpPr>
            <p:nvPr/>
          </p:nvSpPr>
          <p:spPr bwMode="auto">
            <a:xfrm>
              <a:off x="5150" y="2449"/>
              <a:ext cx="46" cy="182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702" name="Rectangle 222"/>
            <p:cNvSpPr>
              <a:spLocks noChangeArrowheads="1"/>
            </p:cNvSpPr>
            <p:nvPr/>
          </p:nvSpPr>
          <p:spPr bwMode="auto">
            <a:xfrm>
              <a:off x="5254" y="2449"/>
              <a:ext cx="46" cy="182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703" name="Rectangle 223"/>
            <p:cNvSpPr>
              <a:spLocks noChangeArrowheads="1"/>
            </p:cNvSpPr>
            <p:nvPr/>
          </p:nvSpPr>
          <p:spPr bwMode="auto">
            <a:xfrm>
              <a:off x="5305" y="2329"/>
              <a:ext cx="46" cy="302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704" name="Rectangle 224"/>
            <p:cNvSpPr>
              <a:spLocks noChangeArrowheads="1"/>
            </p:cNvSpPr>
            <p:nvPr/>
          </p:nvSpPr>
          <p:spPr bwMode="auto">
            <a:xfrm>
              <a:off x="5357" y="2480"/>
              <a:ext cx="46" cy="151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705" name="Rectangle 225"/>
            <p:cNvSpPr>
              <a:spLocks noChangeArrowheads="1"/>
            </p:cNvSpPr>
            <p:nvPr/>
          </p:nvSpPr>
          <p:spPr bwMode="auto">
            <a:xfrm>
              <a:off x="5409" y="2353"/>
              <a:ext cx="46" cy="278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706" name="Rectangle 226"/>
            <p:cNvSpPr>
              <a:spLocks noChangeArrowheads="1"/>
            </p:cNvSpPr>
            <p:nvPr/>
          </p:nvSpPr>
          <p:spPr bwMode="auto">
            <a:xfrm>
              <a:off x="5461" y="2377"/>
              <a:ext cx="52" cy="254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707" name="Rectangle 227"/>
            <p:cNvSpPr>
              <a:spLocks noChangeArrowheads="1"/>
            </p:cNvSpPr>
            <p:nvPr/>
          </p:nvSpPr>
          <p:spPr bwMode="auto">
            <a:xfrm>
              <a:off x="5518" y="2385"/>
              <a:ext cx="46" cy="246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708" name="Rectangle 228"/>
            <p:cNvSpPr>
              <a:spLocks noChangeArrowheads="1"/>
            </p:cNvSpPr>
            <p:nvPr/>
          </p:nvSpPr>
          <p:spPr bwMode="auto">
            <a:xfrm>
              <a:off x="5570" y="574"/>
              <a:ext cx="46" cy="2057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709" name="Rectangle 229"/>
            <p:cNvSpPr>
              <a:spLocks noChangeArrowheads="1"/>
            </p:cNvSpPr>
            <p:nvPr/>
          </p:nvSpPr>
          <p:spPr bwMode="auto">
            <a:xfrm>
              <a:off x="5622" y="2353"/>
              <a:ext cx="46" cy="278"/>
            </a:xfrm>
            <a:prstGeom prst="rect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2972902" name="Group 230"/>
          <p:cNvGrpSpPr>
            <a:grpSpLocks/>
          </p:cNvGrpSpPr>
          <p:nvPr/>
        </p:nvGrpSpPr>
        <p:grpSpPr bwMode="auto">
          <a:xfrm>
            <a:off x="1376363" y="4354513"/>
            <a:ext cx="6950075" cy="1017587"/>
            <a:chOff x="253" y="2631"/>
            <a:chExt cx="4834" cy="881"/>
          </a:xfrm>
        </p:grpSpPr>
        <p:sp>
          <p:nvSpPr>
            <p:cNvPr id="61609" name="Rectangle 231"/>
            <p:cNvSpPr>
              <a:spLocks noChangeArrowheads="1"/>
            </p:cNvSpPr>
            <p:nvPr/>
          </p:nvSpPr>
          <p:spPr bwMode="auto">
            <a:xfrm>
              <a:off x="253" y="2631"/>
              <a:ext cx="46" cy="167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10" name="Rectangle 232"/>
            <p:cNvSpPr>
              <a:spLocks noChangeArrowheads="1"/>
            </p:cNvSpPr>
            <p:nvPr/>
          </p:nvSpPr>
          <p:spPr bwMode="auto">
            <a:xfrm>
              <a:off x="305" y="2631"/>
              <a:ext cx="46" cy="469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11" name="Rectangle 233"/>
            <p:cNvSpPr>
              <a:spLocks noChangeArrowheads="1"/>
            </p:cNvSpPr>
            <p:nvPr/>
          </p:nvSpPr>
          <p:spPr bwMode="auto">
            <a:xfrm>
              <a:off x="518" y="2631"/>
              <a:ext cx="46" cy="389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12" name="Rectangle 234"/>
            <p:cNvSpPr>
              <a:spLocks noChangeArrowheads="1"/>
            </p:cNvSpPr>
            <p:nvPr/>
          </p:nvSpPr>
          <p:spPr bwMode="auto">
            <a:xfrm>
              <a:off x="570" y="2631"/>
              <a:ext cx="46" cy="143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13" name="Rectangle 235"/>
            <p:cNvSpPr>
              <a:spLocks noChangeArrowheads="1"/>
            </p:cNvSpPr>
            <p:nvPr/>
          </p:nvSpPr>
          <p:spPr bwMode="auto">
            <a:xfrm>
              <a:off x="621" y="2631"/>
              <a:ext cx="46" cy="761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14" name="Rectangle 236"/>
            <p:cNvSpPr>
              <a:spLocks noChangeArrowheads="1"/>
            </p:cNvSpPr>
            <p:nvPr/>
          </p:nvSpPr>
          <p:spPr bwMode="auto">
            <a:xfrm>
              <a:off x="673" y="2631"/>
              <a:ext cx="46" cy="595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15" name="Rectangle 237"/>
            <p:cNvSpPr>
              <a:spLocks noChangeArrowheads="1"/>
            </p:cNvSpPr>
            <p:nvPr/>
          </p:nvSpPr>
          <p:spPr bwMode="auto">
            <a:xfrm>
              <a:off x="783" y="2631"/>
              <a:ext cx="46" cy="801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16" name="Rectangle 238"/>
            <p:cNvSpPr>
              <a:spLocks noChangeArrowheads="1"/>
            </p:cNvSpPr>
            <p:nvPr/>
          </p:nvSpPr>
          <p:spPr bwMode="auto">
            <a:xfrm>
              <a:off x="834" y="2631"/>
              <a:ext cx="46" cy="881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17" name="Rectangle 239"/>
            <p:cNvSpPr>
              <a:spLocks noChangeArrowheads="1"/>
            </p:cNvSpPr>
            <p:nvPr/>
          </p:nvSpPr>
          <p:spPr bwMode="auto">
            <a:xfrm>
              <a:off x="886" y="2631"/>
              <a:ext cx="46" cy="659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18" name="Rectangle 240"/>
            <p:cNvSpPr>
              <a:spLocks noChangeArrowheads="1"/>
            </p:cNvSpPr>
            <p:nvPr/>
          </p:nvSpPr>
          <p:spPr bwMode="auto">
            <a:xfrm>
              <a:off x="938" y="2631"/>
              <a:ext cx="46" cy="118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19" name="Rectangle 241"/>
            <p:cNvSpPr>
              <a:spLocks noChangeArrowheads="1"/>
            </p:cNvSpPr>
            <p:nvPr/>
          </p:nvSpPr>
          <p:spPr bwMode="auto">
            <a:xfrm>
              <a:off x="990" y="2631"/>
              <a:ext cx="46" cy="761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20" name="Rectangle 242"/>
            <p:cNvSpPr>
              <a:spLocks noChangeArrowheads="1"/>
            </p:cNvSpPr>
            <p:nvPr/>
          </p:nvSpPr>
          <p:spPr bwMode="auto">
            <a:xfrm>
              <a:off x="1093" y="2631"/>
              <a:ext cx="52" cy="253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21" name="Rectangle 243"/>
            <p:cNvSpPr>
              <a:spLocks noChangeArrowheads="1"/>
            </p:cNvSpPr>
            <p:nvPr/>
          </p:nvSpPr>
          <p:spPr bwMode="auto">
            <a:xfrm>
              <a:off x="1203" y="2631"/>
              <a:ext cx="46" cy="285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22" name="Rectangle 244"/>
            <p:cNvSpPr>
              <a:spLocks noChangeArrowheads="1"/>
            </p:cNvSpPr>
            <p:nvPr/>
          </p:nvSpPr>
          <p:spPr bwMode="auto">
            <a:xfrm>
              <a:off x="1306" y="2631"/>
              <a:ext cx="46" cy="285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23" name="Rectangle 245"/>
            <p:cNvSpPr>
              <a:spLocks noChangeArrowheads="1"/>
            </p:cNvSpPr>
            <p:nvPr/>
          </p:nvSpPr>
          <p:spPr bwMode="auto">
            <a:xfrm>
              <a:off x="1410" y="2631"/>
              <a:ext cx="46" cy="634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24" name="Rectangle 246"/>
            <p:cNvSpPr>
              <a:spLocks noChangeArrowheads="1"/>
            </p:cNvSpPr>
            <p:nvPr/>
          </p:nvSpPr>
          <p:spPr bwMode="auto">
            <a:xfrm>
              <a:off x="1462" y="2631"/>
              <a:ext cx="51" cy="126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25" name="Rectangle 247"/>
            <p:cNvSpPr>
              <a:spLocks noChangeArrowheads="1"/>
            </p:cNvSpPr>
            <p:nvPr/>
          </p:nvSpPr>
          <p:spPr bwMode="auto">
            <a:xfrm>
              <a:off x="1519" y="2631"/>
              <a:ext cx="46" cy="469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26" name="Rectangle 248"/>
            <p:cNvSpPr>
              <a:spLocks noChangeArrowheads="1"/>
            </p:cNvSpPr>
            <p:nvPr/>
          </p:nvSpPr>
          <p:spPr bwMode="auto">
            <a:xfrm>
              <a:off x="1571" y="2631"/>
              <a:ext cx="46" cy="285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27" name="Rectangle 249"/>
            <p:cNvSpPr>
              <a:spLocks noChangeArrowheads="1"/>
            </p:cNvSpPr>
            <p:nvPr/>
          </p:nvSpPr>
          <p:spPr bwMode="auto">
            <a:xfrm>
              <a:off x="2256" y="2631"/>
              <a:ext cx="46" cy="55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28" name="Rectangle 250"/>
            <p:cNvSpPr>
              <a:spLocks noChangeArrowheads="1"/>
            </p:cNvSpPr>
            <p:nvPr/>
          </p:nvSpPr>
          <p:spPr bwMode="auto">
            <a:xfrm>
              <a:off x="2676" y="2631"/>
              <a:ext cx="46" cy="80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29" name="Rectangle 251"/>
            <p:cNvSpPr>
              <a:spLocks noChangeArrowheads="1"/>
            </p:cNvSpPr>
            <p:nvPr/>
          </p:nvSpPr>
          <p:spPr bwMode="auto">
            <a:xfrm>
              <a:off x="2992" y="2631"/>
              <a:ext cx="46" cy="277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30" name="Rectangle 252"/>
            <p:cNvSpPr>
              <a:spLocks noChangeArrowheads="1"/>
            </p:cNvSpPr>
            <p:nvPr/>
          </p:nvSpPr>
          <p:spPr bwMode="auto">
            <a:xfrm>
              <a:off x="3096" y="2631"/>
              <a:ext cx="46" cy="507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31" name="Rectangle 253"/>
            <p:cNvSpPr>
              <a:spLocks noChangeArrowheads="1"/>
            </p:cNvSpPr>
            <p:nvPr/>
          </p:nvSpPr>
          <p:spPr bwMode="auto">
            <a:xfrm>
              <a:off x="3619" y="2631"/>
              <a:ext cx="52" cy="429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32" name="Rectangle 254"/>
            <p:cNvSpPr>
              <a:spLocks noChangeArrowheads="1"/>
            </p:cNvSpPr>
            <p:nvPr/>
          </p:nvSpPr>
          <p:spPr bwMode="auto">
            <a:xfrm>
              <a:off x="3729" y="2631"/>
              <a:ext cx="46" cy="309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33" name="Rectangle 255"/>
            <p:cNvSpPr>
              <a:spLocks noChangeArrowheads="1"/>
            </p:cNvSpPr>
            <p:nvPr/>
          </p:nvSpPr>
          <p:spPr bwMode="auto">
            <a:xfrm>
              <a:off x="3781" y="2631"/>
              <a:ext cx="46" cy="285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34" name="Rectangle 256"/>
            <p:cNvSpPr>
              <a:spLocks noChangeArrowheads="1"/>
            </p:cNvSpPr>
            <p:nvPr/>
          </p:nvSpPr>
          <p:spPr bwMode="auto">
            <a:xfrm>
              <a:off x="3936" y="2631"/>
              <a:ext cx="46" cy="380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35" name="Rectangle 257"/>
            <p:cNvSpPr>
              <a:spLocks noChangeArrowheads="1"/>
            </p:cNvSpPr>
            <p:nvPr/>
          </p:nvSpPr>
          <p:spPr bwMode="auto">
            <a:xfrm>
              <a:off x="4045" y="2631"/>
              <a:ext cx="46" cy="103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36" name="Rectangle 258"/>
            <p:cNvSpPr>
              <a:spLocks noChangeArrowheads="1"/>
            </p:cNvSpPr>
            <p:nvPr/>
          </p:nvSpPr>
          <p:spPr bwMode="auto">
            <a:xfrm>
              <a:off x="4097" y="2631"/>
              <a:ext cx="46" cy="95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37" name="Rectangle 259"/>
            <p:cNvSpPr>
              <a:spLocks noChangeArrowheads="1"/>
            </p:cNvSpPr>
            <p:nvPr/>
          </p:nvSpPr>
          <p:spPr bwMode="auto">
            <a:xfrm>
              <a:off x="4201" y="2631"/>
              <a:ext cx="46" cy="333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38" name="Rectangle 260"/>
            <p:cNvSpPr>
              <a:spLocks noChangeArrowheads="1"/>
            </p:cNvSpPr>
            <p:nvPr/>
          </p:nvSpPr>
          <p:spPr bwMode="auto">
            <a:xfrm>
              <a:off x="4252" y="2631"/>
              <a:ext cx="46" cy="587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39" name="Rectangle 261"/>
            <p:cNvSpPr>
              <a:spLocks noChangeArrowheads="1"/>
            </p:cNvSpPr>
            <p:nvPr/>
          </p:nvSpPr>
          <p:spPr bwMode="auto">
            <a:xfrm>
              <a:off x="4304" y="2631"/>
              <a:ext cx="46" cy="437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40" name="Rectangle 262"/>
            <p:cNvSpPr>
              <a:spLocks noChangeArrowheads="1"/>
            </p:cNvSpPr>
            <p:nvPr/>
          </p:nvSpPr>
          <p:spPr bwMode="auto">
            <a:xfrm>
              <a:off x="4356" y="2631"/>
              <a:ext cx="52" cy="778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41" name="Rectangle 263"/>
            <p:cNvSpPr>
              <a:spLocks noChangeArrowheads="1"/>
            </p:cNvSpPr>
            <p:nvPr/>
          </p:nvSpPr>
          <p:spPr bwMode="auto">
            <a:xfrm>
              <a:off x="4414" y="2631"/>
              <a:ext cx="46" cy="372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42" name="Rectangle 264"/>
            <p:cNvSpPr>
              <a:spLocks noChangeArrowheads="1"/>
            </p:cNvSpPr>
            <p:nvPr/>
          </p:nvSpPr>
          <p:spPr bwMode="auto">
            <a:xfrm>
              <a:off x="4569" y="2631"/>
              <a:ext cx="46" cy="63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43" name="Rectangle 265"/>
            <p:cNvSpPr>
              <a:spLocks noChangeArrowheads="1"/>
            </p:cNvSpPr>
            <p:nvPr/>
          </p:nvSpPr>
          <p:spPr bwMode="auto">
            <a:xfrm>
              <a:off x="4724" y="2631"/>
              <a:ext cx="52" cy="405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1644" name="Rectangle 266"/>
            <p:cNvSpPr>
              <a:spLocks noChangeArrowheads="1"/>
            </p:cNvSpPr>
            <p:nvPr/>
          </p:nvSpPr>
          <p:spPr bwMode="auto">
            <a:xfrm>
              <a:off x="5041" y="2631"/>
              <a:ext cx="46" cy="55"/>
            </a:xfrm>
            <a:prstGeom prst="rect">
              <a:avLst/>
            </a:prstGeom>
            <a:gradFill rotWithShape="1">
              <a:gsLst>
                <a:gs pos="0">
                  <a:srgbClr val="007676"/>
                </a:gs>
                <a:gs pos="100000">
                  <a:srgbClr val="00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2972939" name="Line 267"/>
          <p:cNvSpPr>
            <a:spLocks noChangeShapeType="1"/>
          </p:cNvSpPr>
          <p:nvPr/>
        </p:nvSpPr>
        <p:spPr bwMode="auto">
          <a:xfrm>
            <a:off x="4648200" y="1798638"/>
            <a:ext cx="7938" cy="441325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72940" name="Line 268"/>
          <p:cNvSpPr>
            <a:spLocks noChangeShapeType="1"/>
          </p:cNvSpPr>
          <p:nvPr/>
        </p:nvSpPr>
        <p:spPr bwMode="auto">
          <a:xfrm>
            <a:off x="5022850" y="2220913"/>
            <a:ext cx="7938" cy="441325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72941" name="Line 269"/>
          <p:cNvSpPr>
            <a:spLocks noChangeShapeType="1"/>
          </p:cNvSpPr>
          <p:nvPr/>
        </p:nvSpPr>
        <p:spPr bwMode="auto">
          <a:xfrm>
            <a:off x="8804275" y="1473200"/>
            <a:ext cx="7938" cy="441325"/>
          </a:xfrm>
          <a:prstGeom prst="line">
            <a:avLst/>
          </a:prstGeom>
          <a:noFill/>
          <a:ln w="76200">
            <a:solidFill>
              <a:srgbClr val="00CC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067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97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97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72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7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7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repeatCount="indefinite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97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97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97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2939" grpId="0" animBg="1"/>
      <p:bldP spid="2972939" grpId="1" animBg="1"/>
      <p:bldP spid="2972940" grpId="0" animBg="1"/>
      <p:bldP spid="2972940" grpId="1" animBg="1"/>
      <p:bldP spid="2972941" grpId="0" animBg="1"/>
      <p:bldP spid="29729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24000"/>
            <a:ext cx="9140825" cy="457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55107" name="Rectangle 3"/>
          <p:cNvSpPr>
            <a:spLocks noGrp="1" noChangeArrowheads="1"/>
          </p:cNvSpPr>
          <p:nvPr>
            <p:ph type="title"/>
          </p:nvPr>
        </p:nvSpPr>
        <p:spPr>
          <a:xfrm>
            <a:off x="641350" y="185738"/>
            <a:ext cx="7715250" cy="1143000"/>
          </a:xfrm>
        </p:spPr>
        <p:txBody>
          <a:bodyPr/>
          <a:lstStyle/>
          <a:p>
            <a:r>
              <a:rPr lang="fr-CH" sz="4000" dirty="0" smtClean="0"/>
              <a:t>Le montagnes: région-source de 60% des rivières du globe</a:t>
            </a:r>
            <a:endParaRPr lang="fr-CH" sz="4000" dirty="0"/>
          </a:p>
        </p:txBody>
      </p:sp>
      <p:pic>
        <p:nvPicPr>
          <p:cNvPr id="1455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601788"/>
            <a:ext cx="9137650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4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45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074" name="Rectangle 2"/>
          <p:cNvSpPr>
            <a:spLocks noChangeArrowheads="1"/>
          </p:cNvSpPr>
          <p:nvPr/>
        </p:nvSpPr>
        <p:spPr bwMode="auto">
          <a:xfrm>
            <a:off x="0" y="5437188"/>
            <a:ext cx="9144000" cy="825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Qu’est-ce qu’un extrême climatique?</a:t>
            </a:r>
          </a:p>
        </p:txBody>
      </p:sp>
      <p:sp>
        <p:nvSpPr>
          <p:cNvPr id="29470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47688" y="1349375"/>
            <a:ext cx="81597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Un </a:t>
            </a:r>
            <a:r>
              <a:rPr lang="en-US" dirty="0" err="1" smtClean="0"/>
              <a:t>extrême</a:t>
            </a:r>
            <a:r>
              <a:rPr lang="en-US" dirty="0" smtClean="0"/>
              <a:t> par rapport aux impacts?</a:t>
            </a:r>
          </a:p>
          <a:p>
            <a:pPr marL="819150" lvl="1">
              <a:lnSpc>
                <a:spcPct val="90000"/>
              </a:lnSpc>
            </a:pPr>
            <a:r>
              <a:rPr lang="en-US" dirty="0" err="1" smtClean="0"/>
              <a:t>Approches</a:t>
            </a:r>
            <a:r>
              <a:rPr lang="en-US" dirty="0" smtClean="0"/>
              <a:t> </a:t>
            </a:r>
            <a:r>
              <a:rPr lang="en-US" dirty="0" err="1" smtClean="0"/>
              <a:t>basées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la </a:t>
            </a:r>
            <a:r>
              <a:rPr lang="en-US" dirty="0" err="1" smtClean="0"/>
              <a:t>sensibilité</a:t>
            </a:r>
            <a:r>
              <a:rPr lang="en-US" dirty="0" smtClean="0"/>
              <a:t>, la </a:t>
            </a:r>
            <a:r>
              <a:rPr lang="en-US" dirty="0" err="1" smtClean="0"/>
              <a:t>vulnérabilité</a:t>
            </a:r>
            <a:r>
              <a:rPr lang="en-US" dirty="0" smtClean="0"/>
              <a:t> et </a:t>
            </a:r>
            <a:r>
              <a:rPr lang="en-US" dirty="0" err="1" smtClean="0"/>
              <a:t>l’adaptabilité</a:t>
            </a:r>
            <a:r>
              <a:rPr lang="en-US" dirty="0" smtClean="0"/>
              <a:t> de </a:t>
            </a:r>
            <a:r>
              <a:rPr lang="en-US" dirty="0" err="1" smtClean="0"/>
              <a:t>systèmes</a:t>
            </a:r>
            <a:endParaRPr lang="en-US" dirty="0" smtClean="0"/>
          </a:p>
          <a:p>
            <a:pPr marL="819150" lvl="1">
              <a:lnSpc>
                <a:spcPct val="90000"/>
              </a:lnSpc>
            </a:pPr>
            <a:r>
              <a:rPr lang="en-US" dirty="0" smtClean="0">
                <a:solidFill>
                  <a:schemeClr val="tx1"/>
                </a:solidFill>
              </a:rPr>
              <a:t>Un impact </a:t>
            </a:r>
            <a:r>
              <a:rPr lang="en-US" dirty="0" err="1" smtClean="0">
                <a:solidFill>
                  <a:schemeClr val="tx1"/>
                </a:solidFill>
              </a:rPr>
              <a:t>extrême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n’est</a:t>
            </a:r>
            <a:r>
              <a:rPr lang="en-US" dirty="0" smtClean="0">
                <a:solidFill>
                  <a:schemeClr val="tx1"/>
                </a:solidFill>
              </a:rPr>
              <a:t> pas </a:t>
            </a:r>
            <a:r>
              <a:rPr lang="en-US" dirty="0" err="1" smtClean="0">
                <a:solidFill>
                  <a:schemeClr val="tx1"/>
                </a:solidFill>
              </a:rPr>
              <a:t>nécessairement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lié</a:t>
            </a:r>
            <a:r>
              <a:rPr lang="en-US" dirty="0" smtClean="0">
                <a:solidFill>
                  <a:schemeClr val="tx1"/>
                </a:solidFill>
              </a:rPr>
              <a:t> à un </a:t>
            </a:r>
            <a:r>
              <a:rPr lang="en-US" dirty="0" err="1" smtClean="0">
                <a:solidFill>
                  <a:schemeClr val="tx1"/>
                </a:solidFill>
              </a:rPr>
              <a:t>évènement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climatique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extrême</a:t>
            </a:r>
            <a:r>
              <a:rPr lang="en-US" dirty="0" smtClean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547688" y="1711325"/>
            <a:ext cx="81597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SzPct val="75000"/>
              <a:buFont typeface="Monotype Sorts" pitchFamily="2" charset="2"/>
              <a:buChar char="n"/>
            </a:pPr>
            <a:r>
              <a:rPr lang="en-US" sz="3200">
                <a:solidFill>
                  <a:schemeClr val="bg1"/>
                </a:solidFill>
              </a:rPr>
              <a:t>Un évènement rare?</a:t>
            </a:r>
          </a:p>
          <a:p>
            <a:pPr marL="819150" lvl="1" indent="-28575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SzPct val="75000"/>
              <a:buFont typeface="Monotype Sorts" pitchFamily="2" charset="2"/>
              <a:buChar char="u"/>
            </a:pPr>
            <a:r>
              <a:rPr lang="en-US" sz="2800">
                <a:solidFill>
                  <a:schemeClr val="bg1"/>
                </a:solidFill>
              </a:rPr>
              <a:t>Approches basées sur la fréquence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SzPct val="75000"/>
              <a:buFont typeface="Monotype Sorts" pitchFamily="2" charset="2"/>
              <a:buChar char="n"/>
            </a:pPr>
            <a:r>
              <a:rPr lang="en-US" sz="3200">
                <a:solidFill>
                  <a:schemeClr val="bg1"/>
                </a:solidFill>
              </a:rPr>
              <a:t>Un évènement intense?</a:t>
            </a:r>
          </a:p>
          <a:p>
            <a:pPr marL="819150" lvl="1" indent="-285750" algn="l">
              <a:lnSpc>
                <a:spcPct val="90000"/>
              </a:lnSpc>
              <a:spcBef>
                <a:spcPct val="20000"/>
              </a:spcBef>
              <a:buClr>
                <a:srgbClr val="FF3300"/>
              </a:buClr>
              <a:buSzPct val="75000"/>
              <a:buFont typeface="Monotype Sorts" pitchFamily="2" charset="2"/>
              <a:buChar char="u"/>
            </a:pPr>
            <a:r>
              <a:rPr lang="en-US" sz="2800">
                <a:solidFill>
                  <a:schemeClr val="bg1"/>
                </a:solidFill>
              </a:rPr>
              <a:t>Approches basées sur le dépassement de seuils</a:t>
            </a:r>
          </a:p>
        </p:txBody>
      </p:sp>
    </p:spTree>
    <p:extLst>
      <p:ext uri="{BB962C8B-B14F-4D97-AF65-F5344CB8AC3E}">
        <p14:creationId xmlns:p14="http://schemas.microsoft.com/office/powerpoint/2010/main" val="1461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7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7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7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47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7074" grpId="0" animBg="1"/>
      <p:bldP spid="294707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28600" y="355600"/>
            <a:ext cx="8667750" cy="1143000"/>
          </a:xfrm>
        </p:spPr>
        <p:txBody>
          <a:bodyPr/>
          <a:lstStyle/>
          <a:p>
            <a:r>
              <a:rPr lang="fr-CH" sz="3600" smtClean="0"/>
              <a:t>Montée du niveau des océans:</a:t>
            </a:r>
            <a:br>
              <a:rPr lang="fr-CH" sz="3600" smtClean="0"/>
            </a:br>
            <a:r>
              <a:rPr lang="fr-CH" sz="3600" smtClean="0"/>
              <a:t>vulnérabilité des zônes côtières</a:t>
            </a:r>
          </a:p>
        </p:txBody>
      </p:sp>
      <p:pic>
        <p:nvPicPr>
          <p:cNvPr id="6553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9775" y="1568450"/>
            <a:ext cx="6916738" cy="4535488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29481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0888" y="1568450"/>
            <a:ext cx="6919912" cy="4535488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948101" name="Text Box 5"/>
          <p:cNvSpPr txBox="1">
            <a:spLocks noChangeArrowheads="1"/>
          </p:cNvSpPr>
          <p:nvPr/>
        </p:nvSpPr>
        <p:spPr bwMode="auto">
          <a:xfrm>
            <a:off x="1252538" y="1912938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b="1">
                <a:solidFill>
                  <a:srgbClr val="FFFFFF"/>
                </a:solidFill>
              </a:rPr>
              <a:t>1m</a:t>
            </a:r>
          </a:p>
        </p:txBody>
      </p:sp>
      <p:sp>
        <p:nvSpPr>
          <p:cNvPr id="2948102" name="Text Box 6"/>
          <p:cNvSpPr txBox="1">
            <a:spLocks noChangeArrowheads="1"/>
          </p:cNvSpPr>
          <p:nvPr/>
        </p:nvSpPr>
        <p:spPr bwMode="auto">
          <a:xfrm>
            <a:off x="1252538" y="2581275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b="1">
                <a:solidFill>
                  <a:srgbClr val="FFFFFF"/>
                </a:solidFill>
              </a:rPr>
              <a:t>2m</a:t>
            </a:r>
          </a:p>
        </p:txBody>
      </p:sp>
      <p:sp>
        <p:nvSpPr>
          <p:cNvPr id="2948103" name="Oval 7"/>
          <p:cNvSpPr>
            <a:spLocks noChangeArrowheads="1"/>
          </p:cNvSpPr>
          <p:nvPr/>
        </p:nvSpPr>
        <p:spPr bwMode="auto">
          <a:xfrm>
            <a:off x="3413125" y="3817938"/>
            <a:ext cx="200025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48104" name="Text Box 8"/>
          <p:cNvSpPr txBox="1">
            <a:spLocks noChangeArrowheads="1"/>
          </p:cNvSpPr>
          <p:nvPr/>
        </p:nvSpPr>
        <p:spPr bwMode="auto">
          <a:xfrm>
            <a:off x="2689225" y="4067175"/>
            <a:ext cx="1652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rgbClr val="FFFFFF"/>
                </a:solidFill>
              </a:rPr>
              <a:t>New Orleans</a:t>
            </a:r>
          </a:p>
        </p:txBody>
      </p:sp>
      <p:sp>
        <p:nvSpPr>
          <p:cNvPr id="2948105" name="Oval 9"/>
          <p:cNvSpPr>
            <a:spLocks noChangeArrowheads="1"/>
          </p:cNvSpPr>
          <p:nvPr/>
        </p:nvSpPr>
        <p:spPr bwMode="auto">
          <a:xfrm>
            <a:off x="7505700" y="3024188"/>
            <a:ext cx="200025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48106" name="Text Box 10"/>
          <p:cNvSpPr txBox="1">
            <a:spLocks noChangeArrowheads="1"/>
          </p:cNvSpPr>
          <p:nvPr/>
        </p:nvSpPr>
        <p:spPr bwMode="auto">
          <a:xfrm>
            <a:off x="7339013" y="3149600"/>
            <a:ext cx="1412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rgbClr val="FFFFFF"/>
                </a:solidFill>
              </a:rPr>
              <a:t>Charleston</a:t>
            </a:r>
          </a:p>
        </p:txBody>
      </p:sp>
      <p:sp>
        <p:nvSpPr>
          <p:cNvPr id="2948107" name="Oval 11"/>
          <p:cNvSpPr>
            <a:spLocks noChangeArrowheads="1"/>
          </p:cNvSpPr>
          <p:nvPr/>
        </p:nvSpPr>
        <p:spPr bwMode="auto">
          <a:xfrm>
            <a:off x="8343900" y="5430838"/>
            <a:ext cx="200025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48108" name="Text Box 12"/>
          <p:cNvSpPr txBox="1">
            <a:spLocks noChangeArrowheads="1"/>
          </p:cNvSpPr>
          <p:nvPr/>
        </p:nvSpPr>
        <p:spPr bwMode="auto">
          <a:xfrm>
            <a:off x="8083550" y="4941888"/>
            <a:ext cx="862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rgbClr val="FFFFFF"/>
                </a:solidFill>
              </a:rPr>
              <a:t>Miami</a:t>
            </a:r>
          </a:p>
        </p:txBody>
      </p:sp>
      <p:sp>
        <p:nvSpPr>
          <p:cNvPr id="2948109" name="Oval 13"/>
          <p:cNvSpPr>
            <a:spLocks noChangeArrowheads="1"/>
          </p:cNvSpPr>
          <p:nvPr/>
        </p:nvSpPr>
        <p:spPr bwMode="auto">
          <a:xfrm>
            <a:off x="7705725" y="5338763"/>
            <a:ext cx="200025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48110" name="Text Box 14"/>
          <p:cNvSpPr txBox="1">
            <a:spLocks noChangeArrowheads="1"/>
          </p:cNvSpPr>
          <p:nvPr/>
        </p:nvSpPr>
        <p:spPr bwMode="auto">
          <a:xfrm>
            <a:off x="6604000" y="5383213"/>
            <a:ext cx="1395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rgbClr val="FFFFFF"/>
                </a:solidFill>
              </a:rPr>
              <a:t>Fort Myers</a:t>
            </a:r>
          </a:p>
        </p:txBody>
      </p:sp>
      <p:sp>
        <p:nvSpPr>
          <p:cNvPr id="2948111" name="Oval 15"/>
          <p:cNvSpPr>
            <a:spLocks noChangeArrowheads="1"/>
          </p:cNvSpPr>
          <p:nvPr/>
        </p:nvSpPr>
        <p:spPr bwMode="auto">
          <a:xfrm>
            <a:off x="6800850" y="4148138"/>
            <a:ext cx="200025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48112" name="Text Box 16"/>
          <p:cNvSpPr txBox="1">
            <a:spLocks noChangeArrowheads="1"/>
          </p:cNvSpPr>
          <p:nvPr/>
        </p:nvSpPr>
        <p:spPr bwMode="auto">
          <a:xfrm>
            <a:off x="5308600" y="4016375"/>
            <a:ext cx="17351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rgbClr val="FFFFFF"/>
                </a:solidFill>
              </a:rPr>
              <a:t>Tampa/</a:t>
            </a:r>
          </a:p>
          <a:p>
            <a:r>
              <a:rPr lang="fr-CH" sz="2000">
                <a:solidFill>
                  <a:srgbClr val="FFFFFF"/>
                </a:solidFill>
              </a:rPr>
              <a:t>St Petersburg</a:t>
            </a:r>
          </a:p>
        </p:txBody>
      </p:sp>
      <p:sp>
        <p:nvSpPr>
          <p:cNvPr id="2948113" name="Text Box 17"/>
          <p:cNvSpPr txBox="1">
            <a:spLocks noChangeArrowheads="1"/>
          </p:cNvSpPr>
          <p:nvPr/>
        </p:nvSpPr>
        <p:spPr bwMode="auto">
          <a:xfrm>
            <a:off x="42863" y="3829050"/>
            <a:ext cx="19478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pPr algn="l"/>
            <a:r>
              <a:rPr lang="fr-CH" sz="2000" b="1">
                <a:solidFill>
                  <a:schemeClr val="bg1"/>
                </a:solidFill>
              </a:rPr>
              <a:t>Environ</a:t>
            </a:r>
          </a:p>
          <a:p>
            <a:pPr algn="l"/>
            <a:r>
              <a:rPr lang="fr-CH" sz="2000" b="1">
                <a:solidFill>
                  <a:schemeClr val="bg1"/>
                </a:solidFill>
              </a:rPr>
              <a:t>10’000’000</a:t>
            </a:r>
          </a:p>
          <a:p>
            <a:pPr algn="l"/>
            <a:r>
              <a:rPr lang="fr-CH" sz="2000" b="1">
                <a:solidFill>
                  <a:schemeClr val="bg1"/>
                </a:solidFill>
              </a:rPr>
              <a:t>de personnes</a:t>
            </a:r>
          </a:p>
          <a:p>
            <a:pPr algn="l"/>
            <a:r>
              <a:rPr lang="fr-CH" sz="2000" b="1">
                <a:solidFill>
                  <a:schemeClr val="bg1"/>
                </a:solidFill>
              </a:rPr>
              <a:t>dans ces</a:t>
            </a:r>
          </a:p>
          <a:p>
            <a:pPr algn="l"/>
            <a:r>
              <a:rPr lang="fr-CH" sz="2000" b="1">
                <a:solidFill>
                  <a:schemeClr val="bg1"/>
                </a:solidFill>
              </a:rPr>
              <a:t>zones à risque</a:t>
            </a:r>
          </a:p>
        </p:txBody>
      </p:sp>
    </p:spTree>
    <p:extLst>
      <p:ext uri="{BB962C8B-B14F-4D97-AF65-F5344CB8AC3E}">
        <p14:creationId xmlns:p14="http://schemas.microsoft.com/office/powerpoint/2010/main" val="16885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48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48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48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48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8101" grpId="0"/>
      <p:bldP spid="2948102" grpId="0"/>
      <p:bldP spid="2948103" grpId="0" animBg="1"/>
      <p:bldP spid="2948104" grpId="0"/>
      <p:bldP spid="2948105" grpId="0" animBg="1"/>
      <p:bldP spid="2948106" grpId="0"/>
      <p:bldP spid="2948107" grpId="0" animBg="1"/>
      <p:bldP spid="2948108" grpId="0"/>
      <p:bldP spid="2948109" grpId="0" animBg="1"/>
      <p:bldP spid="2948110" grpId="0"/>
      <p:bldP spid="2948111" grpId="0" animBg="1"/>
      <p:bldP spid="2948112" grpId="0"/>
      <p:bldP spid="29481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444500"/>
            <a:ext cx="7715250" cy="1143000"/>
          </a:xfrm>
        </p:spPr>
        <p:txBody>
          <a:bodyPr/>
          <a:lstStyle/>
          <a:p>
            <a:r>
              <a:rPr lang="fr-CH" sz="4000" smtClean="0"/>
              <a:t>D’où nous viennent les extrêmes?</a:t>
            </a:r>
          </a:p>
        </p:txBody>
      </p:sp>
      <p:sp>
        <p:nvSpPr>
          <p:cNvPr id="294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981200"/>
            <a:ext cx="77914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CH" sz="2800" smtClean="0"/>
              <a:t>Amplification de perturbations imbriquées dans l’écoulement atmosphérique moyen</a:t>
            </a:r>
          </a:p>
          <a:p>
            <a:pPr>
              <a:lnSpc>
                <a:spcPct val="90000"/>
              </a:lnSpc>
            </a:pPr>
            <a:r>
              <a:rPr lang="fr-CH" sz="2800" smtClean="0"/>
              <a:t>Modulation par des phénomènes liés à la variabilité du climat à l’échelle décénale</a:t>
            </a:r>
          </a:p>
          <a:p>
            <a:pPr lvl="2">
              <a:lnSpc>
                <a:spcPct val="90000"/>
              </a:lnSpc>
            </a:pPr>
            <a:r>
              <a:rPr lang="fr-CH" sz="2000" smtClean="0"/>
              <a:t>El Niño/Southern Oscillation</a:t>
            </a:r>
          </a:p>
          <a:p>
            <a:pPr lvl="2">
              <a:lnSpc>
                <a:spcPct val="90000"/>
              </a:lnSpc>
            </a:pPr>
            <a:r>
              <a:rPr lang="fr-CH" sz="2000" smtClean="0"/>
              <a:t>Oscillation de l’Atlantique Nord</a:t>
            </a:r>
          </a:p>
          <a:p>
            <a:pPr lvl="2">
              <a:lnSpc>
                <a:spcPct val="90000"/>
              </a:lnSpc>
            </a:pPr>
            <a:r>
              <a:rPr lang="fr-CH" sz="2000" smtClean="0"/>
              <a:t>Oscillation de l’Arctique</a:t>
            </a:r>
          </a:p>
          <a:p>
            <a:pPr lvl="2">
              <a:lnSpc>
                <a:spcPct val="90000"/>
              </a:lnSpc>
            </a:pPr>
            <a:r>
              <a:rPr lang="fr-CH" sz="2000" smtClean="0"/>
              <a:t>etc…</a:t>
            </a:r>
          </a:p>
          <a:p>
            <a:pPr>
              <a:lnSpc>
                <a:spcPct val="90000"/>
              </a:lnSpc>
            </a:pPr>
            <a:r>
              <a:rPr lang="fr-CH" sz="2800" smtClean="0"/>
              <a:t>Augmentation de l’énergie à disposition dans un climat plus chaud</a:t>
            </a:r>
          </a:p>
        </p:txBody>
      </p:sp>
    </p:spTree>
    <p:extLst>
      <p:ext uri="{BB962C8B-B14F-4D97-AF65-F5344CB8AC3E}">
        <p14:creationId xmlns:p14="http://schemas.microsoft.com/office/powerpoint/2010/main" val="7758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2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0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2497138"/>
            <a:ext cx="8045450" cy="2930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950147" name="Freeform 3"/>
          <p:cNvSpPr>
            <a:spLocks/>
          </p:cNvSpPr>
          <p:nvPr/>
        </p:nvSpPr>
        <p:spPr bwMode="auto">
          <a:xfrm>
            <a:off x="5048250" y="2647950"/>
            <a:ext cx="2295525" cy="2743200"/>
          </a:xfrm>
          <a:custGeom>
            <a:avLst/>
            <a:gdLst>
              <a:gd name="T0" fmla="*/ 0 w 1446"/>
              <a:gd name="T1" fmla="*/ 2714625 h 1728"/>
              <a:gd name="T2" fmla="*/ 0 w 1446"/>
              <a:gd name="T3" fmla="*/ 0 h 1728"/>
              <a:gd name="T4" fmla="*/ 209550 w 1446"/>
              <a:gd name="T5" fmla="*/ 161925 h 1728"/>
              <a:gd name="T6" fmla="*/ 276225 w 1446"/>
              <a:gd name="T7" fmla="*/ 276225 h 1728"/>
              <a:gd name="T8" fmla="*/ 390525 w 1446"/>
              <a:gd name="T9" fmla="*/ 400050 h 1728"/>
              <a:gd name="T10" fmla="*/ 647700 w 1446"/>
              <a:gd name="T11" fmla="*/ 828675 h 1728"/>
              <a:gd name="T12" fmla="*/ 923925 w 1446"/>
              <a:gd name="T13" fmla="*/ 1285875 h 1728"/>
              <a:gd name="T14" fmla="*/ 1123950 w 1446"/>
              <a:gd name="T15" fmla="*/ 1600200 h 1728"/>
              <a:gd name="T16" fmla="*/ 1228725 w 1446"/>
              <a:gd name="T17" fmla="*/ 1752600 h 1728"/>
              <a:gd name="T18" fmla="*/ 1409700 w 1446"/>
              <a:gd name="T19" fmla="*/ 1981200 h 1728"/>
              <a:gd name="T20" fmla="*/ 1657350 w 1446"/>
              <a:gd name="T21" fmla="*/ 2257425 h 1728"/>
              <a:gd name="T22" fmla="*/ 1876425 w 1446"/>
              <a:gd name="T23" fmla="*/ 2409825 h 1728"/>
              <a:gd name="T24" fmla="*/ 2114550 w 1446"/>
              <a:gd name="T25" fmla="*/ 2571750 h 1728"/>
              <a:gd name="T26" fmla="*/ 2276475 w 1446"/>
              <a:gd name="T27" fmla="*/ 2609850 h 1728"/>
              <a:gd name="T28" fmla="*/ 2295525 w 1446"/>
              <a:gd name="T29" fmla="*/ 2743200 h 1728"/>
              <a:gd name="T30" fmla="*/ 0 w 1446"/>
              <a:gd name="T31" fmla="*/ 2714625 h 17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446" h="1728">
                <a:moveTo>
                  <a:pt x="0" y="1710"/>
                </a:moveTo>
                <a:lnTo>
                  <a:pt x="0" y="0"/>
                </a:lnTo>
                <a:lnTo>
                  <a:pt x="132" y="102"/>
                </a:lnTo>
                <a:lnTo>
                  <a:pt x="174" y="174"/>
                </a:lnTo>
                <a:lnTo>
                  <a:pt x="246" y="252"/>
                </a:lnTo>
                <a:lnTo>
                  <a:pt x="408" y="522"/>
                </a:lnTo>
                <a:lnTo>
                  <a:pt x="582" y="810"/>
                </a:lnTo>
                <a:lnTo>
                  <a:pt x="708" y="1008"/>
                </a:lnTo>
                <a:lnTo>
                  <a:pt x="774" y="1104"/>
                </a:lnTo>
                <a:lnTo>
                  <a:pt x="888" y="1248"/>
                </a:lnTo>
                <a:lnTo>
                  <a:pt x="1044" y="1422"/>
                </a:lnTo>
                <a:lnTo>
                  <a:pt x="1182" y="1518"/>
                </a:lnTo>
                <a:lnTo>
                  <a:pt x="1332" y="1620"/>
                </a:lnTo>
                <a:lnTo>
                  <a:pt x="1434" y="1644"/>
                </a:lnTo>
                <a:lnTo>
                  <a:pt x="1446" y="1728"/>
                </a:lnTo>
                <a:lnTo>
                  <a:pt x="0" y="171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50148" name="Freeform 4"/>
          <p:cNvSpPr>
            <a:spLocks/>
          </p:cNvSpPr>
          <p:nvPr/>
        </p:nvSpPr>
        <p:spPr bwMode="auto">
          <a:xfrm>
            <a:off x="5057775" y="2495550"/>
            <a:ext cx="1438275" cy="2838450"/>
          </a:xfrm>
          <a:custGeom>
            <a:avLst/>
            <a:gdLst>
              <a:gd name="T0" fmla="*/ 9525 w 906"/>
              <a:gd name="T1" fmla="*/ 2838450 h 1788"/>
              <a:gd name="T2" fmla="*/ 0 w 906"/>
              <a:gd name="T3" fmla="*/ 0 h 1788"/>
              <a:gd name="T4" fmla="*/ 209550 w 906"/>
              <a:gd name="T5" fmla="*/ 438150 h 1788"/>
              <a:gd name="T6" fmla="*/ 485775 w 906"/>
              <a:gd name="T7" fmla="*/ 1219200 h 1788"/>
              <a:gd name="T8" fmla="*/ 695325 w 906"/>
              <a:gd name="T9" fmla="*/ 1790700 h 1788"/>
              <a:gd name="T10" fmla="*/ 914400 w 906"/>
              <a:gd name="T11" fmla="*/ 2276475 h 1788"/>
              <a:gd name="T12" fmla="*/ 1181100 w 906"/>
              <a:gd name="T13" fmla="*/ 2619375 h 1788"/>
              <a:gd name="T14" fmla="*/ 1438275 w 906"/>
              <a:gd name="T15" fmla="*/ 2781300 h 1788"/>
              <a:gd name="T16" fmla="*/ 1371600 w 906"/>
              <a:gd name="T17" fmla="*/ 2828925 h 1788"/>
              <a:gd name="T18" fmla="*/ 9525 w 906"/>
              <a:gd name="T19" fmla="*/ 2838450 h 17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6" h="1788">
                <a:moveTo>
                  <a:pt x="6" y="1788"/>
                </a:moveTo>
                <a:lnTo>
                  <a:pt x="0" y="0"/>
                </a:lnTo>
                <a:lnTo>
                  <a:pt x="132" y="276"/>
                </a:lnTo>
                <a:lnTo>
                  <a:pt x="306" y="768"/>
                </a:lnTo>
                <a:lnTo>
                  <a:pt x="438" y="1128"/>
                </a:lnTo>
                <a:lnTo>
                  <a:pt x="576" y="1434"/>
                </a:lnTo>
                <a:lnTo>
                  <a:pt x="744" y="1650"/>
                </a:lnTo>
                <a:lnTo>
                  <a:pt x="906" y="1752"/>
                </a:lnTo>
                <a:lnTo>
                  <a:pt x="864" y="1782"/>
                </a:lnTo>
                <a:lnTo>
                  <a:pt x="6" y="178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2950149" name="Line 5"/>
          <p:cNvSpPr>
            <a:spLocks noChangeShapeType="1"/>
          </p:cNvSpPr>
          <p:nvPr/>
        </p:nvSpPr>
        <p:spPr bwMode="auto">
          <a:xfrm>
            <a:off x="4087813" y="2273300"/>
            <a:ext cx="1587" cy="3106738"/>
          </a:xfrm>
          <a:prstGeom prst="line">
            <a:avLst/>
          </a:prstGeom>
          <a:noFill/>
          <a:ln w="57150">
            <a:solidFill>
              <a:srgbClr val="F8F8F8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50150" name="Freeform 6"/>
          <p:cNvSpPr>
            <a:spLocks/>
          </p:cNvSpPr>
          <p:nvPr/>
        </p:nvSpPr>
        <p:spPr bwMode="auto">
          <a:xfrm flipH="1">
            <a:off x="1739900" y="4495800"/>
            <a:ext cx="1322388" cy="879475"/>
          </a:xfrm>
          <a:custGeom>
            <a:avLst/>
            <a:gdLst>
              <a:gd name="T0" fmla="*/ 0 w 1116"/>
              <a:gd name="T1" fmla="*/ 0 h 668"/>
              <a:gd name="T2" fmla="*/ 0 w 1116"/>
              <a:gd name="T3" fmla="*/ 879475 h 668"/>
              <a:gd name="T4" fmla="*/ 1322388 w 1116"/>
              <a:gd name="T5" fmla="*/ 868942 h 668"/>
              <a:gd name="T6" fmla="*/ 1213374 w 1116"/>
              <a:gd name="T7" fmla="*/ 858410 h 668"/>
              <a:gd name="T8" fmla="*/ 1052223 w 1116"/>
              <a:gd name="T9" fmla="*/ 858410 h 668"/>
              <a:gd name="T10" fmla="*/ 966907 w 1116"/>
              <a:gd name="T11" fmla="*/ 847877 h 668"/>
              <a:gd name="T12" fmla="*/ 876852 w 1116"/>
              <a:gd name="T13" fmla="*/ 837344 h 668"/>
              <a:gd name="T14" fmla="*/ 782057 w 1116"/>
              <a:gd name="T15" fmla="*/ 816279 h 668"/>
              <a:gd name="T16" fmla="*/ 692002 w 1116"/>
              <a:gd name="T17" fmla="*/ 789948 h 668"/>
              <a:gd name="T18" fmla="*/ 616166 w 1116"/>
              <a:gd name="T19" fmla="*/ 753083 h 668"/>
              <a:gd name="T20" fmla="*/ 478714 w 1116"/>
              <a:gd name="T21" fmla="*/ 674089 h 668"/>
              <a:gd name="T22" fmla="*/ 355481 w 1116"/>
              <a:gd name="T23" fmla="*/ 552963 h 668"/>
              <a:gd name="T24" fmla="*/ 279645 w 1116"/>
              <a:gd name="T25" fmla="*/ 458170 h 668"/>
              <a:gd name="T26" fmla="*/ 232247 w 1116"/>
              <a:gd name="T27" fmla="*/ 384441 h 668"/>
              <a:gd name="T28" fmla="*/ 180110 w 1116"/>
              <a:gd name="T29" fmla="*/ 310713 h 668"/>
              <a:gd name="T30" fmla="*/ 132713 w 1116"/>
              <a:gd name="T31" fmla="*/ 231718 h 668"/>
              <a:gd name="T32" fmla="*/ 75836 w 1116"/>
              <a:gd name="T33" fmla="*/ 142191 h 668"/>
              <a:gd name="T34" fmla="*/ 0 w 1116"/>
              <a:gd name="T35" fmla="*/ 0 h 6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16" h="668">
                <a:moveTo>
                  <a:pt x="0" y="0"/>
                </a:moveTo>
                <a:lnTo>
                  <a:pt x="0" y="668"/>
                </a:lnTo>
                <a:lnTo>
                  <a:pt x="1116" y="660"/>
                </a:lnTo>
                <a:lnTo>
                  <a:pt x="1024" y="652"/>
                </a:lnTo>
                <a:lnTo>
                  <a:pt x="888" y="652"/>
                </a:lnTo>
                <a:lnTo>
                  <a:pt x="816" y="644"/>
                </a:lnTo>
                <a:lnTo>
                  <a:pt x="740" y="636"/>
                </a:lnTo>
                <a:lnTo>
                  <a:pt x="660" y="620"/>
                </a:lnTo>
                <a:lnTo>
                  <a:pt x="584" y="600"/>
                </a:lnTo>
                <a:lnTo>
                  <a:pt x="520" y="572"/>
                </a:lnTo>
                <a:lnTo>
                  <a:pt x="404" y="512"/>
                </a:lnTo>
                <a:lnTo>
                  <a:pt x="300" y="420"/>
                </a:lnTo>
                <a:lnTo>
                  <a:pt x="236" y="348"/>
                </a:lnTo>
                <a:lnTo>
                  <a:pt x="196" y="292"/>
                </a:lnTo>
                <a:lnTo>
                  <a:pt x="152" y="236"/>
                </a:lnTo>
                <a:lnTo>
                  <a:pt x="112" y="176"/>
                </a:lnTo>
                <a:lnTo>
                  <a:pt x="64" y="108"/>
                </a:lnTo>
                <a:lnTo>
                  <a:pt x="0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50151" name="Freeform 7"/>
          <p:cNvSpPr>
            <a:spLocks/>
          </p:cNvSpPr>
          <p:nvPr/>
        </p:nvSpPr>
        <p:spPr bwMode="auto">
          <a:xfrm>
            <a:off x="5062538" y="4375150"/>
            <a:ext cx="1381125" cy="1042988"/>
          </a:xfrm>
          <a:custGeom>
            <a:avLst/>
            <a:gdLst>
              <a:gd name="T0" fmla="*/ 0 w 1116"/>
              <a:gd name="T1" fmla="*/ 0 h 668"/>
              <a:gd name="T2" fmla="*/ 0 w 1116"/>
              <a:gd name="T3" fmla="*/ 1042988 h 668"/>
              <a:gd name="T4" fmla="*/ 1381125 w 1116"/>
              <a:gd name="T5" fmla="*/ 1030497 h 668"/>
              <a:gd name="T6" fmla="*/ 1267269 w 1116"/>
              <a:gd name="T7" fmla="*/ 1018006 h 668"/>
              <a:gd name="T8" fmla="*/ 1098960 w 1116"/>
              <a:gd name="T9" fmla="*/ 1018006 h 668"/>
              <a:gd name="T10" fmla="*/ 1009855 w 1116"/>
              <a:gd name="T11" fmla="*/ 1005515 h 668"/>
              <a:gd name="T12" fmla="*/ 915800 w 1116"/>
              <a:gd name="T13" fmla="*/ 993025 h 668"/>
              <a:gd name="T14" fmla="*/ 816794 w 1116"/>
              <a:gd name="T15" fmla="*/ 968043 h 668"/>
              <a:gd name="T16" fmla="*/ 722739 w 1116"/>
              <a:gd name="T17" fmla="*/ 936816 h 668"/>
              <a:gd name="T18" fmla="*/ 643535 w 1116"/>
              <a:gd name="T19" fmla="*/ 893098 h 668"/>
              <a:gd name="T20" fmla="*/ 499977 w 1116"/>
              <a:gd name="T21" fmla="*/ 799416 h 668"/>
              <a:gd name="T22" fmla="*/ 371270 w 1116"/>
              <a:gd name="T23" fmla="*/ 655771 h 668"/>
              <a:gd name="T24" fmla="*/ 292066 w 1116"/>
              <a:gd name="T25" fmla="*/ 543353 h 668"/>
              <a:gd name="T26" fmla="*/ 242563 w 1116"/>
              <a:gd name="T27" fmla="*/ 455917 h 668"/>
              <a:gd name="T28" fmla="*/ 188110 w 1116"/>
              <a:gd name="T29" fmla="*/ 368481 h 668"/>
              <a:gd name="T30" fmla="*/ 138608 w 1116"/>
              <a:gd name="T31" fmla="*/ 274799 h 668"/>
              <a:gd name="T32" fmla="*/ 79204 w 1116"/>
              <a:gd name="T33" fmla="*/ 168627 h 668"/>
              <a:gd name="T34" fmla="*/ 0 w 1116"/>
              <a:gd name="T35" fmla="*/ 0 h 66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116" h="668">
                <a:moveTo>
                  <a:pt x="0" y="0"/>
                </a:moveTo>
                <a:lnTo>
                  <a:pt x="0" y="668"/>
                </a:lnTo>
                <a:lnTo>
                  <a:pt x="1116" y="660"/>
                </a:lnTo>
                <a:lnTo>
                  <a:pt x="1024" y="652"/>
                </a:lnTo>
                <a:lnTo>
                  <a:pt x="888" y="652"/>
                </a:lnTo>
                <a:lnTo>
                  <a:pt x="816" y="644"/>
                </a:lnTo>
                <a:lnTo>
                  <a:pt x="740" y="636"/>
                </a:lnTo>
                <a:lnTo>
                  <a:pt x="660" y="620"/>
                </a:lnTo>
                <a:lnTo>
                  <a:pt x="584" y="600"/>
                </a:lnTo>
                <a:lnTo>
                  <a:pt x="520" y="572"/>
                </a:lnTo>
                <a:lnTo>
                  <a:pt x="404" y="512"/>
                </a:lnTo>
                <a:lnTo>
                  <a:pt x="300" y="420"/>
                </a:lnTo>
                <a:lnTo>
                  <a:pt x="236" y="348"/>
                </a:lnTo>
                <a:lnTo>
                  <a:pt x="196" y="292"/>
                </a:lnTo>
                <a:lnTo>
                  <a:pt x="152" y="236"/>
                </a:lnTo>
                <a:lnTo>
                  <a:pt x="112" y="176"/>
                </a:lnTo>
                <a:lnTo>
                  <a:pt x="64" y="108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2950152" name="Group 8"/>
          <p:cNvGrpSpPr>
            <a:grpSpLocks/>
          </p:cNvGrpSpPr>
          <p:nvPr/>
        </p:nvGrpSpPr>
        <p:grpSpPr bwMode="auto">
          <a:xfrm>
            <a:off x="247650" y="2279650"/>
            <a:ext cx="6502400" cy="3114675"/>
            <a:chOff x="673" y="1570"/>
            <a:chExt cx="3598" cy="1368"/>
          </a:xfrm>
        </p:grpSpPr>
        <p:sp>
          <p:nvSpPr>
            <p:cNvPr id="67615" name="Line 9"/>
            <p:cNvSpPr>
              <a:spLocks noChangeShapeType="1"/>
            </p:cNvSpPr>
            <p:nvPr/>
          </p:nvSpPr>
          <p:spPr bwMode="auto">
            <a:xfrm>
              <a:off x="673" y="2934"/>
              <a:ext cx="3598" cy="1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  <p:sp>
          <p:nvSpPr>
            <p:cNvPr id="67616" name="Rectangle 10"/>
            <p:cNvSpPr>
              <a:spLocks noChangeArrowheads="1"/>
            </p:cNvSpPr>
            <p:nvPr/>
          </p:nvSpPr>
          <p:spPr bwMode="auto">
            <a:xfrm>
              <a:off x="710" y="2930"/>
              <a:ext cx="16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17" name="Rectangle 11"/>
            <p:cNvSpPr>
              <a:spLocks noChangeArrowheads="1"/>
            </p:cNvSpPr>
            <p:nvPr/>
          </p:nvSpPr>
          <p:spPr bwMode="auto">
            <a:xfrm>
              <a:off x="759" y="2930"/>
              <a:ext cx="17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18" name="Rectangle 12"/>
            <p:cNvSpPr>
              <a:spLocks noChangeArrowheads="1"/>
            </p:cNvSpPr>
            <p:nvPr/>
          </p:nvSpPr>
          <p:spPr bwMode="auto">
            <a:xfrm>
              <a:off x="809" y="2930"/>
              <a:ext cx="16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19" name="Rectangle 13"/>
            <p:cNvSpPr>
              <a:spLocks noChangeArrowheads="1"/>
            </p:cNvSpPr>
            <p:nvPr/>
          </p:nvSpPr>
          <p:spPr bwMode="auto">
            <a:xfrm>
              <a:off x="858" y="2930"/>
              <a:ext cx="16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20" name="Rectangle 14"/>
            <p:cNvSpPr>
              <a:spLocks noChangeArrowheads="1"/>
            </p:cNvSpPr>
            <p:nvPr/>
          </p:nvSpPr>
          <p:spPr bwMode="auto">
            <a:xfrm>
              <a:off x="907" y="2930"/>
              <a:ext cx="17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21" name="Rectangle 15"/>
            <p:cNvSpPr>
              <a:spLocks noChangeArrowheads="1"/>
            </p:cNvSpPr>
            <p:nvPr/>
          </p:nvSpPr>
          <p:spPr bwMode="auto">
            <a:xfrm>
              <a:off x="956" y="2930"/>
              <a:ext cx="17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22" name="Rectangle 16"/>
            <p:cNvSpPr>
              <a:spLocks noChangeArrowheads="1"/>
            </p:cNvSpPr>
            <p:nvPr/>
          </p:nvSpPr>
          <p:spPr bwMode="auto">
            <a:xfrm>
              <a:off x="1006" y="2930"/>
              <a:ext cx="16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23" name="Rectangle 17"/>
            <p:cNvSpPr>
              <a:spLocks noChangeArrowheads="1"/>
            </p:cNvSpPr>
            <p:nvPr/>
          </p:nvSpPr>
          <p:spPr bwMode="auto">
            <a:xfrm>
              <a:off x="1055" y="2930"/>
              <a:ext cx="12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24" name="Rectangle 18"/>
            <p:cNvSpPr>
              <a:spLocks noChangeArrowheads="1"/>
            </p:cNvSpPr>
            <p:nvPr/>
          </p:nvSpPr>
          <p:spPr bwMode="auto">
            <a:xfrm>
              <a:off x="1067" y="2930"/>
              <a:ext cx="4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25" name="Rectangle 19"/>
            <p:cNvSpPr>
              <a:spLocks noChangeArrowheads="1"/>
            </p:cNvSpPr>
            <p:nvPr/>
          </p:nvSpPr>
          <p:spPr bwMode="auto">
            <a:xfrm>
              <a:off x="1104" y="2930"/>
              <a:ext cx="17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26" name="Rectangle 20"/>
            <p:cNvSpPr>
              <a:spLocks noChangeArrowheads="1"/>
            </p:cNvSpPr>
            <p:nvPr/>
          </p:nvSpPr>
          <p:spPr bwMode="auto">
            <a:xfrm>
              <a:off x="1154" y="2930"/>
              <a:ext cx="16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27" name="Rectangle 21"/>
            <p:cNvSpPr>
              <a:spLocks noChangeArrowheads="1"/>
            </p:cNvSpPr>
            <p:nvPr/>
          </p:nvSpPr>
          <p:spPr bwMode="auto">
            <a:xfrm>
              <a:off x="1203" y="2930"/>
              <a:ext cx="8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28" name="Rectangle 22"/>
            <p:cNvSpPr>
              <a:spLocks noChangeArrowheads="1"/>
            </p:cNvSpPr>
            <p:nvPr/>
          </p:nvSpPr>
          <p:spPr bwMode="auto">
            <a:xfrm>
              <a:off x="1211" y="2930"/>
              <a:ext cx="8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29" name="Rectangle 23"/>
            <p:cNvSpPr>
              <a:spLocks noChangeArrowheads="1"/>
            </p:cNvSpPr>
            <p:nvPr/>
          </p:nvSpPr>
          <p:spPr bwMode="auto">
            <a:xfrm>
              <a:off x="1252" y="2930"/>
              <a:ext cx="17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30" name="Rectangle 24"/>
            <p:cNvSpPr>
              <a:spLocks noChangeArrowheads="1"/>
            </p:cNvSpPr>
            <p:nvPr/>
          </p:nvSpPr>
          <p:spPr bwMode="auto">
            <a:xfrm>
              <a:off x="1302" y="2930"/>
              <a:ext cx="16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31" name="Rectangle 25"/>
            <p:cNvSpPr>
              <a:spLocks noChangeArrowheads="1"/>
            </p:cNvSpPr>
            <p:nvPr/>
          </p:nvSpPr>
          <p:spPr bwMode="auto">
            <a:xfrm>
              <a:off x="1351" y="2930"/>
              <a:ext cx="4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32" name="Rectangle 26"/>
            <p:cNvSpPr>
              <a:spLocks noChangeArrowheads="1"/>
            </p:cNvSpPr>
            <p:nvPr/>
          </p:nvSpPr>
          <p:spPr bwMode="auto">
            <a:xfrm>
              <a:off x="1355" y="2930"/>
              <a:ext cx="12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33" name="Rectangle 27"/>
            <p:cNvSpPr>
              <a:spLocks noChangeArrowheads="1"/>
            </p:cNvSpPr>
            <p:nvPr/>
          </p:nvSpPr>
          <p:spPr bwMode="auto">
            <a:xfrm>
              <a:off x="1400" y="2930"/>
              <a:ext cx="16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34" name="Freeform 28"/>
            <p:cNvSpPr>
              <a:spLocks/>
            </p:cNvSpPr>
            <p:nvPr/>
          </p:nvSpPr>
          <p:spPr bwMode="auto">
            <a:xfrm>
              <a:off x="1449" y="2926"/>
              <a:ext cx="17" cy="12"/>
            </a:xfrm>
            <a:custGeom>
              <a:avLst/>
              <a:gdLst>
                <a:gd name="T0" fmla="*/ 0 w 24"/>
                <a:gd name="T1" fmla="*/ 4 h 18"/>
                <a:gd name="T2" fmla="*/ 17 w 24"/>
                <a:gd name="T3" fmla="*/ 0 h 18"/>
                <a:gd name="T4" fmla="*/ 17 w 24"/>
                <a:gd name="T5" fmla="*/ 8 h 18"/>
                <a:gd name="T6" fmla="*/ 0 w 24"/>
                <a:gd name="T7" fmla="*/ 12 h 18"/>
                <a:gd name="T8" fmla="*/ 0 w 24"/>
                <a:gd name="T9" fmla="*/ 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6"/>
                  </a:moveTo>
                  <a:lnTo>
                    <a:pt x="24" y="0"/>
                  </a:lnTo>
                  <a:lnTo>
                    <a:pt x="24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35" name="Rectangle 29"/>
            <p:cNvSpPr>
              <a:spLocks noChangeArrowheads="1"/>
            </p:cNvSpPr>
            <p:nvPr/>
          </p:nvSpPr>
          <p:spPr bwMode="auto">
            <a:xfrm>
              <a:off x="1498" y="2926"/>
              <a:ext cx="17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36" name="Rectangle 30"/>
            <p:cNvSpPr>
              <a:spLocks noChangeArrowheads="1"/>
            </p:cNvSpPr>
            <p:nvPr/>
          </p:nvSpPr>
          <p:spPr bwMode="auto">
            <a:xfrm>
              <a:off x="1548" y="2926"/>
              <a:ext cx="16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37" name="Freeform 31"/>
            <p:cNvSpPr>
              <a:spLocks/>
            </p:cNvSpPr>
            <p:nvPr/>
          </p:nvSpPr>
          <p:spPr bwMode="auto">
            <a:xfrm>
              <a:off x="1597" y="2922"/>
              <a:ext cx="17" cy="12"/>
            </a:xfrm>
            <a:custGeom>
              <a:avLst/>
              <a:gdLst>
                <a:gd name="T0" fmla="*/ 0 w 24"/>
                <a:gd name="T1" fmla="*/ 4 h 18"/>
                <a:gd name="T2" fmla="*/ 17 w 24"/>
                <a:gd name="T3" fmla="*/ 0 h 18"/>
                <a:gd name="T4" fmla="*/ 17 w 24"/>
                <a:gd name="T5" fmla="*/ 8 h 18"/>
                <a:gd name="T6" fmla="*/ 0 w 24"/>
                <a:gd name="T7" fmla="*/ 12 h 18"/>
                <a:gd name="T8" fmla="*/ 0 w 24"/>
                <a:gd name="T9" fmla="*/ 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6"/>
                  </a:moveTo>
                  <a:lnTo>
                    <a:pt x="24" y="0"/>
                  </a:lnTo>
                  <a:lnTo>
                    <a:pt x="24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38" name="Rectangle 32"/>
            <p:cNvSpPr>
              <a:spLocks noChangeArrowheads="1"/>
            </p:cNvSpPr>
            <p:nvPr/>
          </p:nvSpPr>
          <p:spPr bwMode="auto">
            <a:xfrm>
              <a:off x="1646" y="2922"/>
              <a:ext cx="17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39" name="Freeform 33"/>
            <p:cNvSpPr>
              <a:spLocks/>
            </p:cNvSpPr>
            <p:nvPr/>
          </p:nvSpPr>
          <p:spPr bwMode="auto">
            <a:xfrm>
              <a:off x="1696" y="2914"/>
              <a:ext cx="16" cy="12"/>
            </a:xfrm>
            <a:custGeom>
              <a:avLst/>
              <a:gdLst>
                <a:gd name="T0" fmla="*/ 0 w 24"/>
                <a:gd name="T1" fmla="*/ 4 h 18"/>
                <a:gd name="T2" fmla="*/ 16 w 24"/>
                <a:gd name="T3" fmla="*/ 0 h 18"/>
                <a:gd name="T4" fmla="*/ 16 w 24"/>
                <a:gd name="T5" fmla="*/ 8 h 18"/>
                <a:gd name="T6" fmla="*/ 0 w 24"/>
                <a:gd name="T7" fmla="*/ 12 h 18"/>
                <a:gd name="T8" fmla="*/ 0 w 24"/>
                <a:gd name="T9" fmla="*/ 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6"/>
                  </a:moveTo>
                  <a:lnTo>
                    <a:pt x="24" y="0"/>
                  </a:lnTo>
                  <a:lnTo>
                    <a:pt x="24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40" name="Freeform 34"/>
            <p:cNvSpPr>
              <a:spLocks/>
            </p:cNvSpPr>
            <p:nvPr/>
          </p:nvSpPr>
          <p:spPr bwMode="auto">
            <a:xfrm>
              <a:off x="1745" y="2906"/>
              <a:ext cx="16" cy="12"/>
            </a:xfrm>
            <a:custGeom>
              <a:avLst/>
              <a:gdLst>
                <a:gd name="T0" fmla="*/ 0 w 24"/>
                <a:gd name="T1" fmla="*/ 4 h 18"/>
                <a:gd name="T2" fmla="*/ 16 w 24"/>
                <a:gd name="T3" fmla="*/ 0 h 18"/>
                <a:gd name="T4" fmla="*/ 16 w 24"/>
                <a:gd name="T5" fmla="*/ 8 h 18"/>
                <a:gd name="T6" fmla="*/ 0 w 24"/>
                <a:gd name="T7" fmla="*/ 12 h 18"/>
                <a:gd name="T8" fmla="*/ 0 w 24"/>
                <a:gd name="T9" fmla="*/ 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6"/>
                  </a:moveTo>
                  <a:lnTo>
                    <a:pt x="24" y="0"/>
                  </a:lnTo>
                  <a:lnTo>
                    <a:pt x="24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41" name="Freeform 35"/>
            <p:cNvSpPr>
              <a:spLocks/>
            </p:cNvSpPr>
            <p:nvPr/>
          </p:nvSpPr>
          <p:spPr bwMode="auto">
            <a:xfrm>
              <a:off x="1794" y="2897"/>
              <a:ext cx="17" cy="13"/>
            </a:xfrm>
            <a:custGeom>
              <a:avLst/>
              <a:gdLst>
                <a:gd name="T0" fmla="*/ 0 w 24"/>
                <a:gd name="T1" fmla="*/ 4 h 18"/>
                <a:gd name="T2" fmla="*/ 17 w 24"/>
                <a:gd name="T3" fmla="*/ 0 h 18"/>
                <a:gd name="T4" fmla="*/ 17 w 24"/>
                <a:gd name="T5" fmla="*/ 9 h 18"/>
                <a:gd name="T6" fmla="*/ 0 w 24"/>
                <a:gd name="T7" fmla="*/ 13 h 18"/>
                <a:gd name="T8" fmla="*/ 0 w 24"/>
                <a:gd name="T9" fmla="*/ 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6"/>
                  </a:moveTo>
                  <a:lnTo>
                    <a:pt x="24" y="0"/>
                  </a:lnTo>
                  <a:lnTo>
                    <a:pt x="24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42" name="Freeform 36"/>
            <p:cNvSpPr>
              <a:spLocks/>
            </p:cNvSpPr>
            <p:nvPr/>
          </p:nvSpPr>
          <p:spPr bwMode="auto">
            <a:xfrm>
              <a:off x="1844" y="2885"/>
              <a:ext cx="16" cy="12"/>
            </a:xfrm>
            <a:custGeom>
              <a:avLst/>
              <a:gdLst>
                <a:gd name="T0" fmla="*/ 0 w 24"/>
                <a:gd name="T1" fmla="*/ 4 h 18"/>
                <a:gd name="T2" fmla="*/ 16 w 24"/>
                <a:gd name="T3" fmla="*/ 0 h 18"/>
                <a:gd name="T4" fmla="*/ 16 w 24"/>
                <a:gd name="T5" fmla="*/ 8 h 18"/>
                <a:gd name="T6" fmla="*/ 0 w 24"/>
                <a:gd name="T7" fmla="*/ 12 h 18"/>
                <a:gd name="T8" fmla="*/ 0 w 24"/>
                <a:gd name="T9" fmla="*/ 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6"/>
                  </a:moveTo>
                  <a:lnTo>
                    <a:pt x="24" y="0"/>
                  </a:lnTo>
                  <a:lnTo>
                    <a:pt x="24" y="12"/>
                  </a:lnTo>
                  <a:lnTo>
                    <a:pt x="0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43" name="Freeform 37"/>
            <p:cNvSpPr>
              <a:spLocks/>
            </p:cNvSpPr>
            <p:nvPr/>
          </p:nvSpPr>
          <p:spPr bwMode="auto">
            <a:xfrm>
              <a:off x="1889" y="2864"/>
              <a:ext cx="16" cy="17"/>
            </a:xfrm>
            <a:custGeom>
              <a:avLst/>
              <a:gdLst>
                <a:gd name="T0" fmla="*/ 0 w 24"/>
                <a:gd name="T1" fmla="*/ 9 h 24"/>
                <a:gd name="T2" fmla="*/ 12 w 24"/>
                <a:gd name="T3" fmla="*/ 0 h 24"/>
                <a:gd name="T4" fmla="*/ 16 w 24"/>
                <a:gd name="T5" fmla="*/ 9 h 24"/>
                <a:gd name="T6" fmla="*/ 4 w 24"/>
                <a:gd name="T7" fmla="*/ 17 h 24"/>
                <a:gd name="T8" fmla="*/ 0 w 24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2"/>
                  </a:moveTo>
                  <a:lnTo>
                    <a:pt x="18" y="0"/>
                  </a:lnTo>
                  <a:lnTo>
                    <a:pt x="24" y="12"/>
                  </a:lnTo>
                  <a:lnTo>
                    <a:pt x="6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44" name="Freeform 38"/>
            <p:cNvSpPr>
              <a:spLocks/>
            </p:cNvSpPr>
            <p:nvPr/>
          </p:nvSpPr>
          <p:spPr bwMode="auto">
            <a:xfrm>
              <a:off x="1934" y="2839"/>
              <a:ext cx="16" cy="17"/>
            </a:xfrm>
            <a:custGeom>
              <a:avLst/>
              <a:gdLst>
                <a:gd name="T0" fmla="*/ 0 w 24"/>
                <a:gd name="T1" fmla="*/ 9 h 24"/>
                <a:gd name="T2" fmla="*/ 12 w 24"/>
                <a:gd name="T3" fmla="*/ 0 h 24"/>
                <a:gd name="T4" fmla="*/ 16 w 24"/>
                <a:gd name="T5" fmla="*/ 9 h 24"/>
                <a:gd name="T6" fmla="*/ 4 w 24"/>
                <a:gd name="T7" fmla="*/ 17 h 24"/>
                <a:gd name="T8" fmla="*/ 0 w 24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2"/>
                  </a:moveTo>
                  <a:lnTo>
                    <a:pt x="18" y="0"/>
                  </a:lnTo>
                  <a:lnTo>
                    <a:pt x="24" y="12"/>
                  </a:lnTo>
                  <a:lnTo>
                    <a:pt x="6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45" name="Freeform 39"/>
            <p:cNvSpPr>
              <a:spLocks/>
            </p:cNvSpPr>
            <p:nvPr/>
          </p:nvSpPr>
          <p:spPr bwMode="auto">
            <a:xfrm>
              <a:off x="1979" y="2815"/>
              <a:ext cx="17" cy="16"/>
            </a:xfrm>
            <a:custGeom>
              <a:avLst/>
              <a:gdLst>
                <a:gd name="T0" fmla="*/ 0 w 24"/>
                <a:gd name="T1" fmla="*/ 8 h 24"/>
                <a:gd name="T2" fmla="*/ 13 w 24"/>
                <a:gd name="T3" fmla="*/ 0 h 24"/>
                <a:gd name="T4" fmla="*/ 17 w 24"/>
                <a:gd name="T5" fmla="*/ 8 h 24"/>
                <a:gd name="T6" fmla="*/ 4 w 24"/>
                <a:gd name="T7" fmla="*/ 16 h 24"/>
                <a:gd name="T8" fmla="*/ 0 w 24"/>
                <a:gd name="T9" fmla="*/ 8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2"/>
                  </a:moveTo>
                  <a:lnTo>
                    <a:pt x="18" y="0"/>
                  </a:lnTo>
                  <a:lnTo>
                    <a:pt x="24" y="12"/>
                  </a:lnTo>
                  <a:lnTo>
                    <a:pt x="6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46" name="Freeform 40"/>
            <p:cNvSpPr>
              <a:spLocks/>
            </p:cNvSpPr>
            <p:nvPr/>
          </p:nvSpPr>
          <p:spPr bwMode="auto">
            <a:xfrm>
              <a:off x="2020" y="2782"/>
              <a:ext cx="16" cy="17"/>
            </a:xfrm>
            <a:custGeom>
              <a:avLst/>
              <a:gdLst>
                <a:gd name="T0" fmla="*/ 0 w 24"/>
                <a:gd name="T1" fmla="*/ 13 h 24"/>
                <a:gd name="T2" fmla="*/ 12 w 24"/>
                <a:gd name="T3" fmla="*/ 0 h 24"/>
                <a:gd name="T4" fmla="*/ 16 w 24"/>
                <a:gd name="T5" fmla="*/ 4 h 24"/>
                <a:gd name="T6" fmla="*/ 4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47" name="Freeform 41"/>
            <p:cNvSpPr>
              <a:spLocks/>
            </p:cNvSpPr>
            <p:nvPr/>
          </p:nvSpPr>
          <p:spPr bwMode="auto">
            <a:xfrm>
              <a:off x="2057" y="2749"/>
              <a:ext cx="16" cy="17"/>
            </a:xfrm>
            <a:custGeom>
              <a:avLst/>
              <a:gdLst>
                <a:gd name="T0" fmla="*/ 0 w 24"/>
                <a:gd name="T1" fmla="*/ 13 h 24"/>
                <a:gd name="T2" fmla="*/ 12 w 24"/>
                <a:gd name="T3" fmla="*/ 0 h 24"/>
                <a:gd name="T4" fmla="*/ 16 w 24"/>
                <a:gd name="T5" fmla="*/ 4 h 24"/>
                <a:gd name="T6" fmla="*/ 4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48" name="Freeform 42"/>
            <p:cNvSpPr>
              <a:spLocks/>
            </p:cNvSpPr>
            <p:nvPr/>
          </p:nvSpPr>
          <p:spPr bwMode="auto">
            <a:xfrm>
              <a:off x="2090" y="2712"/>
              <a:ext cx="17" cy="17"/>
            </a:xfrm>
            <a:custGeom>
              <a:avLst/>
              <a:gdLst>
                <a:gd name="T0" fmla="*/ 0 w 24"/>
                <a:gd name="T1" fmla="*/ 13 h 24"/>
                <a:gd name="T2" fmla="*/ 9 w 24"/>
                <a:gd name="T3" fmla="*/ 0 h 24"/>
                <a:gd name="T4" fmla="*/ 17 w 24"/>
                <a:gd name="T5" fmla="*/ 4 h 24"/>
                <a:gd name="T6" fmla="*/ 9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49" name="Freeform 43"/>
            <p:cNvSpPr>
              <a:spLocks/>
            </p:cNvSpPr>
            <p:nvPr/>
          </p:nvSpPr>
          <p:spPr bwMode="auto">
            <a:xfrm>
              <a:off x="2119" y="2675"/>
              <a:ext cx="16" cy="17"/>
            </a:xfrm>
            <a:custGeom>
              <a:avLst/>
              <a:gdLst>
                <a:gd name="T0" fmla="*/ 0 w 24"/>
                <a:gd name="T1" fmla="*/ 13 h 24"/>
                <a:gd name="T2" fmla="*/ 12 w 24"/>
                <a:gd name="T3" fmla="*/ 0 h 24"/>
                <a:gd name="T4" fmla="*/ 16 w 24"/>
                <a:gd name="T5" fmla="*/ 4 h 24"/>
                <a:gd name="T6" fmla="*/ 4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50" name="Freeform 44"/>
            <p:cNvSpPr>
              <a:spLocks/>
            </p:cNvSpPr>
            <p:nvPr/>
          </p:nvSpPr>
          <p:spPr bwMode="auto">
            <a:xfrm>
              <a:off x="2152" y="2634"/>
              <a:ext cx="16" cy="17"/>
            </a:xfrm>
            <a:custGeom>
              <a:avLst/>
              <a:gdLst>
                <a:gd name="T0" fmla="*/ 0 w 24"/>
                <a:gd name="T1" fmla="*/ 13 h 24"/>
                <a:gd name="T2" fmla="*/ 8 w 24"/>
                <a:gd name="T3" fmla="*/ 0 h 24"/>
                <a:gd name="T4" fmla="*/ 16 w 24"/>
                <a:gd name="T5" fmla="*/ 4 h 24"/>
                <a:gd name="T6" fmla="*/ 8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51" name="Freeform 45"/>
            <p:cNvSpPr>
              <a:spLocks/>
            </p:cNvSpPr>
            <p:nvPr/>
          </p:nvSpPr>
          <p:spPr bwMode="auto">
            <a:xfrm>
              <a:off x="2180" y="2593"/>
              <a:ext cx="16" cy="17"/>
            </a:xfrm>
            <a:custGeom>
              <a:avLst/>
              <a:gdLst>
                <a:gd name="T0" fmla="*/ 0 w 24"/>
                <a:gd name="T1" fmla="*/ 13 h 24"/>
                <a:gd name="T2" fmla="*/ 8 w 24"/>
                <a:gd name="T3" fmla="*/ 0 h 24"/>
                <a:gd name="T4" fmla="*/ 16 w 24"/>
                <a:gd name="T5" fmla="*/ 4 h 24"/>
                <a:gd name="T6" fmla="*/ 8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52" name="Freeform 46"/>
            <p:cNvSpPr>
              <a:spLocks/>
            </p:cNvSpPr>
            <p:nvPr/>
          </p:nvSpPr>
          <p:spPr bwMode="auto">
            <a:xfrm>
              <a:off x="2209" y="2552"/>
              <a:ext cx="17" cy="16"/>
            </a:xfrm>
            <a:custGeom>
              <a:avLst/>
              <a:gdLst>
                <a:gd name="T0" fmla="*/ 0 w 24"/>
                <a:gd name="T1" fmla="*/ 12 h 24"/>
                <a:gd name="T2" fmla="*/ 9 w 24"/>
                <a:gd name="T3" fmla="*/ 0 h 24"/>
                <a:gd name="T4" fmla="*/ 17 w 24"/>
                <a:gd name="T5" fmla="*/ 4 h 24"/>
                <a:gd name="T6" fmla="*/ 9 w 24"/>
                <a:gd name="T7" fmla="*/ 16 h 24"/>
                <a:gd name="T8" fmla="*/ 0 w 24"/>
                <a:gd name="T9" fmla="*/ 12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53" name="Freeform 47"/>
            <p:cNvSpPr>
              <a:spLocks/>
            </p:cNvSpPr>
            <p:nvPr/>
          </p:nvSpPr>
          <p:spPr bwMode="auto">
            <a:xfrm>
              <a:off x="2233" y="2507"/>
              <a:ext cx="17" cy="20"/>
            </a:xfrm>
            <a:custGeom>
              <a:avLst/>
              <a:gdLst>
                <a:gd name="T0" fmla="*/ 0 w 24"/>
                <a:gd name="T1" fmla="*/ 16 h 30"/>
                <a:gd name="T2" fmla="*/ 9 w 24"/>
                <a:gd name="T3" fmla="*/ 0 h 30"/>
                <a:gd name="T4" fmla="*/ 17 w 24"/>
                <a:gd name="T5" fmla="*/ 4 h 30"/>
                <a:gd name="T6" fmla="*/ 9 w 24"/>
                <a:gd name="T7" fmla="*/ 20 h 30"/>
                <a:gd name="T8" fmla="*/ 0 w 24"/>
                <a:gd name="T9" fmla="*/ 1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24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54" name="Freeform 48"/>
            <p:cNvSpPr>
              <a:spLocks/>
            </p:cNvSpPr>
            <p:nvPr/>
          </p:nvSpPr>
          <p:spPr bwMode="auto">
            <a:xfrm>
              <a:off x="2254" y="2466"/>
              <a:ext cx="17" cy="16"/>
            </a:xfrm>
            <a:custGeom>
              <a:avLst/>
              <a:gdLst>
                <a:gd name="T0" fmla="*/ 0 w 24"/>
                <a:gd name="T1" fmla="*/ 12 h 24"/>
                <a:gd name="T2" fmla="*/ 9 w 24"/>
                <a:gd name="T3" fmla="*/ 0 h 24"/>
                <a:gd name="T4" fmla="*/ 17 w 24"/>
                <a:gd name="T5" fmla="*/ 4 h 24"/>
                <a:gd name="T6" fmla="*/ 9 w 24"/>
                <a:gd name="T7" fmla="*/ 16 h 24"/>
                <a:gd name="T8" fmla="*/ 0 w 24"/>
                <a:gd name="T9" fmla="*/ 12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55" name="Freeform 49"/>
            <p:cNvSpPr>
              <a:spLocks/>
            </p:cNvSpPr>
            <p:nvPr/>
          </p:nvSpPr>
          <p:spPr bwMode="auto">
            <a:xfrm>
              <a:off x="2279" y="2421"/>
              <a:ext cx="16" cy="20"/>
            </a:xfrm>
            <a:custGeom>
              <a:avLst/>
              <a:gdLst>
                <a:gd name="T0" fmla="*/ 0 w 24"/>
                <a:gd name="T1" fmla="*/ 16 h 30"/>
                <a:gd name="T2" fmla="*/ 8 w 24"/>
                <a:gd name="T3" fmla="*/ 0 h 30"/>
                <a:gd name="T4" fmla="*/ 16 w 24"/>
                <a:gd name="T5" fmla="*/ 4 h 30"/>
                <a:gd name="T6" fmla="*/ 8 w 24"/>
                <a:gd name="T7" fmla="*/ 20 h 30"/>
                <a:gd name="T8" fmla="*/ 0 w 24"/>
                <a:gd name="T9" fmla="*/ 1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24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56" name="Freeform 50"/>
            <p:cNvSpPr>
              <a:spLocks/>
            </p:cNvSpPr>
            <p:nvPr/>
          </p:nvSpPr>
          <p:spPr bwMode="auto">
            <a:xfrm>
              <a:off x="2303" y="2380"/>
              <a:ext cx="13" cy="16"/>
            </a:xfrm>
            <a:custGeom>
              <a:avLst/>
              <a:gdLst>
                <a:gd name="T0" fmla="*/ 0 w 18"/>
                <a:gd name="T1" fmla="*/ 16 h 24"/>
                <a:gd name="T2" fmla="*/ 4 w 18"/>
                <a:gd name="T3" fmla="*/ 0 h 24"/>
                <a:gd name="T4" fmla="*/ 13 w 18"/>
                <a:gd name="T5" fmla="*/ 0 h 24"/>
                <a:gd name="T6" fmla="*/ 9 w 18"/>
                <a:gd name="T7" fmla="*/ 16 h 24"/>
                <a:gd name="T8" fmla="*/ 0 w 18"/>
                <a:gd name="T9" fmla="*/ 1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24">
                  <a:moveTo>
                    <a:pt x="0" y="24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57" name="Freeform 51"/>
            <p:cNvSpPr>
              <a:spLocks/>
            </p:cNvSpPr>
            <p:nvPr/>
          </p:nvSpPr>
          <p:spPr bwMode="auto">
            <a:xfrm>
              <a:off x="2324" y="2330"/>
              <a:ext cx="17" cy="21"/>
            </a:xfrm>
            <a:custGeom>
              <a:avLst/>
              <a:gdLst>
                <a:gd name="T0" fmla="*/ 0 w 24"/>
                <a:gd name="T1" fmla="*/ 17 h 30"/>
                <a:gd name="T2" fmla="*/ 9 w 24"/>
                <a:gd name="T3" fmla="*/ 0 h 30"/>
                <a:gd name="T4" fmla="*/ 17 w 24"/>
                <a:gd name="T5" fmla="*/ 4 h 30"/>
                <a:gd name="T6" fmla="*/ 9 w 24"/>
                <a:gd name="T7" fmla="*/ 21 h 30"/>
                <a:gd name="T8" fmla="*/ 0 w 24"/>
                <a:gd name="T9" fmla="*/ 17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24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58" name="Freeform 52"/>
            <p:cNvSpPr>
              <a:spLocks/>
            </p:cNvSpPr>
            <p:nvPr/>
          </p:nvSpPr>
          <p:spPr bwMode="auto">
            <a:xfrm>
              <a:off x="2344" y="2289"/>
              <a:ext cx="17" cy="17"/>
            </a:xfrm>
            <a:custGeom>
              <a:avLst/>
              <a:gdLst>
                <a:gd name="T0" fmla="*/ 0 w 24"/>
                <a:gd name="T1" fmla="*/ 13 h 24"/>
                <a:gd name="T2" fmla="*/ 9 w 24"/>
                <a:gd name="T3" fmla="*/ 0 h 24"/>
                <a:gd name="T4" fmla="*/ 17 w 24"/>
                <a:gd name="T5" fmla="*/ 4 h 24"/>
                <a:gd name="T6" fmla="*/ 9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59" name="Freeform 53"/>
            <p:cNvSpPr>
              <a:spLocks/>
            </p:cNvSpPr>
            <p:nvPr/>
          </p:nvSpPr>
          <p:spPr bwMode="auto">
            <a:xfrm>
              <a:off x="2365" y="2240"/>
              <a:ext cx="16" cy="20"/>
            </a:xfrm>
            <a:custGeom>
              <a:avLst/>
              <a:gdLst>
                <a:gd name="T0" fmla="*/ 0 w 24"/>
                <a:gd name="T1" fmla="*/ 16 h 30"/>
                <a:gd name="T2" fmla="*/ 8 w 24"/>
                <a:gd name="T3" fmla="*/ 0 h 30"/>
                <a:gd name="T4" fmla="*/ 16 w 24"/>
                <a:gd name="T5" fmla="*/ 4 h 30"/>
                <a:gd name="T6" fmla="*/ 8 w 24"/>
                <a:gd name="T7" fmla="*/ 20 h 30"/>
                <a:gd name="T8" fmla="*/ 0 w 24"/>
                <a:gd name="T9" fmla="*/ 1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24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60" name="Freeform 54"/>
            <p:cNvSpPr>
              <a:spLocks/>
            </p:cNvSpPr>
            <p:nvPr/>
          </p:nvSpPr>
          <p:spPr bwMode="auto">
            <a:xfrm>
              <a:off x="2386" y="2195"/>
              <a:ext cx="16" cy="20"/>
            </a:xfrm>
            <a:custGeom>
              <a:avLst/>
              <a:gdLst>
                <a:gd name="T0" fmla="*/ 0 w 24"/>
                <a:gd name="T1" fmla="*/ 16 h 30"/>
                <a:gd name="T2" fmla="*/ 8 w 24"/>
                <a:gd name="T3" fmla="*/ 0 h 30"/>
                <a:gd name="T4" fmla="*/ 16 w 24"/>
                <a:gd name="T5" fmla="*/ 4 h 30"/>
                <a:gd name="T6" fmla="*/ 8 w 24"/>
                <a:gd name="T7" fmla="*/ 20 h 30"/>
                <a:gd name="T8" fmla="*/ 0 w 24"/>
                <a:gd name="T9" fmla="*/ 1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24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61" name="Freeform 55"/>
            <p:cNvSpPr>
              <a:spLocks/>
            </p:cNvSpPr>
            <p:nvPr/>
          </p:nvSpPr>
          <p:spPr bwMode="auto">
            <a:xfrm>
              <a:off x="2406" y="2154"/>
              <a:ext cx="12" cy="16"/>
            </a:xfrm>
            <a:custGeom>
              <a:avLst/>
              <a:gdLst>
                <a:gd name="T0" fmla="*/ 0 w 18"/>
                <a:gd name="T1" fmla="*/ 16 h 24"/>
                <a:gd name="T2" fmla="*/ 4 w 18"/>
                <a:gd name="T3" fmla="*/ 0 h 24"/>
                <a:gd name="T4" fmla="*/ 12 w 18"/>
                <a:gd name="T5" fmla="*/ 0 h 24"/>
                <a:gd name="T6" fmla="*/ 8 w 18"/>
                <a:gd name="T7" fmla="*/ 16 h 24"/>
                <a:gd name="T8" fmla="*/ 0 w 18"/>
                <a:gd name="T9" fmla="*/ 16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24">
                  <a:moveTo>
                    <a:pt x="0" y="24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62" name="Freeform 56"/>
            <p:cNvSpPr>
              <a:spLocks/>
            </p:cNvSpPr>
            <p:nvPr/>
          </p:nvSpPr>
          <p:spPr bwMode="auto">
            <a:xfrm>
              <a:off x="2423" y="2105"/>
              <a:ext cx="16" cy="20"/>
            </a:xfrm>
            <a:custGeom>
              <a:avLst/>
              <a:gdLst>
                <a:gd name="T0" fmla="*/ 0 w 24"/>
                <a:gd name="T1" fmla="*/ 16 h 30"/>
                <a:gd name="T2" fmla="*/ 8 w 24"/>
                <a:gd name="T3" fmla="*/ 0 h 30"/>
                <a:gd name="T4" fmla="*/ 16 w 24"/>
                <a:gd name="T5" fmla="*/ 4 h 30"/>
                <a:gd name="T6" fmla="*/ 8 w 24"/>
                <a:gd name="T7" fmla="*/ 20 h 30"/>
                <a:gd name="T8" fmla="*/ 0 w 24"/>
                <a:gd name="T9" fmla="*/ 1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24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63" name="Freeform 57"/>
            <p:cNvSpPr>
              <a:spLocks/>
            </p:cNvSpPr>
            <p:nvPr/>
          </p:nvSpPr>
          <p:spPr bwMode="auto">
            <a:xfrm>
              <a:off x="2443" y="2059"/>
              <a:ext cx="17" cy="21"/>
            </a:xfrm>
            <a:custGeom>
              <a:avLst/>
              <a:gdLst>
                <a:gd name="T0" fmla="*/ 0 w 24"/>
                <a:gd name="T1" fmla="*/ 17 h 30"/>
                <a:gd name="T2" fmla="*/ 9 w 24"/>
                <a:gd name="T3" fmla="*/ 0 h 30"/>
                <a:gd name="T4" fmla="*/ 17 w 24"/>
                <a:gd name="T5" fmla="*/ 4 h 30"/>
                <a:gd name="T6" fmla="*/ 9 w 24"/>
                <a:gd name="T7" fmla="*/ 21 h 30"/>
                <a:gd name="T8" fmla="*/ 0 w 24"/>
                <a:gd name="T9" fmla="*/ 17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24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64" name="Freeform 58"/>
            <p:cNvSpPr>
              <a:spLocks/>
            </p:cNvSpPr>
            <p:nvPr/>
          </p:nvSpPr>
          <p:spPr bwMode="auto">
            <a:xfrm>
              <a:off x="2464" y="2014"/>
              <a:ext cx="16" cy="17"/>
            </a:xfrm>
            <a:custGeom>
              <a:avLst/>
              <a:gdLst>
                <a:gd name="T0" fmla="*/ 0 w 24"/>
                <a:gd name="T1" fmla="*/ 13 h 24"/>
                <a:gd name="T2" fmla="*/ 8 w 24"/>
                <a:gd name="T3" fmla="*/ 0 h 24"/>
                <a:gd name="T4" fmla="*/ 16 w 24"/>
                <a:gd name="T5" fmla="*/ 4 h 24"/>
                <a:gd name="T6" fmla="*/ 8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65" name="Freeform 59"/>
            <p:cNvSpPr>
              <a:spLocks/>
            </p:cNvSpPr>
            <p:nvPr/>
          </p:nvSpPr>
          <p:spPr bwMode="auto">
            <a:xfrm>
              <a:off x="2484" y="1969"/>
              <a:ext cx="17" cy="17"/>
            </a:xfrm>
            <a:custGeom>
              <a:avLst/>
              <a:gdLst>
                <a:gd name="T0" fmla="*/ 0 w 24"/>
                <a:gd name="T1" fmla="*/ 13 h 24"/>
                <a:gd name="T2" fmla="*/ 9 w 24"/>
                <a:gd name="T3" fmla="*/ 0 h 24"/>
                <a:gd name="T4" fmla="*/ 17 w 24"/>
                <a:gd name="T5" fmla="*/ 4 h 24"/>
                <a:gd name="T6" fmla="*/ 9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66" name="Freeform 60"/>
            <p:cNvSpPr>
              <a:spLocks/>
            </p:cNvSpPr>
            <p:nvPr/>
          </p:nvSpPr>
          <p:spPr bwMode="auto">
            <a:xfrm>
              <a:off x="2505" y="1920"/>
              <a:ext cx="16" cy="20"/>
            </a:xfrm>
            <a:custGeom>
              <a:avLst/>
              <a:gdLst>
                <a:gd name="T0" fmla="*/ 0 w 24"/>
                <a:gd name="T1" fmla="*/ 16 h 30"/>
                <a:gd name="T2" fmla="*/ 8 w 24"/>
                <a:gd name="T3" fmla="*/ 0 h 30"/>
                <a:gd name="T4" fmla="*/ 16 w 24"/>
                <a:gd name="T5" fmla="*/ 4 h 30"/>
                <a:gd name="T6" fmla="*/ 8 w 24"/>
                <a:gd name="T7" fmla="*/ 20 h 30"/>
                <a:gd name="T8" fmla="*/ 0 w 24"/>
                <a:gd name="T9" fmla="*/ 16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24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67" name="Freeform 61"/>
            <p:cNvSpPr>
              <a:spLocks/>
            </p:cNvSpPr>
            <p:nvPr/>
          </p:nvSpPr>
          <p:spPr bwMode="auto">
            <a:xfrm>
              <a:off x="2529" y="1878"/>
              <a:ext cx="13" cy="17"/>
            </a:xfrm>
            <a:custGeom>
              <a:avLst/>
              <a:gdLst>
                <a:gd name="T0" fmla="*/ 0 w 18"/>
                <a:gd name="T1" fmla="*/ 17 h 24"/>
                <a:gd name="T2" fmla="*/ 4 w 18"/>
                <a:gd name="T3" fmla="*/ 0 h 24"/>
                <a:gd name="T4" fmla="*/ 13 w 18"/>
                <a:gd name="T5" fmla="*/ 0 h 24"/>
                <a:gd name="T6" fmla="*/ 9 w 18"/>
                <a:gd name="T7" fmla="*/ 17 h 24"/>
                <a:gd name="T8" fmla="*/ 0 w 18"/>
                <a:gd name="T9" fmla="*/ 1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24">
                  <a:moveTo>
                    <a:pt x="0" y="24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68" name="Freeform 62"/>
            <p:cNvSpPr>
              <a:spLocks/>
            </p:cNvSpPr>
            <p:nvPr/>
          </p:nvSpPr>
          <p:spPr bwMode="auto">
            <a:xfrm>
              <a:off x="2550" y="1829"/>
              <a:ext cx="16" cy="21"/>
            </a:xfrm>
            <a:custGeom>
              <a:avLst/>
              <a:gdLst>
                <a:gd name="T0" fmla="*/ 0 w 24"/>
                <a:gd name="T1" fmla="*/ 17 h 30"/>
                <a:gd name="T2" fmla="*/ 8 w 24"/>
                <a:gd name="T3" fmla="*/ 0 h 30"/>
                <a:gd name="T4" fmla="*/ 16 w 24"/>
                <a:gd name="T5" fmla="*/ 4 h 30"/>
                <a:gd name="T6" fmla="*/ 8 w 24"/>
                <a:gd name="T7" fmla="*/ 21 h 30"/>
                <a:gd name="T8" fmla="*/ 0 w 24"/>
                <a:gd name="T9" fmla="*/ 17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24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69" name="Freeform 63"/>
            <p:cNvSpPr>
              <a:spLocks/>
            </p:cNvSpPr>
            <p:nvPr/>
          </p:nvSpPr>
          <p:spPr bwMode="auto">
            <a:xfrm>
              <a:off x="2570" y="1792"/>
              <a:ext cx="13" cy="12"/>
            </a:xfrm>
            <a:custGeom>
              <a:avLst/>
              <a:gdLst>
                <a:gd name="T0" fmla="*/ 0 w 18"/>
                <a:gd name="T1" fmla="*/ 8 h 18"/>
                <a:gd name="T2" fmla="*/ 4 w 18"/>
                <a:gd name="T3" fmla="*/ 0 h 18"/>
                <a:gd name="T4" fmla="*/ 13 w 18"/>
                <a:gd name="T5" fmla="*/ 4 h 18"/>
                <a:gd name="T6" fmla="*/ 9 w 18"/>
                <a:gd name="T7" fmla="*/ 12 h 18"/>
                <a:gd name="T8" fmla="*/ 0 w 18"/>
                <a:gd name="T9" fmla="*/ 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8">
                  <a:moveTo>
                    <a:pt x="0" y="12"/>
                  </a:moveTo>
                  <a:lnTo>
                    <a:pt x="6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70" name="Freeform 64"/>
            <p:cNvSpPr>
              <a:spLocks/>
            </p:cNvSpPr>
            <p:nvPr/>
          </p:nvSpPr>
          <p:spPr bwMode="auto">
            <a:xfrm>
              <a:off x="2575" y="1784"/>
              <a:ext cx="12" cy="12"/>
            </a:xfrm>
            <a:custGeom>
              <a:avLst/>
              <a:gdLst>
                <a:gd name="T0" fmla="*/ 0 w 18"/>
                <a:gd name="T1" fmla="*/ 8 h 18"/>
                <a:gd name="T2" fmla="*/ 4 w 18"/>
                <a:gd name="T3" fmla="*/ 0 h 18"/>
                <a:gd name="T4" fmla="*/ 12 w 18"/>
                <a:gd name="T5" fmla="*/ 4 h 18"/>
                <a:gd name="T6" fmla="*/ 8 w 18"/>
                <a:gd name="T7" fmla="*/ 12 h 18"/>
                <a:gd name="T8" fmla="*/ 0 w 18"/>
                <a:gd name="T9" fmla="*/ 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8">
                  <a:moveTo>
                    <a:pt x="0" y="12"/>
                  </a:moveTo>
                  <a:lnTo>
                    <a:pt x="6" y="0"/>
                  </a:lnTo>
                  <a:lnTo>
                    <a:pt x="18" y="6"/>
                  </a:lnTo>
                  <a:lnTo>
                    <a:pt x="12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71" name="Freeform 65"/>
            <p:cNvSpPr>
              <a:spLocks/>
            </p:cNvSpPr>
            <p:nvPr/>
          </p:nvSpPr>
          <p:spPr bwMode="auto">
            <a:xfrm>
              <a:off x="2595" y="1743"/>
              <a:ext cx="17" cy="17"/>
            </a:xfrm>
            <a:custGeom>
              <a:avLst/>
              <a:gdLst>
                <a:gd name="T0" fmla="*/ 0 w 24"/>
                <a:gd name="T1" fmla="*/ 13 h 24"/>
                <a:gd name="T2" fmla="*/ 9 w 24"/>
                <a:gd name="T3" fmla="*/ 0 h 24"/>
                <a:gd name="T4" fmla="*/ 17 w 24"/>
                <a:gd name="T5" fmla="*/ 4 h 24"/>
                <a:gd name="T6" fmla="*/ 9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72" name="Freeform 66"/>
            <p:cNvSpPr>
              <a:spLocks/>
            </p:cNvSpPr>
            <p:nvPr/>
          </p:nvSpPr>
          <p:spPr bwMode="auto">
            <a:xfrm>
              <a:off x="2624" y="1702"/>
              <a:ext cx="16" cy="16"/>
            </a:xfrm>
            <a:custGeom>
              <a:avLst/>
              <a:gdLst>
                <a:gd name="T0" fmla="*/ 0 w 24"/>
                <a:gd name="T1" fmla="*/ 12 h 24"/>
                <a:gd name="T2" fmla="*/ 8 w 24"/>
                <a:gd name="T3" fmla="*/ 0 h 24"/>
                <a:gd name="T4" fmla="*/ 16 w 24"/>
                <a:gd name="T5" fmla="*/ 4 h 24"/>
                <a:gd name="T6" fmla="*/ 8 w 24"/>
                <a:gd name="T7" fmla="*/ 16 h 24"/>
                <a:gd name="T8" fmla="*/ 0 w 24"/>
                <a:gd name="T9" fmla="*/ 12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2" y="0"/>
                  </a:lnTo>
                  <a:lnTo>
                    <a:pt x="24" y="6"/>
                  </a:lnTo>
                  <a:lnTo>
                    <a:pt x="12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73" name="Freeform 67"/>
            <p:cNvSpPr>
              <a:spLocks/>
            </p:cNvSpPr>
            <p:nvPr/>
          </p:nvSpPr>
          <p:spPr bwMode="auto">
            <a:xfrm>
              <a:off x="2649" y="1661"/>
              <a:ext cx="16" cy="16"/>
            </a:xfrm>
            <a:custGeom>
              <a:avLst/>
              <a:gdLst>
                <a:gd name="T0" fmla="*/ 0 w 24"/>
                <a:gd name="T1" fmla="*/ 12 h 24"/>
                <a:gd name="T2" fmla="*/ 12 w 24"/>
                <a:gd name="T3" fmla="*/ 0 h 24"/>
                <a:gd name="T4" fmla="*/ 16 w 24"/>
                <a:gd name="T5" fmla="*/ 4 h 24"/>
                <a:gd name="T6" fmla="*/ 4 w 24"/>
                <a:gd name="T7" fmla="*/ 16 h 24"/>
                <a:gd name="T8" fmla="*/ 0 w 24"/>
                <a:gd name="T9" fmla="*/ 12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74" name="Freeform 68"/>
            <p:cNvSpPr>
              <a:spLocks/>
            </p:cNvSpPr>
            <p:nvPr/>
          </p:nvSpPr>
          <p:spPr bwMode="auto">
            <a:xfrm>
              <a:off x="2681" y="1624"/>
              <a:ext cx="17" cy="17"/>
            </a:xfrm>
            <a:custGeom>
              <a:avLst/>
              <a:gdLst>
                <a:gd name="T0" fmla="*/ 0 w 24"/>
                <a:gd name="T1" fmla="*/ 13 h 24"/>
                <a:gd name="T2" fmla="*/ 13 w 24"/>
                <a:gd name="T3" fmla="*/ 0 h 24"/>
                <a:gd name="T4" fmla="*/ 17 w 24"/>
                <a:gd name="T5" fmla="*/ 4 h 24"/>
                <a:gd name="T6" fmla="*/ 4 w 24"/>
                <a:gd name="T7" fmla="*/ 17 h 24"/>
                <a:gd name="T8" fmla="*/ 0 w 24"/>
                <a:gd name="T9" fmla="*/ 13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lnTo>
                    <a:pt x="18" y="0"/>
                  </a:lnTo>
                  <a:lnTo>
                    <a:pt x="24" y="6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75" name="Freeform 69"/>
            <p:cNvSpPr>
              <a:spLocks/>
            </p:cNvSpPr>
            <p:nvPr/>
          </p:nvSpPr>
          <p:spPr bwMode="auto">
            <a:xfrm>
              <a:off x="2714" y="1595"/>
              <a:ext cx="8" cy="8"/>
            </a:xfrm>
            <a:custGeom>
              <a:avLst/>
              <a:gdLst>
                <a:gd name="T0" fmla="*/ 0 w 12"/>
                <a:gd name="T1" fmla="*/ 4 h 12"/>
                <a:gd name="T2" fmla="*/ 4 w 12"/>
                <a:gd name="T3" fmla="*/ 0 h 12"/>
                <a:gd name="T4" fmla="*/ 8 w 12"/>
                <a:gd name="T5" fmla="*/ 4 h 12"/>
                <a:gd name="T6" fmla="*/ 4 w 12"/>
                <a:gd name="T7" fmla="*/ 8 h 12"/>
                <a:gd name="T8" fmla="*/ 0 w 12"/>
                <a:gd name="T9" fmla="*/ 4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2">
                  <a:moveTo>
                    <a:pt x="0" y="6"/>
                  </a:moveTo>
                  <a:lnTo>
                    <a:pt x="6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76" name="Freeform 70"/>
            <p:cNvSpPr>
              <a:spLocks/>
            </p:cNvSpPr>
            <p:nvPr/>
          </p:nvSpPr>
          <p:spPr bwMode="auto">
            <a:xfrm>
              <a:off x="2718" y="1591"/>
              <a:ext cx="17" cy="12"/>
            </a:xfrm>
            <a:custGeom>
              <a:avLst/>
              <a:gdLst>
                <a:gd name="T0" fmla="*/ 0 w 24"/>
                <a:gd name="T1" fmla="*/ 4 h 18"/>
                <a:gd name="T2" fmla="*/ 13 w 24"/>
                <a:gd name="T3" fmla="*/ 0 h 18"/>
                <a:gd name="T4" fmla="*/ 17 w 24"/>
                <a:gd name="T5" fmla="*/ 8 h 18"/>
                <a:gd name="T6" fmla="*/ 4 w 24"/>
                <a:gd name="T7" fmla="*/ 12 h 18"/>
                <a:gd name="T8" fmla="*/ 0 w 24"/>
                <a:gd name="T9" fmla="*/ 4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6"/>
                  </a:moveTo>
                  <a:lnTo>
                    <a:pt x="18" y="0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77" name="Freeform 71"/>
            <p:cNvSpPr>
              <a:spLocks/>
            </p:cNvSpPr>
            <p:nvPr/>
          </p:nvSpPr>
          <p:spPr bwMode="auto">
            <a:xfrm>
              <a:off x="2760" y="1570"/>
              <a:ext cx="20" cy="17"/>
            </a:xfrm>
            <a:custGeom>
              <a:avLst/>
              <a:gdLst>
                <a:gd name="T0" fmla="*/ 0 w 30"/>
                <a:gd name="T1" fmla="*/ 9 h 24"/>
                <a:gd name="T2" fmla="*/ 16 w 30"/>
                <a:gd name="T3" fmla="*/ 0 h 24"/>
                <a:gd name="T4" fmla="*/ 20 w 30"/>
                <a:gd name="T5" fmla="*/ 9 h 24"/>
                <a:gd name="T6" fmla="*/ 4 w 30"/>
                <a:gd name="T7" fmla="*/ 17 h 24"/>
                <a:gd name="T8" fmla="*/ 0 w 30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4">
                  <a:moveTo>
                    <a:pt x="0" y="12"/>
                  </a:moveTo>
                  <a:lnTo>
                    <a:pt x="24" y="0"/>
                  </a:lnTo>
                  <a:lnTo>
                    <a:pt x="30" y="12"/>
                  </a:lnTo>
                  <a:lnTo>
                    <a:pt x="6" y="2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78" name="Freeform 72"/>
            <p:cNvSpPr>
              <a:spLocks/>
            </p:cNvSpPr>
            <p:nvPr/>
          </p:nvSpPr>
          <p:spPr bwMode="auto">
            <a:xfrm>
              <a:off x="2813" y="1575"/>
              <a:ext cx="16" cy="12"/>
            </a:xfrm>
            <a:custGeom>
              <a:avLst/>
              <a:gdLst>
                <a:gd name="T0" fmla="*/ 0 w 24"/>
                <a:gd name="T1" fmla="*/ 0 h 18"/>
                <a:gd name="T2" fmla="*/ 16 w 24"/>
                <a:gd name="T3" fmla="*/ 4 h 18"/>
                <a:gd name="T4" fmla="*/ 16 w 24"/>
                <a:gd name="T5" fmla="*/ 12 h 18"/>
                <a:gd name="T6" fmla="*/ 0 w 24"/>
                <a:gd name="T7" fmla="*/ 8 h 18"/>
                <a:gd name="T8" fmla="*/ 0 w 24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0"/>
                  </a:moveTo>
                  <a:lnTo>
                    <a:pt x="24" y="6"/>
                  </a:lnTo>
                  <a:lnTo>
                    <a:pt x="24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79" name="Freeform 73"/>
            <p:cNvSpPr>
              <a:spLocks/>
            </p:cNvSpPr>
            <p:nvPr/>
          </p:nvSpPr>
          <p:spPr bwMode="auto">
            <a:xfrm>
              <a:off x="2858" y="1591"/>
              <a:ext cx="12" cy="12"/>
            </a:xfrm>
            <a:custGeom>
              <a:avLst/>
              <a:gdLst>
                <a:gd name="T0" fmla="*/ 4 w 18"/>
                <a:gd name="T1" fmla="*/ 0 h 18"/>
                <a:gd name="T2" fmla="*/ 12 w 18"/>
                <a:gd name="T3" fmla="*/ 4 h 18"/>
                <a:gd name="T4" fmla="*/ 8 w 18"/>
                <a:gd name="T5" fmla="*/ 12 h 18"/>
                <a:gd name="T6" fmla="*/ 0 w 18"/>
                <a:gd name="T7" fmla="*/ 8 h 18"/>
                <a:gd name="T8" fmla="*/ 4 w 1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8">
                  <a:moveTo>
                    <a:pt x="6" y="0"/>
                  </a:moveTo>
                  <a:lnTo>
                    <a:pt x="18" y="6"/>
                  </a:lnTo>
                  <a:lnTo>
                    <a:pt x="12" y="18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80" name="Freeform 74"/>
            <p:cNvSpPr>
              <a:spLocks/>
            </p:cNvSpPr>
            <p:nvPr/>
          </p:nvSpPr>
          <p:spPr bwMode="auto">
            <a:xfrm>
              <a:off x="2866" y="1595"/>
              <a:ext cx="8" cy="8"/>
            </a:xfrm>
            <a:custGeom>
              <a:avLst/>
              <a:gdLst>
                <a:gd name="T0" fmla="*/ 4 w 12"/>
                <a:gd name="T1" fmla="*/ 0 h 12"/>
                <a:gd name="T2" fmla="*/ 8 w 12"/>
                <a:gd name="T3" fmla="*/ 4 h 12"/>
                <a:gd name="T4" fmla="*/ 4 w 12"/>
                <a:gd name="T5" fmla="*/ 8 h 12"/>
                <a:gd name="T6" fmla="*/ 0 w 12"/>
                <a:gd name="T7" fmla="*/ 4 h 12"/>
                <a:gd name="T8" fmla="*/ 4 w 12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12" y="6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81" name="Freeform 75"/>
            <p:cNvSpPr>
              <a:spLocks/>
            </p:cNvSpPr>
            <p:nvPr/>
          </p:nvSpPr>
          <p:spPr bwMode="auto">
            <a:xfrm>
              <a:off x="2895" y="1624"/>
              <a:ext cx="16" cy="17"/>
            </a:xfrm>
            <a:custGeom>
              <a:avLst/>
              <a:gdLst>
                <a:gd name="T0" fmla="*/ 4 w 24"/>
                <a:gd name="T1" fmla="*/ 0 h 24"/>
                <a:gd name="T2" fmla="*/ 16 w 24"/>
                <a:gd name="T3" fmla="*/ 13 h 24"/>
                <a:gd name="T4" fmla="*/ 12 w 24"/>
                <a:gd name="T5" fmla="*/ 17 h 24"/>
                <a:gd name="T6" fmla="*/ 0 w 24"/>
                <a:gd name="T7" fmla="*/ 4 h 24"/>
                <a:gd name="T8" fmla="*/ 4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6" y="0"/>
                  </a:moveTo>
                  <a:lnTo>
                    <a:pt x="24" y="18"/>
                  </a:lnTo>
                  <a:lnTo>
                    <a:pt x="18" y="24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82" name="Freeform 76"/>
            <p:cNvSpPr>
              <a:spLocks/>
            </p:cNvSpPr>
            <p:nvPr/>
          </p:nvSpPr>
          <p:spPr bwMode="auto">
            <a:xfrm>
              <a:off x="2928" y="1661"/>
              <a:ext cx="16" cy="16"/>
            </a:xfrm>
            <a:custGeom>
              <a:avLst/>
              <a:gdLst>
                <a:gd name="T0" fmla="*/ 4 w 24"/>
                <a:gd name="T1" fmla="*/ 0 h 24"/>
                <a:gd name="T2" fmla="*/ 16 w 24"/>
                <a:gd name="T3" fmla="*/ 12 h 24"/>
                <a:gd name="T4" fmla="*/ 12 w 24"/>
                <a:gd name="T5" fmla="*/ 16 h 24"/>
                <a:gd name="T6" fmla="*/ 0 w 24"/>
                <a:gd name="T7" fmla="*/ 4 h 24"/>
                <a:gd name="T8" fmla="*/ 4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6" y="0"/>
                  </a:moveTo>
                  <a:lnTo>
                    <a:pt x="24" y="18"/>
                  </a:lnTo>
                  <a:lnTo>
                    <a:pt x="18" y="24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83" name="Freeform 77"/>
            <p:cNvSpPr>
              <a:spLocks/>
            </p:cNvSpPr>
            <p:nvPr/>
          </p:nvSpPr>
          <p:spPr bwMode="auto">
            <a:xfrm>
              <a:off x="2952" y="1702"/>
              <a:ext cx="17" cy="21"/>
            </a:xfrm>
            <a:custGeom>
              <a:avLst/>
              <a:gdLst>
                <a:gd name="T0" fmla="*/ 9 w 24"/>
                <a:gd name="T1" fmla="*/ 0 h 30"/>
                <a:gd name="T2" fmla="*/ 17 w 24"/>
                <a:gd name="T3" fmla="*/ 17 h 30"/>
                <a:gd name="T4" fmla="*/ 9 w 24"/>
                <a:gd name="T5" fmla="*/ 21 h 30"/>
                <a:gd name="T6" fmla="*/ 0 w 24"/>
                <a:gd name="T7" fmla="*/ 4 h 30"/>
                <a:gd name="T8" fmla="*/ 9 w 2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84" name="Freeform 78"/>
            <p:cNvSpPr>
              <a:spLocks/>
            </p:cNvSpPr>
            <p:nvPr/>
          </p:nvSpPr>
          <p:spPr bwMode="auto">
            <a:xfrm>
              <a:off x="2977" y="1747"/>
              <a:ext cx="17" cy="17"/>
            </a:xfrm>
            <a:custGeom>
              <a:avLst/>
              <a:gdLst>
                <a:gd name="T0" fmla="*/ 9 w 24"/>
                <a:gd name="T1" fmla="*/ 0 h 24"/>
                <a:gd name="T2" fmla="*/ 17 w 24"/>
                <a:gd name="T3" fmla="*/ 13 h 24"/>
                <a:gd name="T4" fmla="*/ 9 w 24"/>
                <a:gd name="T5" fmla="*/ 17 h 24"/>
                <a:gd name="T6" fmla="*/ 0 w 24"/>
                <a:gd name="T7" fmla="*/ 4 h 24"/>
                <a:gd name="T8" fmla="*/ 9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85" name="Freeform 79"/>
            <p:cNvSpPr>
              <a:spLocks/>
            </p:cNvSpPr>
            <p:nvPr/>
          </p:nvSpPr>
          <p:spPr bwMode="auto">
            <a:xfrm>
              <a:off x="3006" y="1788"/>
              <a:ext cx="8" cy="8"/>
            </a:xfrm>
            <a:custGeom>
              <a:avLst/>
              <a:gdLst>
                <a:gd name="T0" fmla="*/ 4 w 12"/>
                <a:gd name="T1" fmla="*/ 0 h 12"/>
                <a:gd name="T2" fmla="*/ 8 w 12"/>
                <a:gd name="T3" fmla="*/ 4 h 12"/>
                <a:gd name="T4" fmla="*/ 4 w 12"/>
                <a:gd name="T5" fmla="*/ 8 h 12"/>
                <a:gd name="T6" fmla="*/ 0 w 12"/>
                <a:gd name="T7" fmla="*/ 4 h 12"/>
                <a:gd name="T8" fmla="*/ 4 w 12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lnTo>
                    <a:pt x="12" y="6"/>
                  </a:lnTo>
                  <a:lnTo>
                    <a:pt x="6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86" name="Freeform 80"/>
            <p:cNvSpPr>
              <a:spLocks/>
            </p:cNvSpPr>
            <p:nvPr/>
          </p:nvSpPr>
          <p:spPr bwMode="auto">
            <a:xfrm>
              <a:off x="3006" y="1792"/>
              <a:ext cx="12" cy="17"/>
            </a:xfrm>
            <a:custGeom>
              <a:avLst/>
              <a:gdLst>
                <a:gd name="T0" fmla="*/ 8 w 18"/>
                <a:gd name="T1" fmla="*/ 0 h 24"/>
                <a:gd name="T2" fmla="*/ 12 w 18"/>
                <a:gd name="T3" fmla="*/ 13 h 24"/>
                <a:gd name="T4" fmla="*/ 4 w 18"/>
                <a:gd name="T5" fmla="*/ 17 h 24"/>
                <a:gd name="T6" fmla="*/ 0 w 18"/>
                <a:gd name="T7" fmla="*/ 4 h 24"/>
                <a:gd name="T8" fmla="*/ 8 w 1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24">
                  <a:moveTo>
                    <a:pt x="12" y="0"/>
                  </a:moveTo>
                  <a:lnTo>
                    <a:pt x="18" y="18"/>
                  </a:lnTo>
                  <a:lnTo>
                    <a:pt x="6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87" name="Freeform 81"/>
            <p:cNvSpPr>
              <a:spLocks/>
            </p:cNvSpPr>
            <p:nvPr/>
          </p:nvSpPr>
          <p:spPr bwMode="auto">
            <a:xfrm>
              <a:off x="3027" y="1833"/>
              <a:ext cx="16" cy="21"/>
            </a:xfrm>
            <a:custGeom>
              <a:avLst/>
              <a:gdLst>
                <a:gd name="T0" fmla="*/ 8 w 24"/>
                <a:gd name="T1" fmla="*/ 0 h 30"/>
                <a:gd name="T2" fmla="*/ 16 w 24"/>
                <a:gd name="T3" fmla="*/ 17 h 30"/>
                <a:gd name="T4" fmla="*/ 8 w 24"/>
                <a:gd name="T5" fmla="*/ 21 h 30"/>
                <a:gd name="T6" fmla="*/ 0 w 24"/>
                <a:gd name="T7" fmla="*/ 4 h 30"/>
                <a:gd name="T8" fmla="*/ 8 w 2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88" name="Freeform 82"/>
            <p:cNvSpPr>
              <a:spLocks/>
            </p:cNvSpPr>
            <p:nvPr/>
          </p:nvSpPr>
          <p:spPr bwMode="auto">
            <a:xfrm>
              <a:off x="3047" y="1878"/>
              <a:ext cx="17" cy="17"/>
            </a:xfrm>
            <a:custGeom>
              <a:avLst/>
              <a:gdLst>
                <a:gd name="T0" fmla="*/ 9 w 24"/>
                <a:gd name="T1" fmla="*/ 0 h 24"/>
                <a:gd name="T2" fmla="*/ 17 w 24"/>
                <a:gd name="T3" fmla="*/ 13 h 24"/>
                <a:gd name="T4" fmla="*/ 9 w 24"/>
                <a:gd name="T5" fmla="*/ 17 h 24"/>
                <a:gd name="T6" fmla="*/ 0 w 24"/>
                <a:gd name="T7" fmla="*/ 4 h 24"/>
                <a:gd name="T8" fmla="*/ 9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89" name="Freeform 83"/>
            <p:cNvSpPr>
              <a:spLocks/>
            </p:cNvSpPr>
            <p:nvPr/>
          </p:nvSpPr>
          <p:spPr bwMode="auto">
            <a:xfrm>
              <a:off x="3072" y="1924"/>
              <a:ext cx="16" cy="16"/>
            </a:xfrm>
            <a:custGeom>
              <a:avLst/>
              <a:gdLst>
                <a:gd name="T0" fmla="*/ 8 w 24"/>
                <a:gd name="T1" fmla="*/ 0 h 24"/>
                <a:gd name="T2" fmla="*/ 16 w 24"/>
                <a:gd name="T3" fmla="*/ 12 h 24"/>
                <a:gd name="T4" fmla="*/ 8 w 24"/>
                <a:gd name="T5" fmla="*/ 16 h 24"/>
                <a:gd name="T6" fmla="*/ 0 w 24"/>
                <a:gd name="T7" fmla="*/ 4 h 24"/>
                <a:gd name="T8" fmla="*/ 8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90" name="Freeform 84"/>
            <p:cNvSpPr>
              <a:spLocks/>
            </p:cNvSpPr>
            <p:nvPr/>
          </p:nvSpPr>
          <p:spPr bwMode="auto">
            <a:xfrm>
              <a:off x="3092" y="1969"/>
              <a:ext cx="12" cy="17"/>
            </a:xfrm>
            <a:custGeom>
              <a:avLst/>
              <a:gdLst>
                <a:gd name="T0" fmla="*/ 8 w 18"/>
                <a:gd name="T1" fmla="*/ 0 h 24"/>
                <a:gd name="T2" fmla="*/ 12 w 18"/>
                <a:gd name="T3" fmla="*/ 13 h 24"/>
                <a:gd name="T4" fmla="*/ 4 w 18"/>
                <a:gd name="T5" fmla="*/ 17 h 24"/>
                <a:gd name="T6" fmla="*/ 0 w 18"/>
                <a:gd name="T7" fmla="*/ 4 h 24"/>
                <a:gd name="T8" fmla="*/ 8 w 1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24">
                  <a:moveTo>
                    <a:pt x="12" y="0"/>
                  </a:moveTo>
                  <a:lnTo>
                    <a:pt x="18" y="18"/>
                  </a:lnTo>
                  <a:lnTo>
                    <a:pt x="6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91" name="Freeform 85"/>
            <p:cNvSpPr>
              <a:spLocks/>
            </p:cNvSpPr>
            <p:nvPr/>
          </p:nvSpPr>
          <p:spPr bwMode="auto">
            <a:xfrm>
              <a:off x="3113" y="2014"/>
              <a:ext cx="12" cy="17"/>
            </a:xfrm>
            <a:custGeom>
              <a:avLst/>
              <a:gdLst>
                <a:gd name="T0" fmla="*/ 8 w 18"/>
                <a:gd name="T1" fmla="*/ 0 h 24"/>
                <a:gd name="T2" fmla="*/ 12 w 18"/>
                <a:gd name="T3" fmla="*/ 13 h 24"/>
                <a:gd name="T4" fmla="*/ 4 w 18"/>
                <a:gd name="T5" fmla="*/ 17 h 24"/>
                <a:gd name="T6" fmla="*/ 0 w 18"/>
                <a:gd name="T7" fmla="*/ 4 h 24"/>
                <a:gd name="T8" fmla="*/ 8 w 18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24">
                  <a:moveTo>
                    <a:pt x="12" y="0"/>
                  </a:moveTo>
                  <a:lnTo>
                    <a:pt x="18" y="18"/>
                  </a:lnTo>
                  <a:lnTo>
                    <a:pt x="6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92" name="Freeform 86"/>
            <p:cNvSpPr>
              <a:spLocks/>
            </p:cNvSpPr>
            <p:nvPr/>
          </p:nvSpPr>
          <p:spPr bwMode="auto">
            <a:xfrm>
              <a:off x="3129" y="2059"/>
              <a:ext cx="16" cy="21"/>
            </a:xfrm>
            <a:custGeom>
              <a:avLst/>
              <a:gdLst>
                <a:gd name="T0" fmla="*/ 8 w 24"/>
                <a:gd name="T1" fmla="*/ 0 h 30"/>
                <a:gd name="T2" fmla="*/ 16 w 24"/>
                <a:gd name="T3" fmla="*/ 17 h 30"/>
                <a:gd name="T4" fmla="*/ 8 w 24"/>
                <a:gd name="T5" fmla="*/ 21 h 30"/>
                <a:gd name="T6" fmla="*/ 0 w 24"/>
                <a:gd name="T7" fmla="*/ 4 h 30"/>
                <a:gd name="T8" fmla="*/ 8 w 2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93" name="Freeform 87"/>
            <p:cNvSpPr>
              <a:spLocks/>
            </p:cNvSpPr>
            <p:nvPr/>
          </p:nvSpPr>
          <p:spPr bwMode="auto">
            <a:xfrm>
              <a:off x="3150" y="2105"/>
              <a:ext cx="16" cy="20"/>
            </a:xfrm>
            <a:custGeom>
              <a:avLst/>
              <a:gdLst>
                <a:gd name="T0" fmla="*/ 8 w 24"/>
                <a:gd name="T1" fmla="*/ 0 h 30"/>
                <a:gd name="T2" fmla="*/ 16 w 24"/>
                <a:gd name="T3" fmla="*/ 16 h 30"/>
                <a:gd name="T4" fmla="*/ 8 w 24"/>
                <a:gd name="T5" fmla="*/ 20 h 30"/>
                <a:gd name="T6" fmla="*/ 0 w 24"/>
                <a:gd name="T7" fmla="*/ 4 h 30"/>
                <a:gd name="T8" fmla="*/ 8 w 2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94" name="Freeform 88"/>
            <p:cNvSpPr>
              <a:spLocks/>
            </p:cNvSpPr>
            <p:nvPr/>
          </p:nvSpPr>
          <p:spPr bwMode="auto">
            <a:xfrm>
              <a:off x="3170" y="2149"/>
              <a:ext cx="17" cy="21"/>
            </a:xfrm>
            <a:custGeom>
              <a:avLst/>
              <a:gdLst>
                <a:gd name="T0" fmla="*/ 9 w 24"/>
                <a:gd name="T1" fmla="*/ 0 h 30"/>
                <a:gd name="T2" fmla="*/ 17 w 24"/>
                <a:gd name="T3" fmla="*/ 17 h 30"/>
                <a:gd name="T4" fmla="*/ 9 w 24"/>
                <a:gd name="T5" fmla="*/ 21 h 30"/>
                <a:gd name="T6" fmla="*/ 0 w 24"/>
                <a:gd name="T7" fmla="*/ 4 h 30"/>
                <a:gd name="T8" fmla="*/ 9 w 2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95" name="Freeform 89"/>
            <p:cNvSpPr>
              <a:spLocks/>
            </p:cNvSpPr>
            <p:nvPr/>
          </p:nvSpPr>
          <p:spPr bwMode="auto">
            <a:xfrm>
              <a:off x="3191" y="2195"/>
              <a:ext cx="16" cy="20"/>
            </a:xfrm>
            <a:custGeom>
              <a:avLst/>
              <a:gdLst>
                <a:gd name="T0" fmla="*/ 8 w 24"/>
                <a:gd name="T1" fmla="*/ 0 h 30"/>
                <a:gd name="T2" fmla="*/ 16 w 24"/>
                <a:gd name="T3" fmla="*/ 16 h 30"/>
                <a:gd name="T4" fmla="*/ 8 w 24"/>
                <a:gd name="T5" fmla="*/ 20 h 30"/>
                <a:gd name="T6" fmla="*/ 0 w 24"/>
                <a:gd name="T7" fmla="*/ 4 h 30"/>
                <a:gd name="T8" fmla="*/ 8 w 2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96" name="Freeform 90"/>
            <p:cNvSpPr>
              <a:spLocks/>
            </p:cNvSpPr>
            <p:nvPr/>
          </p:nvSpPr>
          <p:spPr bwMode="auto">
            <a:xfrm>
              <a:off x="3211" y="2240"/>
              <a:ext cx="17" cy="20"/>
            </a:xfrm>
            <a:custGeom>
              <a:avLst/>
              <a:gdLst>
                <a:gd name="T0" fmla="*/ 9 w 24"/>
                <a:gd name="T1" fmla="*/ 0 h 30"/>
                <a:gd name="T2" fmla="*/ 17 w 24"/>
                <a:gd name="T3" fmla="*/ 16 h 30"/>
                <a:gd name="T4" fmla="*/ 9 w 24"/>
                <a:gd name="T5" fmla="*/ 20 h 30"/>
                <a:gd name="T6" fmla="*/ 0 w 24"/>
                <a:gd name="T7" fmla="*/ 4 h 30"/>
                <a:gd name="T8" fmla="*/ 9 w 2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97" name="Freeform 91"/>
            <p:cNvSpPr>
              <a:spLocks/>
            </p:cNvSpPr>
            <p:nvPr/>
          </p:nvSpPr>
          <p:spPr bwMode="auto">
            <a:xfrm>
              <a:off x="3232" y="2289"/>
              <a:ext cx="16" cy="17"/>
            </a:xfrm>
            <a:custGeom>
              <a:avLst/>
              <a:gdLst>
                <a:gd name="T0" fmla="*/ 8 w 24"/>
                <a:gd name="T1" fmla="*/ 0 h 24"/>
                <a:gd name="T2" fmla="*/ 16 w 24"/>
                <a:gd name="T3" fmla="*/ 13 h 24"/>
                <a:gd name="T4" fmla="*/ 8 w 24"/>
                <a:gd name="T5" fmla="*/ 17 h 24"/>
                <a:gd name="T6" fmla="*/ 0 w 24"/>
                <a:gd name="T7" fmla="*/ 4 h 24"/>
                <a:gd name="T8" fmla="*/ 8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98" name="Freeform 92"/>
            <p:cNvSpPr>
              <a:spLocks/>
            </p:cNvSpPr>
            <p:nvPr/>
          </p:nvSpPr>
          <p:spPr bwMode="auto">
            <a:xfrm>
              <a:off x="3252" y="2334"/>
              <a:ext cx="16" cy="17"/>
            </a:xfrm>
            <a:custGeom>
              <a:avLst/>
              <a:gdLst>
                <a:gd name="T0" fmla="*/ 8 w 24"/>
                <a:gd name="T1" fmla="*/ 0 h 24"/>
                <a:gd name="T2" fmla="*/ 16 w 24"/>
                <a:gd name="T3" fmla="*/ 13 h 24"/>
                <a:gd name="T4" fmla="*/ 8 w 24"/>
                <a:gd name="T5" fmla="*/ 17 h 24"/>
                <a:gd name="T6" fmla="*/ 0 w 24"/>
                <a:gd name="T7" fmla="*/ 4 h 24"/>
                <a:gd name="T8" fmla="*/ 8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699" name="Freeform 93"/>
            <p:cNvSpPr>
              <a:spLocks/>
            </p:cNvSpPr>
            <p:nvPr/>
          </p:nvSpPr>
          <p:spPr bwMode="auto">
            <a:xfrm>
              <a:off x="3273" y="2380"/>
              <a:ext cx="16" cy="20"/>
            </a:xfrm>
            <a:custGeom>
              <a:avLst/>
              <a:gdLst>
                <a:gd name="T0" fmla="*/ 8 w 24"/>
                <a:gd name="T1" fmla="*/ 0 h 30"/>
                <a:gd name="T2" fmla="*/ 16 w 24"/>
                <a:gd name="T3" fmla="*/ 16 h 30"/>
                <a:gd name="T4" fmla="*/ 8 w 24"/>
                <a:gd name="T5" fmla="*/ 20 h 30"/>
                <a:gd name="T6" fmla="*/ 0 w 24"/>
                <a:gd name="T7" fmla="*/ 4 h 30"/>
                <a:gd name="T8" fmla="*/ 8 w 2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00" name="Freeform 94"/>
            <p:cNvSpPr>
              <a:spLocks/>
            </p:cNvSpPr>
            <p:nvPr/>
          </p:nvSpPr>
          <p:spPr bwMode="auto">
            <a:xfrm>
              <a:off x="3298" y="2425"/>
              <a:ext cx="16" cy="16"/>
            </a:xfrm>
            <a:custGeom>
              <a:avLst/>
              <a:gdLst>
                <a:gd name="T0" fmla="*/ 8 w 24"/>
                <a:gd name="T1" fmla="*/ 0 h 24"/>
                <a:gd name="T2" fmla="*/ 16 w 24"/>
                <a:gd name="T3" fmla="*/ 12 h 24"/>
                <a:gd name="T4" fmla="*/ 8 w 24"/>
                <a:gd name="T5" fmla="*/ 16 h 24"/>
                <a:gd name="T6" fmla="*/ 0 w 24"/>
                <a:gd name="T7" fmla="*/ 4 h 24"/>
                <a:gd name="T8" fmla="*/ 8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01" name="Freeform 95"/>
            <p:cNvSpPr>
              <a:spLocks/>
            </p:cNvSpPr>
            <p:nvPr/>
          </p:nvSpPr>
          <p:spPr bwMode="auto">
            <a:xfrm>
              <a:off x="3322" y="2470"/>
              <a:ext cx="17" cy="16"/>
            </a:xfrm>
            <a:custGeom>
              <a:avLst/>
              <a:gdLst>
                <a:gd name="T0" fmla="*/ 9 w 24"/>
                <a:gd name="T1" fmla="*/ 0 h 24"/>
                <a:gd name="T2" fmla="*/ 17 w 24"/>
                <a:gd name="T3" fmla="*/ 12 h 24"/>
                <a:gd name="T4" fmla="*/ 9 w 24"/>
                <a:gd name="T5" fmla="*/ 16 h 24"/>
                <a:gd name="T6" fmla="*/ 0 w 24"/>
                <a:gd name="T7" fmla="*/ 4 h 24"/>
                <a:gd name="T8" fmla="*/ 9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02" name="Freeform 96"/>
            <p:cNvSpPr>
              <a:spLocks/>
            </p:cNvSpPr>
            <p:nvPr/>
          </p:nvSpPr>
          <p:spPr bwMode="auto">
            <a:xfrm>
              <a:off x="3347" y="2511"/>
              <a:ext cx="16" cy="20"/>
            </a:xfrm>
            <a:custGeom>
              <a:avLst/>
              <a:gdLst>
                <a:gd name="T0" fmla="*/ 8 w 24"/>
                <a:gd name="T1" fmla="*/ 0 h 30"/>
                <a:gd name="T2" fmla="*/ 16 w 24"/>
                <a:gd name="T3" fmla="*/ 16 h 30"/>
                <a:gd name="T4" fmla="*/ 8 w 24"/>
                <a:gd name="T5" fmla="*/ 20 h 30"/>
                <a:gd name="T6" fmla="*/ 0 w 24"/>
                <a:gd name="T7" fmla="*/ 4 h 30"/>
                <a:gd name="T8" fmla="*/ 8 w 24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12" y="0"/>
                  </a:moveTo>
                  <a:lnTo>
                    <a:pt x="24" y="24"/>
                  </a:lnTo>
                  <a:lnTo>
                    <a:pt x="12" y="30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03" name="Freeform 97"/>
            <p:cNvSpPr>
              <a:spLocks/>
            </p:cNvSpPr>
            <p:nvPr/>
          </p:nvSpPr>
          <p:spPr bwMode="auto">
            <a:xfrm>
              <a:off x="3371" y="2556"/>
              <a:ext cx="17" cy="17"/>
            </a:xfrm>
            <a:custGeom>
              <a:avLst/>
              <a:gdLst>
                <a:gd name="T0" fmla="*/ 9 w 24"/>
                <a:gd name="T1" fmla="*/ 0 h 24"/>
                <a:gd name="T2" fmla="*/ 17 w 24"/>
                <a:gd name="T3" fmla="*/ 13 h 24"/>
                <a:gd name="T4" fmla="*/ 9 w 24"/>
                <a:gd name="T5" fmla="*/ 17 h 24"/>
                <a:gd name="T6" fmla="*/ 0 w 24"/>
                <a:gd name="T7" fmla="*/ 4 h 24"/>
                <a:gd name="T8" fmla="*/ 9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04" name="Freeform 98"/>
            <p:cNvSpPr>
              <a:spLocks/>
            </p:cNvSpPr>
            <p:nvPr/>
          </p:nvSpPr>
          <p:spPr bwMode="auto">
            <a:xfrm>
              <a:off x="3400" y="2597"/>
              <a:ext cx="16" cy="17"/>
            </a:xfrm>
            <a:custGeom>
              <a:avLst/>
              <a:gdLst>
                <a:gd name="T0" fmla="*/ 8 w 24"/>
                <a:gd name="T1" fmla="*/ 0 h 24"/>
                <a:gd name="T2" fmla="*/ 16 w 24"/>
                <a:gd name="T3" fmla="*/ 13 h 24"/>
                <a:gd name="T4" fmla="*/ 8 w 24"/>
                <a:gd name="T5" fmla="*/ 17 h 24"/>
                <a:gd name="T6" fmla="*/ 0 w 24"/>
                <a:gd name="T7" fmla="*/ 4 h 24"/>
                <a:gd name="T8" fmla="*/ 8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05" name="Freeform 99"/>
            <p:cNvSpPr>
              <a:spLocks/>
            </p:cNvSpPr>
            <p:nvPr/>
          </p:nvSpPr>
          <p:spPr bwMode="auto">
            <a:xfrm>
              <a:off x="3429" y="2639"/>
              <a:ext cx="17" cy="15"/>
            </a:xfrm>
            <a:custGeom>
              <a:avLst/>
              <a:gdLst>
                <a:gd name="T0" fmla="*/ 9 w 24"/>
                <a:gd name="T1" fmla="*/ 0 h 24"/>
                <a:gd name="T2" fmla="*/ 17 w 24"/>
                <a:gd name="T3" fmla="*/ 11 h 24"/>
                <a:gd name="T4" fmla="*/ 9 w 24"/>
                <a:gd name="T5" fmla="*/ 15 h 24"/>
                <a:gd name="T6" fmla="*/ 0 w 24"/>
                <a:gd name="T7" fmla="*/ 4 h 24"/>
                <a:gd name="T8" fmla="*/ 9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06" name="Freeform 100"/>
            <p:cNvSpPr>
              <a:spLocks/>
            </p:cNvSpPr>
            <p:nvPr/>
          </p:nvSpPr>
          <p:spPr bwMode="auto">
            <a:xfrm>
              <a:off x="3458" y="2679"/>
              <a:ext cx="16" cy="17"/>
            </a:xfrm>
            <a:custGeom>
              <a:avLst/>
              <a:gdLst>
                <a:gd name="T0" fmla="*/ 8 w 24"/>
                <a:gd name="T1" fmla="*/ 0 h 24"/>
                <a:gd name="T2" fmla="*/ 16 w 24"/>
                <a:gd name="T3" fmla="*/ 13 h 24"/>
                <a:gd name="T4" fmla="*/ 8 w 24"/>
                <a:gd name="T5" fmla="*/ 17 h 24"/>
                <a:gd name="T6" fmla="*/ 0 w 24"/>
                <a:gd name="T7" fmla="*/ 4 h 24"/>
                <a:gd name="T8" fmla="*/ 8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lnTo>
                    <a:pt x="24" y="18"/>
                  </a:lnTo>
                  <a:lnTo>
                    <a:pt x="12" y="24"/>
                  </a:lnTo>
                  <a:lnTo>
                    <a:pt x="0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07" name="Freeform 101"/>
            <p:cNvSpPr>
              <a:spLocks/>
            </p:cNvSpPr>
            <p:nvPr/>
          </p:nvSpPr>
          <p:spPr bwMode="auto">
            <a:xfrm>
              <a:off x="3490" y="2716"/>
              <a:ext cx="17" cy="17"/>
            </a:xfrm>
            <a:custGeom>
              <a:avLst/>
              <a:gdLst>
                <a:gd name="T0" fmla="*/ 4 w 24"/>
                <a:gd name="T1" fmla="*/ 0 h 24"/>
                <a:gd name="T2" fmla="*/ 17 w 24"/>
                <a:gd name="T3" fmla="*/ 13 h 24"/>
                <a:gd name="T4" fmla="*/ 13 w 24"/>
                <a:gd name="T5" fmla="*/ 17 h 24"/>
                <a:gd name="T6" fmla="*/ 0 w 24"/>
                <a:gd name="T7" fmla="*/ 4 h 24"/>
                <a:gd name="T8" fmla="*/ 4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6" y="0"/>
                  </a:moveTo>
                  <a:lnTo>
                    <a:pt x="24" y="18"/>
                  </a:lnTo>
                  <a:lnTo>
                    <a:pt x="18" y="24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08" name="Freeform 102"/>
            <p:cNvSpPr>
              <a:spLocks/>
            </p:cNvSpPr>
            <p:nvPr/>
          </p:nvSpPr>
          <p:spPr bwMode="auto">
            <a:xfrm>
              <a:off x="3523" y="2753"/>
              <a:ext cx="16" cy="17"/>
            </a:xfrm>
            <a:custGeom>
              <a:avLst/>
              <a:gdLst>
                <a:gd name="T0" fmla="*/ 4 w 24"/>
                <a:gd name="T1" fmla="*/ 0 h 24"/>
                <a:gd name="T2" fmla="*/ 16 w 24"/>
                <a:gd name="T3" fmla="*/ 13 h 24"/>
                <a:gd name="T4" fmla="*/ 12 w 24"/>
                <a:gd name="T5" fmla="*/ 17 h 24"/>
                <a:gd name="T6" fmla="*/ 0 w 24"/>
                <a:gd name="T7" fmla="*/ 4 h 24"/>
                <a:gd name="T8" fmla="*/ 4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6" y="0"/>
                  </a:moveTo>
                  <a:lnTo>
                    <a:pt x="24" y="18"/>
                  </a:lnTo>
                  <a:lnTo>
                    <a:pt x="18" y="24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09" name="Freeform 103"/>
            <p:cNvSpPr>
              <a:spLocks/>
            </p:cNvSpPr>
            <p:nvPr/>
          </p:nvSpPr>
          <p:spPr bwMode="auto">
            <a:xfrm>
              <a:off x="3561" y="2786"/>
              <a:ext cx="16" cy="16"/>
            </a:xfrm>
            <a:custGeom>
              <a:avLst/>
              <a:gdLst>
                <a:gd name="T0" fmla="*/ 4 w 24"/>
                <a:gd name="T1" fmla="*/ 0 h 24"/>
                <a:gd name="T2" fmla="*/ 16 w 24"/>
                <a:gd name="T3" fmla="*/ 12 h 24"/>
                <a:gd name="T4" fmla="*/ 12 w 24"/>
                <a:gd name="T5" fmla="*/ 16 h 24"/>
                <a:gd name="T6" fmla="*/ 0 w 24"/>
                <a:gd name="T7" fmla="*/ 4 h 24"/>
                <a:gd name="T8" fmla="*/ 4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6" y="0"/>
                  </a:moveTo>
                  <a:lnTo>
                    <a:pt x="24" y="18"/>
                  </a:lnTo>
                  <a:lnTo>
                    <a:pt x="18" y="24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10" name="Freeform 104"/>
            <p:cNvSpPr>
              <a:spLocks/>
            </p:cNvSpPr>
            <p:nvPr/>
          </p:nvSpPr>
          <p:spPr bwMode="auto">
            <a:xfrm>
              <a:off x="3601" y="2819"/>
              <a:ext cx="17" cy="16"/>
            </a:xfrm>
            <a:custGeom>
              <a:avLst/>
              <a:gdLst>
                <a:gd name="T0" fmla="*/ 4 w 24"/>
                <a:gd name="T1" fmla="*/ 0 h 24"/>
                <a:gd name="T2" fmla="*/ 17 w 24"/>
                <a:gd name="T3" fmla="*/ 8 h 24"/>
                <a:gd name="T4" fmla="*/ 13 w 24"/>
                <a:gd name="T5" fmla="*/ 16 h 24"/>
                <a:gd name="T6" fmla="*/ 0 w 24"/>
                <a:gd name="T7" fmla="*/ 8 h 24"/>
                <a:gd name="T8" fmla="*/ 4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6" y="0"/>
                  </a:moveTo>
                  <a:lnTo>
                    <a:pt x="24" y="12"/>
                  </a:lnTo>
                  <a:lnTo>
                    <a:pt x="18" y="24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11" name="Freeform 105"/>
            <p:cNvSpPr>
              <a:spLocks/>
            </p:cNvSpPr>
            <p:nvPr/>
          </p:nvSpPr>
          <p:spPr bwMode="auto">
            <a:xfrm>
              <a:off x="3642" y="2844"/>
              <a:ext cx="21" cy="16"/>
            </a:xfrm>
            <a:custGeom>
              <a:avLst/>
              <a:gdLst>
                <a:gd name="T0" fmla="*/ 4 w 30"/>
                <a:gd name="T1" fmla="*/ 0 h 24"/>
                <a:gd name="T2" fmla="*/ 21 w 30"/>
                <a:gd name="T3" fmla="*/ 8 h 24"/>
                <a:gd name="T4" fmla="*/ 17 w 30"/>
                <a:gd name="T5" fmla="*/ 16 h 24"/>
                <a:gd name="T6" fmla="*/ 0 w 30"/>
                <a:gd name="T7" fmla="*/ 8 h 24"/>
                <a:gd name="T8" fmla="*/ 4 w 30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4">
                  <a:moveTo>
                    <a:pt x="6" y="0"/>
                  </a:moveTo>
                  <a:lnTo>
                    <a:pt x="30" y="12"/>
                  </a:lnTo>
                  <a:lnTo>
                    <a:pt x="24" y="24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12" name="Freeform 106"/>
            <p:cNvSpPr>
              <a:spLocks/>
            </p:cNvSpPr>
            <p:nvPr/>
          </p:nvSpPr>
          <p:spPr bwMode="auto">
            <a:xfrm>
              <a:off x="3692" y="2864"/>
              <a:ext cx="16" cy="17"/>
            </a:xfrm>
            <a:custGeom>
              <a:avLst/>
              <a:gdLst>
                <a:gd name="T0" fmla="*/ 4 w 24"/>
                <a:gd name="T1" fmla="*/ 0 h 24"/>
                <a:gd name="T2" fmla="*/ 16 w 24"/>
                <a:gd name="T3" fmla="*/ 9 h 24"/>
                <a:gd name="T4" fmla="*/ 12 w 24"/>
                <a:gd name="T5" fmla="*/ 17 h 24"/>
                <a:gd name="T6" fmla="*/ 0 w 24"/>
                <a:gd name="T7" fmla="*/ 9 h 24"/>
                <a:gd name="T8" fmla="*/ 4 w 24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4">
                  <a:moveTo>
                    <a:pt x="6" y="0"/>
                  </a:moveTo>
                  <a:lnTo>
                    <a:pt x="24" y="12"/>
                  </a:lnTo>
                  <a:lnTo>
                    <a:pt x="18" y="24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13" name="Freeform 107"/>
            <p:cNvSpPr>
              <a:spLocks/>
            </p:cNvSpPr>
            <p:nvPr/>
          </p:nvSpPr>
          <p:spPr bwMode="auto">
            <a:xfrm>
              <a:off x="3737" y="2885"/>
              <a:ext cx="16" cy="12"/>
            </a:xfrm>
            <a:custGeom>
              <a:avLst/>
              <a:gdLst>
                <a:gd name="T0" fmla="*/ 0 w 24"/>
                <a:gd name="T1" fmla="*/ 0 h 18"/>
                <a:gd name="T2" fmla="*/ 16 w 24"/>
                <a:gd name="T3" fmla="*/ 4 h 18"/>
                <a:gd name="T4" fmla="*/ 16 w 24"/>
                <a:gd name="T5" fmla="*/ 12 h 18"/>
                <a:gd name="T6" fmla="*/ 0 w 24"/>
                <a:gd name="T7" fmla="*/ 8 h 18"/>
                <a:gd name="T8" fmla="*/ 0 w 24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0"/>
                  </a:moveTo>
                  <a:lnTo>
                    <a:pt x="24" y="6"/>
                  </a:lnTo>
                  <a:lnTo>
                    <a:pt x="24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14" name="Freeform 108"/>
            <p:cNvSpPr>
              <a:spLocks/>
            </p:cNvSpPr>
            <p:nvPr/>
          </p:nvSpPr>
          <p:spPr bwMode="auto">
            <a:xfrm>
              <a:off x="3786" y="2897"/>
              <a:ext cx="17" cy="13"/>
            </a:xfrm>
            <a:custGeom>
              <a:avLst/>
              <a:gdLst>
                <a:gd name="T0" fmla="*/ 0 w 24"/>
                <a:gd name="T1" fmla="*/ 0 h 18"/>
                <a:gd name="T2" fmla="*/ 17 w 24"/>
                <a:gd name="T3" fmla="*/ 4 h 18"/>
                <a:gd name="T4" fmla="*/ 17 w 24"/>
                <a:gd name="T5" fmla="*/ 13 h 18"/>
                <a:gd name="T6" fmla="*/ 0 w 24"/>
                <a:gd name="T7" fmla="*/ 9 h 18"/>
                <a:gd name="T8" fmla="*/ 0 w 24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0"/>
                  </a:moveTo>
                  <a:lnTo>
                    <a:pt x="24" y="6"/>
                  </a:lnTo>
                  <a:lnTo>
                    <a:pt x="24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15" name="Freeform 109"/>
            <p:cNvSpPr>
              <a:spLocks/>
            </p:cNvSpPr>
            <p:nvPr/>
          </p:nvSpPr>
          <p:spPr bwMode="auto">
            <a:xfrm>
              <a:off x="3835" y="2906"/>
              <a:ext cx="17" cy="12"/>
            </a:xfrm>
            <a:custGeom>
              <a:avLst/>
              <a:gdLst>
                <a:gd name="T0" fmla="*/ 0 w 24"/>
                <a:gd name="T1" fmla="*/ 0 h 18"/>
                <a:gd name="T2" fmla="*/ 17 w 24"/>
                <a:gd name="T3" fmla="*/ 4 h 18"/>
                <a:gd name="T4" fmla="*/ 17 w 24"/>
                <a:gd name="T5" fmla="*/ 12 h 18"/>
                <a:gd name="T6" fmla="*/ 0 w 24"/>
                <a:gd name="T7" fmla="*/ 8 h 18"/>
                <a:gd name="T8" fmla="*/ 0 w 24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0"/>
                  </a:moveTo>
                  <a:lnTo>
                    <a:pt x="24" y="6"/>
                  </a:lnTo>
                  <a:lnTo>
                    <a:pt x="24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16" name="Freeform 110"/>
            <p:cNvSpPr>
              <a:spLocks/>
            </p:cNvSpPr>
            <p:nvPr/>
          </p:nvSpPr>
          <p:spPr bwMode="auto">
            <a:xfrm>
              <a:off x="3885" y="2914"/>
              <a:ext cx="16" cy="12"/>
            </a:xfrm>
            <a:custGeom>
              <a:avLst/>
              <a:gdLst>
                <a:gd name="T0" fmla="*/ 0 w 24"/>
                <a:gd name="T1" fmla="*/ 0 h 18"/>
                <a:gd name="T2" fmla="*/ 16 w 24"/>
                <a:gd name="T3" fmla="*/ 4 h 18"/>
                <a:gd name="T4" fmla="*/ 16 w 24"/>
                <a:gd name="T5" fmla="*/ 12 h 18"/>
                <a:gd name="T6" fmla="*/ 0 w 24"/>
                <a:gd name="T7" fmla="*/ 8 h 18"/>
                <a:gd name="T8" fmla="*/ 0 w 24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8">
                  <a:moveTo>
                    <a:pt x="0" y="0"/>
                  </a:moveTo>
                  <a:lnTo>
                    <a:pt x="24" y="6"/>
                  </a:lnTo>
                  <a:lnTo>
                    <a:pt x="24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28575" cap="flat" cmpd="sng">
              <a:solidFill>
                <a:srgbClr val="FFCC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17" name="Rectangle 111"/>
            <p:cNvSpPr>
              <a:spLocks noChangeArrowheads="1"/>
            </p:cNvSpPr>
            <p:nvPr/>
          </p:nvSpPr>
          <p:spPr bwMode="auto">
            <a:xfrm>
              <a:off x="3934" y="2922"/>
              <a:ext cx="12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18" name="Rectangle 112"/>
            <p:cNvSpPr>
              <a:spLocks noChangeArrowheads="1"/>
            </p:cNvSpPr>
            <p:nvPr/>
          </p:nvSpPr>
          <p:spPr bwMode="auto">
            <a:xfrm>
              <a:off x="3946" y="2922"/>
              <a:ext cx="5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19" name="Rectangle 113"/>
            <p:cNvSpPr>
              <a:spLocks noChangeArrowheads="1"/>
            </p:cNvSpPr>
            <p:nvPr/>
          </p:nvSpPr>
          <p:spPr bwMode="auto">
            <a:xfrm>
              <a:off x="3983" y="2926"/>
              <a:ext cx="17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20" name="Rectangle 114"/>
            <p:cNvSpPr>
              <a:spLocks noChangeArrowheads="1"/>
            </p:cNvSpPr>
            <p:nvPr/>
          </p:nvSpPr>
          <p:spPr bwMode="auto">
            <a:xfrm>
              <a:off x="4033" y="2926"/>
              <a:ext cx="16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21" name="Rectangle 115"/>
            <p:cNvSpPr>
              <a:spLocks noChangeArrowheads="1"/>
            </p:cNvSpPr>
            <p:nvPr/>
          </p:nvSpPr>
          <p:spPr bwMode="auto">
            <a:xfrm>
              <a:off x="4082" y="2926"/>
              <a:ext cx="8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22" name="Rectangle 116"/>
            <p:cNvSpPr>
              <a:spLocks noChangeArrowheads="1"/>
            </p:cNvSpPr>
            <p:nvPr/>
          </p:nvSpPr>
          <p:spPr bwMode="auto">
            <a:xfrm>
              <a:off x="4090" y="2926"/>
              <a:ext cx="9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23" name="Rectangle 117"/>
            <p:cNvSpPr>
              <a:spLocks noChangeArrowheads="1"/>
            </p:cNvSpPr>
            <p:nvPr/>
          </p:nvSpPr>
          <p:spPr bwMode="auto">
            <a:xfrm>
              <a:off x="4131" y="2930"/>
              <a:ext cx="17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24" name="Rectangle 118"/>
            <p:cNvSpPr>
              <a:spLocks noChangeArrowheads="1"/>
            </p:cNvSpPr>
            <p:nvPr/>
          </p:nvSpPr>
          <p:spPr bwMode="auto">
            <a:xfrm>
              <a:off x="4180" y="2930"/>
              <a:ext cx="17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67725" name="Rectangle 119"/>
            <p:cNvSpPr>
              <a:spLocks noChangeArrowheads="1"/>
            </p:cNvSpPr>
            <p:nvPr/>
          </p:nvSpPr>
          <p:spPr bwMode="auto">
            <a:xfrm>
              <a:off x="4230" y="2930"/>
              <a:ext cx="4" cy="8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67593" name="Rectangle 120"/>
          <p:cNvSpPr>
            <a:spLocks noChangeArrowheads="1"/>
          </p:cNvSpPr>
          <p:nvPr/>
        </p:nvSpPr>
        <p:spPr bwMode="auto">
          <a:xfrm>
            <a:off x="1647825" y="2208213"/>
            <a:ext cx="5849938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CH"/>
          </a:p>
        </p:txBody>
      </p:sp>
      <p:sp>
        <p:nvSpPr>
          <p:cNvPr id="2950265" name="Line 121"/>
          <p:cNvSpPr>
            <a:spLocks noChangeShapeType="1"/>
          </p:cNvSpPr>
          <p:nvPr/>
        </p:nvSpPr>
        <p:spPr bwMode="auto">
          <a:xfrm>
            <a:off x="4824413" y="2263775"/>
            <a:ext cx="1587" cy="3106738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50266" name="AutoShape 122"/>
          <p:cNvSpPr>
            <a:spLocks noChangeArrowheads="1"/>
          </p:cNvSpPr>
          <p:nvPr/>
        </p:nvSpPr>
        <p:spPr bwMode="auto">
          <a:xfrm>
            <a:off x="4092575" y="1501775"/>
            <a:ext cx="727075" cy="550863"/>
          </a:xfrm>
          <a:custGeom>
            <a:avLst/>
            <a:gdLst>
              <a:gd name="T0" fmla="*/ 545306 w 21600"/>
              <a:gd name="T1" fmla="*/ 0 h 21600"/>
              <a:gd name="T2" fmla="*/ 0 w 21600"/>
              <a:gd name="T3" fmla="*/ 275432 h 21600"/>
              <a:gd name="T4" fmla="*/ 545306 w 21600"/>
              <a:gd name="T5" fmla="*/ 550863 h 21600"/>
              <a:gd name="T6" fmla="*/ 727075 w 21600"/>
              <a:gd name="T7" fmla="*/ 27543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8F8F8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67596" name="Rectangle 123"/>
          <p:cNvSpPr>
            <a:spLocks noGrp="1" noChangeArrowheads="1"/>
          </p:cNvSpPr>
          <p:nvPr>
            <p:ph type="title"/>
          </p:nvPr>
        </p:nvSpPr>
        <p:spPr>
          <a:xfrm>
            <a:off x="976313" y="222250"/>
            <a:ext cx="7715250" cy="1143000"/>
          </a:xfrm>
        </p:spPr>
        <p:txBody>
          <a:bodyPr/>
          <a:lstStyle/>
          <a:p>
            <a:r>
              <a:rPr lang="fr-CH" sz="4000" smtClean="0"/>
              <a:t>Analyse statistique</a:t>
            </a:r>
            <a:br>
              <a:rPr lang="fr-CH" sz="4000" smtClean="0"/>
            </a:br>
            <a:r>
              <a:rPr lang="fr-CH" sz="4000" smtClean="0"/>
              <a:t>des extrêmes</a:t>
            </a:r>
          </a:p>
        </p:txBody>
      </p:sp>
      <p:sp>
        <p:nvSpPr>
          <p:cNvPr id="2950268" name="Text Box 124"/>
          <p:cNvSpPr txBox="1">
            <a:spLocks noChangeArrowheads="1"/>
          </p:cNvSpPr>
          <p:nvPr/>
        </p:nvSpPr>
        <p:spPr bwMode="auto">
          <a:xfrm>
            <a:off x="5434013" y="2141538"/>
            <a:ext cx="2570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Décalage symétrique</a:t>
            </a:r>
          </a:p>
        </p:txBody>
      </p:sp>
      <p:sp>
        <p:nvSpPr>
          <p:cNvPr id="67598" name="Text Box 125"/>
          <p:cNvSpPr txBox="1">
            <a:spLocks noChangeArrowheads="1"/>
          </p:cNvSpPr>
          <p:nvPr/>
        </p:nvSpPr>
        <p:spPr bwMode="auto">
          <a:xfrm>
            <a:off x="1733550" y="5568950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-20</a:t>
            </a:r>
          </a:p>
        </p:txBody>
      </p:sp>
      <p:sp>
        <p:nvSpPr>
          <p:cNvPr id="67599" name="Text Box 126"/>
          <p:cNvSpPr txBox="1">
            <a:spLocks noChangeArrowheads="1"/>
          </p:cNvSpPr>
          <p:nvPr/>
        </p:nvSpPr>
        <p:spPr bwMode="auto">
          <a:xfrm>
            <a:off x="2663825" y="5568950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-10</a:t>
            </a:r>
          </a:p>
        </p:txBody>
      </p:sp>
      <p:sp>
        <p:nvSpPr>
          <p:cNvPr id="67600" name="Text Box 127"/>
          <p:cNvSpPr txBox="1">
            <a:spLocks noChangeArrowheads="1"/>
          </p:cNvSpPr>
          <p:nvPr/>
        </p:nvSpPr>
        <p:spPr bwMode="auto">
          <a:xfrm>
            <a:off x="3594100" y="55689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67601" name="Text Box 128"/>
          <p:cNvSpPr txBox="1">
            <a:spLocks noChangeArrowheads="1"/>
          </p:cNvSpPr>
          <p:nvPr/>
        </p:nvSpPr>
        <p:spPr bwMode="auto">
          <a:xfrm>
            <a:off x="4298950" y="554990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67602" name="Text Box 129"/>
          <p:cNvSpPr txBox="1">
            <a:spLocks noChangeArrowheads="1"/>
          </p:cNvSpPr>
          <p:nvPr/>
        </p:nvSpPr>
        <p:spPr bwMode="auto">
          <a:xfrm>
            <a:off x="5991225" y="556895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67603" name="Text Box 130"/>
          <p:cNvSpPr txBox="1">
            <a:spLocks noChangeArrowheads="1"/>
          </p:cNvSpPr>
          <p:nvPr/>
        </p:nvSpPr>
        <p:spPr bwMode="auto">
          <a:xfrm>
            <a:off x="5145088" y="556895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67604" name="Text Box 131"/>
          <p:cNvSpPr txBox="1">
            <a:spLocks noChangeArrowheads="1"/>
          </p:cNvSpPr>
          <p:nvPr/>
        </p:nvSpPr>
        <p:spPr bwMode="auto">
          <a:xfrm>
            <a:off x="6837363" y="5568950"/>
            <a:ext cx="752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40°C</a:t>
            </a:r>
          </a:p>
        </p:txBody>
      </p:sp>
      <p:sp>
        <p:nvSpPr>
          <p:cNvPr id="67605" name="Text Box 132"/>
          <p:cNvSpPr txBox="1">
            <a:spLocks noChangeArrowheads="1"/>
          </p:cNvSpPr>
          <p:nvPr/>
        </p:nvSpPr>
        <p:spPr bwMode="auto">
          <a:xfrm>
            <a:off x="911225" y="4927600"/>
            <a:ext cx="55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0%</a:t>
            </a:r>
          </a:p>
        </p:txBody>
      </p:sp>
      <p:sp>
        <p:nvSpPr>
          <p:cNvPr id="67606" name="Text Box 133"/>
          <p:cNvSpPr txBox="1">
            <a:spLocks noChangeArrowheads="1"/>
          </p:cNvSpPr>
          <p:nvPr/>
        </p:nvSpPr>
        <p:spPr bwMode="auto">
          <a:xfrm>
            <a:off x="911225" y="4116388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67607" name="Text Box 134"/>
          <p:cNvSpPr txBox="1">
            <a:spLocks noChangeArrowheads="1"/>
          </p:cNvSpPr>
          <p:nvPr/>
        </p:nvSpPr>
        <p:spPr bwMode="auto">
          <a:xfrm>
            <a:off x="911225" y="2495550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67608" name="Text Box 135"/>
          <p:cNvSpPr txBox="1">
            <a:spLocks noChangeArrowheads="1"/>
          </p:cNvSpPr>
          <p:nvPr/>
        </p:nvSpPr>
        <p:spPr bwMode="auto">
          <a:xfrm>
            <a:off x="911225" y="3305175"/>
            <a:ext cx="692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67609" name="Text Box 136"/>
          <p:cNvSpPr txBox="1">
            <a:spLocks noChangeArrowheads="1"/>
          </p:cNvSpPr>
          <p:nvPr/>
        </p:nvSpPr>
        <p:spPr bwMode="auto">
          <a:xfrm>
            <a:off x="660400" y="1273175"/>
            <a:ext cx="1638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Fréquence</a:t>
            </a:r>
          </a:p>
          <a:p>
            <a:r>
              <a:rPr lang="fr-CH" sz="2000">
                <a:solidFill>
                  <a:schemeClr val="bg1"/>
                </a:solidFill>
              </a:rPr>
              <a:t>d’occurrence</a:t>
            </a:r>
          </a:p>
        </p:txBody>
      </p:sp>
      <p:sp>
        <p:nvSpPr>
          <p:cNvPr id="2950281" name="Line 137"/>
          <p:cNvSpPr>
            <a:spLocks noChangeShapeType="1"/>
          </p:cNvSpPr>
          <p:nvPr/>
        </p:nvSpPr>
        <p:spPr bwMode="auto">
          <a:xfrm flipV="1">
            <a:off x="1676400" y="4437063"/>
            <a:ext cx="5016500" cy="17462"/>
          </a:xfrm>
          <a:prstGeom prst="line">
            <a:avLst/>
          </a:prstGeom>
          <a:noFill/>
          <a:ln w="28575" cap="rnd">
            <a:solidFill>
              <a:srgbClr val="66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50282" name="Text Box 138"/>
          <p:cNvSpPr txBox="1">
            <a:spLocks noChangeArrowheads="1"/>
          </p:cNvSpPr>
          <p:nvPr/>
        </p:nvSpPr>
        <p:spPr bwMode="auto">
          <a:xfrm>
            <a:off x="6773863" y="2719388"/>
            <a:ext cx="15668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>
                <a:solidFill>
                  <a:schemeClr val="bg1"/>
                </a:solidFill>
              </a:rPr>
              <a:t>Décalage</a:t>
            </a:r>
          </a:p>
          <a:p>
            <a:r>
              <a:rPr lang="fr-CH" sz="2000">
                <a:solidFill>
                  <a:schemeClr val="bg1"/>
                </a:solidFill>
              </a:rPr>
              <a:t>asymétrique</a:t>
            </a:r>
          </a:p>
        </p:txBody>
      </p:sp>
      <p:sp>
        <p:nvSpPr>
          <p:cNvPr id="67612" name="Freeform 139"/>
          <p:cNvSpPr>
            <a:spLocks/>
          </p:cNvSpPr>
          <p:nvPr/>
        </p:nvSpPr>
        <p:spPr bwMode="auto">
          <a:xfrm>
            <a:off x="963613" y="2266950"/>
            <a:ext cx="6369050" cy="3106738"/>
          </a:xfrm>
          <a:custGeom>
            <a:avLst/>
            <a:gdLst>
              <a:gd name="T0" fmla="*/ 0 w 858"/>
              <a:gd name="T1" fmla="*/ 3106738 h 332"/>
              <a:gd name="T2" fmla="*/ 126193 w 858"/>
              <a:gd name="T3" fmla="*/ 3106738 h 332"/>
              <a:gd name="T4" fmla="*/ 259810 w 858"/>
              <a:gd name="T5" fmla="*/ 3106738 h 332"/>
              <a:gd name="T6" fmla="*/ 386003 w 858"/>
              <a:gd name="T7" fmla="*/ 3106738 h 332"/>
              <a:gd name="T8" fmla="*/ 519619 w 858"/>
              <a:gd name="T9" fmla="*/ 3106738 h 332"/>
              <a:gd name="T10" fmla="*/ 645813 w 858"/>
              <a:gd name="T11" fmla="*/ 3106738 h 332"/>
              <a:gd name="T12" fmla="*/ 779429 w 858"/>
              <a:gd name="T13" fmla="*/ 3097380 h 332"/>
              <a:gd name="T14" fmla="*/ 905622 w 858"/>
              <a:gd name="T15" fmla="*/ 3097380 h 332"/>
              <a:gd name="T16" fmla="*/ 1039239 w 858"/>
              <a:gd name="T17" fmla="*/ 3088023 h 332"/>
              <a:gd name="T18" fmla="*/ 1165432 w 858"/>
              <a:gd name="T19" fmla="*/ 3069307 h 332"/>
              <a:gd name="T20" fmla="*/ 1299049 w 858"/>
              <a:gd name="T21" fmla="*/ 3041234 h 332"/>
              <a:gd name="T22" fmla="*/ 1425242 w 858"/>
              <a:gd name="T23" fmla="*/ 3003804 h 332"/>
              <a:gd name="T24" fmla="*/ 1558858 w 858"/>
              <a:gd name="T25" fmla="*/ 2928943 h 332"/>
              <a:gd name="T26" fmla="*/ 1692475 w 858"/>
              <a:gd name="T27" fmla="*/ 2835366 h 332"/>
              <a:gd name="T28" fmla="*/ 1818668 w 858"/>
              <a:gd name="T29" fmla="*/ 2685644 h 332"/>
              <a:gd name="T30" fmla="*/ 1952285 w 858"/>
              <a:gd name="T31" fmla="*/ 2489133 h 332"/>
              <a:gd name="T32" fmla="*/ 2078478 w 858"/>
              <a:gd name="T33" fmla="*/ 2245835 h 332"/>
              <a:gd name="T34" fmla="*/ 2212094 w 858"/>
              <a:gd name="T35" fmla="*/ 1946390 h 332"/>
              <a:gd name="T36" fmla="*/ 2338288 w 858"/>
              <a:gd name="T37" fmla="*/ 1600157 h 332"/>
              <a:gd name="T38" fmla="*/ 2471904 w 858"/>
              <a:gd name="T39" fmla="*/ 1225851 h 332"/>
              <a:gd name="T40" fmla="*/ 2598097 w 858"/>
              <a:gd name="T41" fmla="*/ 851546 h 332"/>
              <a:gd name="T42" fmla="*/ 2731714 w 858"/>
              <a:gd name="T43" fmla="*/ 514670 h 332"/>
              <a:gd name="T44" fmla="*/ 2857907 w 858"/>
              <a:gd name="T45" fmla="*/ 243299 h 332"/>
              <a:gd name="T46" fmla="*/ 2991523 w 858"/>
              <a:gd name="T47" fmla="*/ 65504 h 332"/>
              <a:gd name="T48" fmla="*/ 3117717 w 858"/>
              <a:gd name="T49" fmla="*/ 0 h 332"/>
              <a:gd name="T50" fmla="*/ 3251333 w 858"/>
              <a:gd name="T51" fmla="*/ 65504 h 332"/>
              <a:gd name="T52" fmla="*/ 3377527 w 858"/>
              <a:gd name="T53" fmla="*/ 243299 h 332"/>
              <a:gd name="T54" fmla="*/ 3511143 w 858"/>
              <a:gd name="T55" fmla="*/ 514670 h 332"/>
              <a:gd name="T56" fmla="*/ 3637336 w 858"/>
              <a:gd name="T57" fmla="*/ 851546 h 332"/>
              <a:gd name="T58" fmla="*/ 3770953 w 858"/>
              <a:gd name="T59" fmla="*/ 1225851 h 332"/>
              <a:gd name="T60" fmla="*/ 3897146 w 858"/>
              <a:gd name="T61" fmla="*/ 1600157 h 332"/>
              <a:gd name="T62" fmla="*/ 4030762 w 858"/>
              <a:gd name="T63" fmla="*/ 1946390 h 332"/>
              <a:gd name="T64" fmla="*/ 4156956 w 858"/>
              <a:gd name="T65" fmla="*/ 2245835 h 332"/>
              <a:gd name="T66" fmla="*/ 4290572 w 858"/>
              <a:gd name="T67" fmla="*/ 2489133 h 332"/>
              <a:gd name="T68" fmla="*/ 4416765 w 858"/>
              <a:gd name="T69" fmla="*/ 2685644 h 332"/>
              <a:gd name="T70" fmla="*/ 4550382 w 858"/>
              <a:gd name="T71" fmla="*/ 2835366 h 332"/>
              <a:gd name="T72" fmla="*/ 4676575 w 858"/>
              <a:gd name="T73" fmla="*/ 2928943 h 332"/>
              <a:gd name="T74" fmla="*/ 4810192 w 858"/>
              <a:gd name="T75" fmla="*/ 3003804 h 332"/>
              <a:gd name="T76" fmla="*/ 4943808 w 858"/>
              <a:gd name="T77" fmla="*/ 3041234 h 332"/>
              <a:gd name="T78" fmla="*/ 5070001 w 858"/>
              <a:gd name="T79" fmla="*/ 3069307 h 332"/>
              <a:gd name="T80" fmla="*/ 5203618 w 858"/>
              <a:gd name="T81" fmla="*/ 3088023 h 332"/>
              <a:gd name="T82" fmla="*/ 5329811 w 858"/>
              <a:gd name="T83" fmla="*/ 3097380 h 332"/>
              <a:gd name="T84" fmla="*/ 5463428 w 858"/>
              <a:gd name="T85" fmla="*/ 3097380 h 332"/>
              <a:gd name="T86" fmla="*/ 5589621 w 858"/>
              <a:gd name="T87" fmla="*/ 3106738 h 332"/>
              <a:gd name="T88" fmla="*/ 5723237 w 858"/>
              <a:gd name="T89" fmla="*/ 3106738 h 332"/>
              <a:gd name="T90" fmla="*/ 5849431 w 858"/>
              <a:gd name="T91" fmla="*/ 3106738 h 332"/>
              <a:gd name="T92" fmla="*/ 5983047 w 858"/>
              <a:gd name="T93" fmla="*/ 3106738 h 332"/>
              <a:gd name="T94" fmla="*/ 6109240 w 858"/>
              <a:gd name="T95" fmla="*/ 3106738 h 332"/>
              <a:gd name="T96" fmla="*/ 6242857 w 858"/>
              <a:gd name="T97" fmla="*/ 3106738 h 332"/>
              <a:gd name="T98" fmla="*/ 6369050 w 858"/>
              <a:gd name="T99" fmla="*/ 3106738 h 33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858" h="332">
                <a:moveTo>
                  <a:pt x="0" y="332"/>
                </a:moveTo>
                <a:lnTo>
                  <a:pt x="17" y="332"/>
                </a:lnTo>
                <a:lnTo>
                  <a:pt x="35" y="332"/>
                </a:lnTo>
                <a:lnTo>
                  <a:pt x="52" y="332"/>
                </a:lnTo>
                <a:lnTo>
                  <a:pt x="70" y="332"/>
                </a:lnTo>
                <a:lnTo>
                  <a:pt x="87" y="332"/>
                </a:lnTo>
                <a:lnTo>
                  <a:pt x="105" y="331"/>
                </a:lnTo>
                <a:lnTo>
                  <a:pt x="122" y="331"/>
                </a:lnTo>
                <a:lnTo>
                  <a:pt x="140" y="330"/>
                </a:lnTo>
                <a:lnTo>
                  <a:pt x="157" y="328"/>
                </a:lnTo>
                <a:lnTo>
                  <a:pt x="175" y="325"/>
                </a:lnTo>
                <a:lnTo>
                  <a:pt x="192" y="321"/>
                </a:lnTo>
                <a:lnTo>
                  <a:pt x="210" y="313"/>
                </a:lnTo>
                <a:lnTo>
                  <a:pt x="228" y="303"/>
                </a:lnTo>
                <a:lnTo>
                  <a:pt x="245" y="287"/>
                </a:lnTo>
                <a:lnTo>
                  <a:pt x="263" y="266"/>
                </a:lnTo>
                <a:lnTo>
                  <a:pt x="280" y="240"/>
                </a:lnTo>
                <a:lnTo>
                  <a:pt x="298" y="208"/>
                </a:lnTo>
                <a:lnTo>
                  <a:pt x="315" y="171"/>
                </a:lnTo>
                <a:lnTo>
                  <a:pt x="333" y="131"/>
                </a:lnTo>
                <a:lnTo>
                  <a:pt x="350" y="91"/>
                </a:lnTo>
                <a:lnTo>
                  <a:pt x="368" y="55"/>
                </a:lnTo>
                <a:lnTo>
                  <a:pt x="385" y="26"/>
                </a:lnTo>
                <a:lnTo>
                  <a:pt x="403" y="7"/>
                </a:lnTo>
                <a:lnTo>
                  <a:pt x="420" y="0"/>
                </a:lnTo>
                <a:lnTo>
                  <a:pt x="438" y="7"/>
                </a:lnTo>
                <a:lnTo>
                  <a:pt x="455" y="26"/>
                </a:lnTo>
                <a:lnTo>
                  <a:pt x="473" y="55"/>
                </a:lnTo>
                <a:lnTo>
                  <a:pt x="490" y="91"/>
                </a:lnTo>
                <a:lnTo>
                  <a:pt x="508" y="131"/>
                </a:lnTo>
                <a:lnTo>
                  <a:pt x="525" y="171"/>
                </a:lnTo>
                <a:lnTo>
                  <a:pt x="543" y="208"/>
                </a:lnTo>
                <a:lnTo>
                  <a:pt x="560" y="240"/>
                </a:lnTo>
                <a:lnTo>
                  <a:pt x="578" y="266"/>
                </a:lnTo>
                <a:lnTo>
                  <a:pt x="595" y="287"/>
                </a:lnTo>
                <a:lnTo>
                  <a:pt x="613" y="303"/>
                </a:lnTo>
                <a:lnTo>
                  <a:pt x="630" y="313"/>
                </a:lnTo>
                <a:lnTo>
                  <a:pt x="648" y="321"/>
                </a:lnTo>
                <a:lnTo>
                  <a:pt x="666" y="325"/>
                </a:lnTo>
                <a:lnTo>
                  <a:pt x="683" y="328"/>
                </a:lnTo>
                <a:lnTo>
                  <a:pt x="701" y="330"/>
                </a:lnTo>
                <a:lnTo>
                  <a:pt x="718" y="331"/>
                </a:lnTo>
                <a:lnTo>
                  <a:pt x="736" y="331"/>
                </a:lnTo>
                <a:lnTo>
                  <a:pt x="753" y="332"/>
                </a:lnTo>
                <a:lnTo>
                  <a:pt x="771" y="332"/>
                </a:lnTo>
                <a:lnTo>
                  <a:pt x="788" y="332"/>
                </a:lnTo>
                <a:lnTo>
                  <a:pt x="806" y="332"/>
                </a:lnTo>
                <a:lnTo>
                  <a:pt x="823" y="332"/>
                </a:lnTo>
                <a:lnTo>
                  <a:pt x="841" y="332"/>
                </a:lnTo>
                <a:lnTo>
                  <a:pt x="858" y="332"/>
                </a:lnTo>
              </a:path>
            </a:pathLst>
          </a:custGeom>
          <a:noFill/>
          <a:ln w="57150" cmpd="sng">
            <a:solidFill>
              <a:srgbClr val="F8F8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950284" name="Line 140"/>
          <p:cNvSpPr>
            <a:spLocks noChangeShapeType="1"/>
          </p:cNvSpPr>
          <p:nvPr/>
        </p:nvSpPr>
        <p:spPr bwMode="auto">
          <a:xfrm>
            <a:off x="4795838" y="2530475"/>
            <a:ext cx="30162" cy="2840038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67614" name="Rectangle 141"/>
          <p:cNvSpPr>
            <a:spLocks noChangeArrowheads="1"/>
          </p:cNvSpPr>
          <p:nvPr/>
        </p:nvSpPr>
        <p:spPr bwMode="auto">
          <a:xfrm>
            <a:off x="0" y="5262563"/>
            <a:ext cx="9144000" cy="271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6042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50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50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50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5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5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5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0.08299 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950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950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50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950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2950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5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950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5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0147" grpId="0" animBg="1"/>
      <p:bldP spid="2950148" grpId="0" animBg="1"/>
      <p:bldP spid="2950148" grpId="1" animBg="1"/>
      <p:bldP spid="2950149" grpId="0" animBg="1"/>
      <p:bldP spid="2950150" grpId="0" animBg="1"/>
      <p:bldP spid="2950151" grpId="0" animBg="1"/>
      <p:bldP spid="2950265" grpId="0" animBg="1"/>
      <p:bldP spid="2950265" grpId="1" animBg="1"/>
      <p:bldP spid="2950266" grpId="0" animBg="1"/>
      <p:bldP spid="2950268" grpId="0"/>
      <p:bldP spid="2950268" grpId="1"/>
      <p:bldP spid="2950281" grpId="0" animBg="1"/>
      <p:bldP spid="2950282" grpId="0"/>
      <p:bldP spid="295028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738188" y="147638"/>
            <a:ext cx="7715250" cy="1143000"/>
          </a:xfrm>
        </p:spPr>
        <p:txBody>
          <a:bodyPr/>
          <a:lstStyle/>
          <a:p>
            <a:r>
              <a:rPr lang="fr-CH" sz="4000" smtClean="0"/>
              <a:t>Dépassement du seuil des 40°C</a:t>
            </a:r>
            <a:endParaRPr lang="fr-FR" sz="4000" smtClean="0"/>
          </a:p>
        </p:txBody>
      </p:sp>
      <p:graphicFrame>
        <p:nvGraphicFramePr>
          <p:cNvPr id="153603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768475" y="1531938"/>
          <a:ext cx="6365875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CorelPhotoPaint.Image.8" r:id="rId3" imgW="2365253" imgH="2480657" progId="CorelPhotoPaint.Image.8">
                  <p:embed/>
                </p:oleObj>
              </mc:Choice>
              <mc:Fallback>
                <p:oleObj name="CorelPhotoPaint.Image.8" r:id="rId3" imgW="2365253" imgH="2480657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475" y="1531938"/>
                        <a:ext cx="6365875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3005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797050" y="1531938"/>
          <a:ext cx="6308725" cy="432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CorelPhotoPaint.Image.8" r:id="rId5" imgW="2355909" imgH="2490221" progId="CorelPhotoPaint.Image.8">
                  <p:embed/>
                </p:oleObj>
              </mc:Choice>
              <mc:Fallback>
                <p:oleObj name="CorelPhotoPaint.Image.8" r:id="rId5" imgW="2355909" imgH="2490221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7050" y="1531938"/>
                        <a:ext cx="6308725" cy="432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30053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782763" y="1531938"/>
          <a:ext cx="6337300" cy="433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CorelPhotoPaint.Image.8" r:id="rId7" imgW="2362005" imgH="2486962" progId="CorelPhotoPaint.Image.8">
                  <p:embed/>
                </p:oleObj>
              </mc:Choice>
              <mc:Fallback>
                <p:oleObj name="CorelPhotoPaint.Image.8" r:id="rId7" imgW="2362005" imgH="2486962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2763" y="1531938"/>
                        <a:ext cx="6337300" cy="433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06" name="Object 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2978150" y="5935663"/>
          <a:ext cx="41846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5" name="CorelPhotoPaint.Image.8" r:id="rId9" imgW="2788453" imgH="60842" progId="CorelPhotoPaint.Image.8">
                  <p:embed/>
                </p:oleObj>
              </mc:Choice>
              <mc:Fallback>
                <p:oleObj name="CorelPhotoPaint.Image.8" r:id="rId9" imgW="2788453" imgH="60842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8150" y="5935663"/>
                        <a:ext cx="41846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07" name="Rectangle 7"/>
          <p:cNvSpPr>
            <a:spLocks noChangeArrowheads="1"/>
          </p:cNvSpPr>
          <p:nvPr/>
        </p:nvSpPr>
        <p:spPr bwMode="auto">
          <a:xfrm>
            <a:off x="1762125" y="1508125"/>
            <a:ext cx="6362700" cy="4351338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53608" name="Text Box 8"/>
          <p:cNvSpPr txBox="1">
            <a:spLocks noChangeArrowheads="1"/>
          </p:cNvSpPr>
          <p:nvPr/>
        </p:nvSpPr>
        <p:spPr bwMode="auto">
          <a:xfrm>
            <a:off x="3709988" y="60626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>
                <a:solidFill>
                  <a:schemeClr val="bg1"/>
                </a:solidFill>
              </a:rPr>
              <a:t>5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53609" name="Text Box 9"/>
          <p:cNvSpPr txBox="1">
            <a:spLocks noChangeArrowheads="1"/>
          </p:cNvSpPr>
          <p:nvPr/>
        </p:nvSpPr>
        <p:spPr bwMode="auto">
          <a:xfrm>
            <a:off x="4344988" y="606266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>
                <a:solidFill>
                  <a:schemeClr val="bg1"/>
                </a:solidFill>
              </a:rPr>
              <a:t>10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53610" name="Text Box 10"/>
          <p:cNvSpPr txBox="1">
            <a:spLocks noChangeArrowheads="1"/>
          </p:cNvSpPr>
          <p:nvPr/>
        </p:nvSpPr>
        <p:spPr bwMode="auto">
          <a:xfrm>
            <a:off x="5108575" y="606266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>
                <a:solidFill>
                  <a:schemeClr val="bg1"/>
                </a:solidFill>
              </a:rPr>
              <a:t>15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53611" name="Text Box 11"/>
          <p:cNvSpPr txBox="1">
            <a:spLocks noChangeArrowheads="1"/>
          </p:cNvSpPr>
          <p:nvPr/>
        </p:nvSpPr>
        <p:spPr bwMode="auto">
          <a:xfrm>
            <a:off x="5870575" y="606266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>
                <a:solidFill>
                  <a:schemeClr val="bg1"/>
                </a:solidFill>
              </a:rPr>
              <a:t>20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53612" name="Text Box 12"/>
          <p:cNvSpPr txBox="1">
            <a:spLocks noChangeArrowheads="1"/>
          </p:cNvSpPr>
          <p:nvPr/>
        </p:nvSpPr>
        <p:spPr bwMode="auto">
          <a:xfrm>
            <a:off x="6634163" y="606266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>
                <a:solidFill>
                  <a:schemeClr val="bg1"/>
                </a:solidFill>
              </a:rPr>
              <a:t>25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53613" name="Text Box 13"/>
          <p:cNvSpPr txBox="1">
            <a:spLocks noChangeArrowheads="1"/>
          </p:cNvSpPr>
          <p:nvPr/>
        </p:nvSpPr>
        <p:spPr bwMode="auto">
          <a:xfrm>
            <a:off x="3111500" y="60626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>
                <a:solidFill>
                  <a:schemeClr val="bg1"/>
                </a:solidFill>
              </a:rPr>
              <a:t>1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53614" name="Text Box 14"/>
          <p:cNvSpPr txBox="1">
            <a:spLocks noChangeArrowheads="1"/>
          </p:cNvSpPr>
          <p:nvPr/>
        </p:nvSpPr>
        <p:spPr bwMode="auto">
          <a:xfrm>
            <a:off x="7188200" y="5851525"/>
            <a:ext cx="74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>
                <a:solidFill>
                  <a:schemeClr val="bg1"/>
                </a:solidFill>
              </a:rPr>
              <a:t>Jours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53615" name="Text Box 15"/>
          <p:cNvSpPr txBox="1">
            <a:spLocks noChangeArrowheads="1"/>
          </p:cNvSpPr>
          <p:nvPr/>
        </p:nvSpPr>
        <p:spPr bwMode="auto">
          <a:xfrm rot="5400000">
            <a:off x="7392988" y="3517900"/>
            <a:ext cx="285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400">
                <a:solidFill>
                  <a:schemeClr val="accent1"/>
                </a:solidFill>
              </a:rPr>
              <a:t>EU-FP6 « ENSEMBLES » Project</a:t>
            </a:r>
            <a:endParaRPr lang="fr-FR" sz="1400">
              <a:solidFill>
                <a:schemeClr val="accent1"/>
              </a:solidFill>
            </a:endParaRPr>
          </a:p>
        </p:txBody>
      </p:sp>
      <p:sp>
        <p:nvSpPr>
          <p:cNvPr id="3330064" name="Text Box 16"/>
          <p:cNvSpPr txBox="1">
            <a:spLocks noChangeArrowheads="1"/>
          </p:cNvSpPr>
          <p:nvPr/>
        </p:nvSpPr>
        <p:spPr bwMode="auto">
          <a:xfrm>
            <a:off x="236538" y="1651000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1961-1990</a:t>
            </a:r>
            <a:endParaRPr lang="fr-FR" sz="1800" b="1">
              <a:solidFill>
                <a:schemeClr val="bg1"/>
              </a:solidFill>
            </a:endParaRPr>
          </a:p>
        </p:txBody>
      </p:sp>
      <p:sp>
        <p:nvSpPr>
          <p:cNvPr id="3330065" name="Text Box 17"/>
          <p:cNvSpPr txBox="1">
            <a:spLocks noChangeArrowheads="1"/>
          </p:cNvSpPr>
          <p:nvPr/>
        </p:nvSpPr>
        <p:spPr bwMode="auto">
          <a:xfrm>
            <a:off x="236538" y="2527300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2021-2050</a:t>
            </a:r>
            <a:endParaRPr lang="fr-FR" sz="1800" b="1">
              <a:solidFill>
                <a:schemeClr val="bg1"/>
              </a:solidFill>
            </a:endParaRPr>
          </a:p>
        </p:txBody>
      </p:sp>
      <p:sp>
        <p:nvSpPr>
          <p:cNvPr id="3330066" name="Text Box 18"/>
          <p:cNvSpPr txBox="1">
            <a:spLocks noChangeArrowheads="1"/>
          </p:cNvSpPr>
          <p:nvPr/>
        </p:nvSpPr>
        <p:spPr bwMode="auto">
          <a:xfrm>
            <a:off x="236538" y="3405188"/>
            <a:ext cx="127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2071-2100</a:t>
            </a:r>
            <a:endParaRPr lang="fr-FR" sz="18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330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0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3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3300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3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0064" grpId="0"/>
      <p:bldP spid="3330065" grpId="0"/>
      <p:bldP spid="3330065" grpId="1"/>
      <p:bldP spid="333006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925638"/>
            <a:ext cx="3717925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920875"/>
            <a:ext cx="3733800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7700" name="Rectangle 4"/>
          <p:cNvSpPr>
            <a:spLocks noChangeArrowheads="1"/>
          </p:cNvSpPr>
          <p:nvPr/>
        </p:nvSpPr>
        <p:spPr bwMode="auto">
          <a:xfrm>
            <a:off x="79375" y="58738"/>
            <a:ext cx="9066213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H" b="1">
                <a:solidFill>
                  <a:srgbClr val="FFFFFF"/>
                </a:solidFill>
              </a:rPr>
              <a:t>Changement des pluies de la fin de l’été (JAS)</a:t>
            </a:r>
          </a:p>
          <a:p>
            <a:r>
              <a:rPr lang="fr-CH">
                <a:solidFill>
                  <a:srgbClr val="FFFFFF"/>
                </a:solidFill>
              </a:rPr>
              <a:t>(</a:t>
            </a:r>
            <a:r>
              <a:rPr lang="fr-CH" i="1">
                <a:solidFill>
                  <a:srgbClr val="FFFFFF"/>
                </a:solidFill>
              </a:rPr>
              <a:t>Différence en % entre 2071-2100 et 1961-1990</a:t>
            </a:r>
            <a:r>
              <a:rPr lang="fr-CH">
                <a:solidFill>
                  <a:srgbClr val="FFFFFF"/>
                </a:solidFill>
              </a:rPr>
              <a:t>)</a:t>
            </a:r>
            <a:r>
              <a:rPr lang="fr-CH"/>
              <a:t/>
            </a:r>
            <a:br>
              <a:rPr lang="fr-CH"/>
            </a:br>
            <a:r>
              <a:rPr lang="fr-CH">
                <a:solidFill>
                  <a:schemeClr val="bg1"/>
                </a:solidFill>
              </a:rPr>
              <a:t>(Modèle régional HIRHAM)</a:t>
            </a:r>
            <a:endParaRPr lang="en-GB">
              <a:solidFill>
                <a:schemeClr val="bg1"/>
              </a:solidFill>
            </a:endParaRPr>
          </a:p>
          <a:p>
            <a:pPr eaLnBrk="1" hangingPunct="1"/>
            <a:endParaRPr lang="en-GB" sz="3200" b="1">
              <a:solidFill>
                <a:schemeClr val="bg1"/>
              </a:solidFill>
            </a:endParaRPr>
          </a:p>
        </p:txBody>
      </p:sp>
      <p:sp>
        <p:nvSpPr>
          <p:cNvPr id="157701" name="Text Box 5"/>
          <p:cNvSpPr txBox="1">
            <a:spLocks noChangeArrowheads="1"/>
          </p:cNvSpPr>
          <p:nvPr/>
        </p:nvSpPr>
        <p:spPr bwMode="auto">
          <a:xfrm rot="5400000">
            <a:off x="5775325" y="3489325"/>
            <a:ext cx="640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sz="1600">
                <a:solidFill>
                  <a:srgbClr val="00FFFF"/>
                </a:solidFill>
              </a:rPr>
              <a:t>Christensen, J. H. and Christensen, O. B., Nature, 2003</a:t>
            </a:r>
            <a:endParaRPr lang="en-GB" sz="1600">
              <a:solidFill>
                <a:srgbClr val="00FFFF"/>
              </a:solidFill>
            </a:endParaRPr>
          </a:p>
        </p:txBody>
      </p:sp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381000" y="1376363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sz="2000">
                <a:solidFill>
                  <a:schemeClr val="bg1"/>
                </a:solidFill>
              </a:rPr>
              <a:t> Précipitations saisonnières</a:t>
            </a:r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15770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5781675"/>
            <a:ext cx="3911600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34827" name="Text Box 11"/>
          <p:cNvSpPr txBox="1">
            <a:spLocks noChangeArrowheads="1"/>
          </p:cNvSpPr>
          <p:nvPr/>
        </p:nvSpPr>
        <p:spPr bwMode="auto">
          <a:xfrm>
            <a:off x="4776788" y="1376363"/>
            <a:ext cx="363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CH" sz="2000">
                <a:solidFill>
                  <a:schemeClr val="bg1"/>
                </a:solidFill>
              </a:rPr>
              <a:t> Précipitations &gt; 50 mm / jour</a:t>
            </a:r>
            <a:endParaRPr lang="en-GB" sz="2000">
              <a:solidFill>
                <a:schemeClr val="bg1"/>
              </a:solidFill>
            </a:endParaRPr>
          </a:p>
        </p:txBody>
      </p:sp>
      <p:sp>
        <p:nvSpPr>
          <p:cNvPr id="157705" name="Text Box 12"/>
          <p:cNvSpPr txBox="1">
            <a:spLocks noChangeArrowheads="1"/>
          </p:cNvSpPr>
          <p:nvPr/>
        </p:nvSpPr>
        <p:spPr bwMode="auto">
          <a:xfrm>
            <a:off x="2386013" y="6062663"/>
            <a:ext cx="4778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>
                <a:solidFill>
                  <a:schemeClr val="bg1"/>
                </a:solidFill>
              </a:rPr>
              <a:t>-40</a:t>
            </a:r>
          </a:p>
        </p:txBody>
      </p:sp>
      <p:sp>
        <p:nvSpPr>
          <p:cNvPr id="157706" name="Text Box 13"/>
          <p:cNvSpPr txBox="1">
            <a:spLocks noChangeArrowheads="1"/>
          </p:cNvSpPr>
          <p:nvPr/>
        </p:nvSpPr>
        <p:spPr bwMode="auto">
          <a:xfrm>
            <a:off x="2787650" y="6062663"/>
            <a:ext cx="477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>
                <a:solidFill>
                  <a:schemeClr val="bg1"/>
                </a:solidFill>
              </a:rPr>
              <a:t>-30</a:t>
            </a:r>
          </a:p>
        </p:txBody>
      </p:sp>
      <p:sp>
        <p:nvSpPr>
          <p:cNvPr id="157707" name="Text Box 14"/>
          <p:cNvSpPr txBox="1">
            <a:spLocks noChangeArrowheads="1"/>
          </p:cNvSpPr>
          <p:nvPr/>
        </p:nvSpPr>
        <p:spPr bwMode="auto">
          <a:xfrm>
            <a:off x="3189288" y="6062663"/>
            <a:ext cx="4778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>
                <a:solidFill>
                  <a:schemeClr val="bg1"/>
                </a:solidFill>
              </a:rPr>
              <a:t>-20</a:t>
            </a:r>
          </a:p>
        </p:txBody>
      </p:sp>
      <p:sp>
        <p:nvSpPr>
          <p:cNvPr id="157708" name="Text Box 15"/>
          <p:cNvSpPr txBox="1">
            <a:spLocks noChangeArrowheads="1"/>
          </p:cNvSpPr>
          <p:nvPr/>
        </p:nvSpPr>
        <p:spPr bwMode="auto">
          <a:xfrm>
            <a:off x="3590925" y="6062663"/>
            <a:ext cx="477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>
                <a:solidFill>
                  <a:schemeClr val="bg1"/>
                </a:solidFill>
              </a:rPr>
              <a:t>-10</a:t>
            </a:r>
          </a:p>
        </p:txBody>
      </p:sp>
      <p:sp>
        <p:nvSpPr>
          <p:cNvPr id="157709" name="Text Box 16"/>
          <p:cNvSpPr txBox="1">
            <a:spLocks noChangeArrowheads="1"/>
          </p:cNvSpPr>
          <p:nvPr/>
        </p:nvSpPr>
        <p:spPr bwMode="auto">
          <a:xfrm>
            <a:off x="3970338" y="6062663"/>
            <a:ext cx="296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57710" name="Text Box 17"/>
          <p:cNvSpPr txBox="1">
            <a:spLocks noChangeArrowheads="1"/>
          </p:cNvSpPr>
          <p:nvPr/>
        </p:nvSpPr>
        <p:spPr bwMode="auto">
          <a:xfrm>
            <a:off x="4175125" y="6062663"/>
            <a:ext cx="528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>
                <a:solidFill>
                  <a:schemeClr val="bg1"/>
                </a:solidFill>
              </a:rPr>
              <a:t>+10</a:t>
            </a:r>
          </a:p>
        </p:txBody>
      </p:sp>
      <p:sp>
        <p:nvSpPr>
          <p:cNvPr id="157711" name="Text Box 18"/>
          <p:cNvSpPr txBox="1">
            <a:spLocks noChangeArrowheads="1"/>
          </p:cNvSpPr>
          <p:nvPr/>
        </p:nvSpPr>
        <p:spPr bwMode="auto">
          <a:xfrm>
            <a:off x="4640263" y="6062663"/>
            <a:ext cx="528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>
                <a:solidFill>
                  <a:schemeClr val="bg1"/>
                </a:solidFill>
              </a:rPr>
              <a:t>+20</a:t>
            </a:r>
          </a:p>
        </p:txBody>
      </p:sp>
      <p:sp>
        <p:nvSpPr>
          <p:cNvPr id="157712" name="Text Box 19"/>
          <p:cNvSpPr txBox="1">
            <a:spLocks noChangeArrowheads="1"/>
          </p:cNvSpPr>
          <p:nvPr/>
        </p:nvSpPr>
        <p:spPr bwMode="auto">
          <a:xfrm>
            <a:off x="5105400" y="6062663"/>
            <a:ext cx="528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>
                <a:solidFill>
                  <a:schemeClr val="bg1"/>
                </a:solidFill>
              </a:rPr>
              <a:t>+30</a:t>
            </a:r>
          </a:p>
        </p:txBody>
      </p:sp>
      <p:sp>
        <p:nvSpPr>
          <p:cNvPr id="157713" name="Text Box 20"/>
          <p:cNvSpPr txBox="1">
            <a:spLocks noChangeArrowheads="1"/>
          </p:cNvSpPr>
          <p:nvPr/>
        </p:nvSpPr>
        <p:spPr bwMode="auto">
          <a:xfrm>
            <a:off x="5570538" y="6062663"/>
            <a:ext cx="528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>
                <a:solidFill>
                  <a:schemeClr val="bg1"/>
                </a:solidFill>
              </a:rPr>
              <a:t>+40</a:t>
            </a:r>
          </a:p>
        </p:txBody>
      </p:sp>
      <p:sp>
        <p:nvSpPr>
          <p:cNvPr id="157714" name="Text Box 21"/>
          <p:cNvSpPr txBox="1">
            <a:spLocks noChangeArrowheads="1"/>
          </p:cNvSpPr>
          <p:nvPr/>
        </p:nvSpPr>
        <p:spPr bwMode="auto">
          <a:xfrm>
            <a:off x="6249988" y="5521325"/>
            <a:ext cx="1935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 b="1">
                <a:solidFill>
                  <a:schemeClr val="bg1"/>
                </a:solidFill>
              </a:rPr>
              <a:t>Changements </a:t>
            </a:r>
          </a:p>
          <a:p>
            <a:r>
              <a:rPr lang="fr-CH" sz="2000" b="1">
                <a:solidFill>
                  <a:schemeClr val="bg1"/>
                </a:solidFill>
              </a:rPr>
              <a:t>en %</a:t>
            </a:r>
          </a:p>
        </p:txBody>
      </p:sp>
    </p:spTree>
    <p:extLst>
      <p:ext uri="{BB962C8B-B14F-4D97-AF65-F5344CB8AC3E}">
        <p14:creationId xmlns:p14="http://schemas.microsoft.com/office/powerpoint/2010/main" val="3886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48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Line 2"/>
          <p:cNvSpPr>
            <a:spLocks noChangeShapeType="1"/>
          </p:cNvSpPr>
          <p:nvPr/>
        </p:nvSpPr>
        <p:spPr bwMode="auto">
          <a:xfrm flipV="1">
            <a:off x="1117600" y="5326063"/>
            <a:ext cx="7662863" cy="14287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795" name="Line 3"/>
          <p:cNvSpPr>
            <a:spLocks noChangeShapeType="1"/>
          </p:cNvSpPr>
          <p:nvPr/>
        </p:nvSpPr>
        <p:spPr bwMode="auto">
          <a:xfrm flipV="1">
            <a:off x="1117600" y="4787900"/>
            <a:ext cx="7662863" cy="14288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796" name="Line 4"/>
          <p:cNvSpPr>
            <a:spLocks noChangeShapeType="1"/>
          </p:cNvSpPr>
          <p:nvPr/>
        </p:nvSpPr>
        <p:spPr bwMode="auto">
          <a:xfrm flipV="1">
            <a:off x="1117600" y="4249738"/>
            <a:ext cx="7662863" cy="14287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797" name="Line 5"/>
          <p:cNvSpPr>
            <a:spLocks noChangeShapeType="1"/>
          </p:cNvSpPr>
          <p:nvPr/>
        </p:nvSpPr>
        <p:spPr bwMode="auto">
          <a:xfrm flipV="1">
            <a:off x="1117600" y="3173413"/>
            <a:ext cx="7662863" cy="14287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798" name="Line 6"/>
          <p:cNvSpPr>
            <a:spLocks noChangeShapeType="1"/>
          </p:cNvSpPr>
          <p:nvPr/>
        </p:nvSpPr>
        <p:spPr bwMode="auto">
          <a:xfrm flipV="1">
            <a:off x="1117600" y="3711575"/>
            <a:ext cx="7662863" cy="14288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799" name="Line 7"/>
          <p:cNvSpPr>
            <a:spLocks noChangeShapeType="1"/>
          </p:cNvSpPr>
          <p:nvPr/>
        </p:nvSpPr>
        <p:spPr bwMode="auto">
          <a:xfrm flipV="1">
            <a:off x="1117600" y="2636838"/>
            <a:ext cx="7662863" cy="14287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45064" name="Rectangle 8"/>
          <p:cNvSpPr>
            <a:spLocks noChangeArrowheads="1"/>
          </p:cNvSpPr>
          <p:nvPr/>
        </p:nvSpPr>
        <p:spPr bwMode="auto">
          <a:xfrm>
            <a:off x="1213084" y="5092700"/>
            <a:ext cx="673893" cy="7270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6767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45065" name="Rectangle 9"/>
          <p:cNvSpPr>
            <a:spLocks noChangeArrowheads="1"/>
          </p:cNvSpPr>
          <p:nvPr/>
        </p:nvSpPr>
        <p:spPr bwMode="auto">
          <a:xfrm>
            <a:off x="3037121" y="4587875"/>
            <a:ext cx="673895" cy="12319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6767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45066" name="Rectangle 10"/>
          <p:cNvSpPr>
            <a:spLocks noChangeArrowheads="1"/>
          </p:cNvSpPr>
          <p:nvPr/>
        </p:nvSpPr>
        <p:spPr bwMode="auto">
          <a:xfrm>
            <a:off x="5010384" y="3862388"/>
            <a:ext cx="673893" cy="195738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6767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45067" name="Rectangle 11"/>
          <p:cNvSpPr>
            <a:spLocks noChangeArrowheads="1"/>
          </p:cNvSpPr>
          <p:nvPr/>
        </p:nvSpPr>
        <p:spPr bwMode="auto">
          <a:xfrm>
            <a:off x="7026509" y="4079875"/>
            <a:ext cx="673893" cy="17399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6767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45069" name="Rectangle 13"/>
          <p:cNvSpPr>
            <a:spLocks noChangeArrowheads="1"/>
          </p:cNvSpPr>
          <p:nvPr/>
        </p:nvSpPr>
        <p:spPr bwMode="auto">
          <a:xfrm>
            <a:off x="4033257" y="2987675"/>
            <a:ext cx="673895" cy="28321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45070" name="Rectangle 14"/>
          <p:cNvSpPr>
            <a:spLocks noChangeArrowheads="1"/>
          </p:cNvSpPr>
          <p:nvPr/>
        </p:nvSpPr>
        <p:spPr bwMode="auto">
          <a:xfrm>
            <a:off x="6049382" y="4745038"/>
            <a:ext cx="673895" cy="107473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45071" name="Rectangle 15"/>
          <p:cNvSpPr>
            <a:spLocks noChangeArrowheads="1"/>
          </p:cNvSpPr>
          <p:nvPr/>
        </p:nvSpPr>
        <p:spPr bwMode="auto">
          <a:xfrm>
            <a:off x="7949620" y="3567113"/>
            <a:ext cx="673893" cy="2252662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45072" name="Rectangle 16"/>
          <p:cNvSpPr>
            <a:spLocks noChangeArrowheads="1"/>
          </p:cNvSpPr>
          <p:nvPr/>
        </p:nvSpPr>
        <p:spPr bwMode="auto">
          <a:xfrm>
            <a:off x="2002845" y="4540250"/>
            <a:ext cx="673893" cy="1279525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812" name="Rectangle 20"/>
          <p:cNvSpPr>
            <a:spLocks noChangeArrowheads="1"/>
          </p:cNvSpPr>
          <p:nvPr/>
        </p:nvSpPr>
        <p:spPr bwMode="auto">
          <a:xfrm>
            <a:off x="1077913" y="2105025"/>
            <a:ext cx="7662862" cy="3714750"/>
          </a:xfrm>
          <a:prstGeom prst="rect">
            <a:avLst/>
          </a:prstGeom>
          <a:noFill/>
          <a:ln w="952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813" name="Text Box 21"/>
          <p:cNvSpPr txBox="1">
            <a:spLocks noChangeArrowheads="1"/>
          </p:cNvSpPr>
          <p:nvPr/>
        </p:nvSpPr>
        <p:spPr bwMode="auto">
          <a:xfrm>
            <a:off x="788988" y="565150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61814" name="Text Box 22"/>
          <p:cNvSpPr txBox="1">
            <a:spLocks noChangeArrowheads="1"/>
          </p:cNvSpPr>
          <p:nvPr/>
        </p:nvSpPr>
        <p:spPr bwMode="auto">
          <a:xfrm>
            <a:off x="661988" y="512127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61815" name="Text Box 23"/>
          <p:cNvSpPr txBox="1">
            <a:spLocks noChangeArrowheads="1"/>
          </p:cNvSpPr>
          <p:nvPr/>
        </p:nvSpPr>
        <p:spPr bwMode="auto">
          <a:xfrm>
            <a:off x="661988" y="24765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60</a:t>
            </a:r>
          </a:p>
        </p:txBody>
      </p:sp>
      <p:sp>
        <p:nvSpPr>
          <p:cNvPr id="161816" name="Line 24"/>
          <p:cNvSpPr>
            <a:spLocks noChangeShapeType="1"/>
          </p:cNvSpPr>
          <p:nvPr/>
        </p:nvSpPr>
        <p:spPr bwMode="auto">
          <a:xfrm flipH="1" flipV="1">
            <a:off x="2847975" y="2120900"/>
            <a:ext cx="14288" cy="3670300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817" name="Line 25"/>
          <p:cNvSpPr>
            <a:spLocks noChangeShapeType="1"/>
          </p:cNvSpPr>
          <p:nvPr/>
        </p:nvSpPr>
        <p:spPr bwMode="auto">
          <a:xfrm flipV="1">
            <a:off x="4870450" y="2105025"/>
            <a:ext cx="0" cy="3686175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818" name="Line 26"/>
          <p:cNvSpPr>
            <a:spLocks noChangeShapeType="1"/>
          </p:cNvSpPr>
          <p:nvPr/>
        </p:nvSpPr>
        <p:spPr bwMode="auto">
          <a:xfrm flipV="1">
            <a:off x="6878638" y="2105025"/>
            <a:ext cx="0" cy="3686175"/>
          </a:xfrm>
          <a:prstGeom prst="line">
            <a:avLst/>
          </a:prstGeom>
          <a:noFill/>
          <a:ln w="19050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1819" name="Text Box 27"/>
          <p:cNvSpPr txBox="1">
            <a:spLocks noChangeArrowheads="1"/>
          </p:cNvSpPr>
          <p:nvPr/>
        </p:nvSpPr>
        <p:spPr bwMode="auto">
          <a:xfrm>
            <a:off x="1390650" y="5895975"/>
            <a:ext cx="896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>
                <a:solidFill>
                  <a:schemeClr val="bg1"/>
                </a:solidFill>
              </a:rPr>
              <a:t>Hiver</a:t>
            </a:r>
          </a:p>
        </p:txBody>
      </p:sp>
      <p:sp>
        <p:nvSpPr>
          <p:cNvPr id="161820" name="Text Box 28"/>
          <p:cNvSpPr txBox="1">
            <a:spLocks noChangeArrowheads="1"/>
          </p:cNvSpPr>
          <p:nvPr/>
        </p:nvSpPr>
        <p:spPr bwMode="auto">
          <a:xfrm>
            <a:off x="3167063" y="5895975"/>
            <a:ext cx="1557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>
                <a:solidFill>
                  <a:schemeClr val="bg1"/>
                </a:solidFill>
              </a:rPr>
              <a:t>Printemps</a:t>
            </a:r>
          </a:p>
        </p:txBody>
      </p:sp>
      <p:sp>
        <p:nvSpPr>
          <p:cNvPr id="161821" name="Text Box 29"/>
          <p:cNvSpPr txBox="1">
            <a:spLocks noChangeArrowheads="1"/>
          </p:cNvSpPr>
          <p:nvPr/>
        </p:nvSpPr>
        <p:spPr bwMode="auto">
          <a:xfrm>
            <a:off x="5599113" y="5895975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>
                <a:solidFill>
                  <a:schemeClr val="bg1"/>
                </a:solidFill>
              </a:rPr>
              <a:t>Eté</a:t>
            </a:r>
          </a:p>
        </p:txBody>
      </p:sp>
      <p:sp>
        <p:nvSpPr>
          <p:cNvPr id="161822" name="Text Box 30"/>
          <p:cNvSpPr txBox="1">
            <a:spLocks noChangeArrowheads="1"/>
          </p:cNvSpPr>
          <p:nvPr/>
        </p:nvSpPr>
        <p:spPr bwMode="auto">
          <a:xfrm>
            <a:off x="7115175" y="5895975"/>
            <a:ext cx="14049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>
                <a:solidFill>
                  <a:schemeClr val="bg1"/>
                </a:solidFill>
              </a:rPr>
              <a:t>Automne</a:t>
            </a:r>
          </a:p>
        </p:txBody>
      </p:sp>
      <p:sp>
        <p:nvSpPr>
          <p:cNvPr id="161823" name="Text Box 31"/>
          <p:cNvSpPr txBox="1">
            <a:spLocks noChangeArrowheads="1"/>
          </p:cNvSpPr>
          <p:nvPr/>
        </p:nvSpPr>
        <p:spPr bwMode="auto">
          <a:xfrm rot="-5400000">
            <a:off x="-1049337" y="3608388"/>
            <a:ext cx="2832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Nombre d’évènements &gt;</a:t>
            </a:r>
          </a:p>
          <a:p>
            <a:r>
              <a:rPr lang="fr-CH" sz="1800" b="1">
                <a:solidFill>
                  <a:schemeClr val="bg1"/>
                </a:solidFill>
              </a:rPr>
              <a:t>50 mm/jour</a:t>
            </a:r>
          </a:p>
        </p:txBody>
      </p:sp>
      <p:sp>
        <p:nvSpPr>
          <p:cNvPr id="161824" name="Rectangle 32"/>
          <p:cNvSpPr>
            <a:spLocks noGrp="1" noChangeArrowheads="1"/>
          </p:cNvSpPr>
          <p:nvPr>
            <p:ph type="title"/>
          </p:nvPr>
        </p:nvSpPr>
        <p:spPr>
          <a:xfrm>
            <a:off x="1184275" y="344488"/>
            <a:ext cx="7715250" cy="1143000"/>
          </a:xfrm>
          <a:noFill/>
        </p:spPr>
        <p:txBody>
          <a:bodyPr/>
          <a:lstStyle/>
          <a:p>
            <a:r>
              <a:rPr lang="fr-CH" sz="3200" smtClean="0"/>
              <a:t>Changements de précipitations</a:t>
            </a:r>
            <a:br>
              <a:rPr lang="fr-CH" sz="3200" smtClean="0"/>
            </a:br>
            <a:r>
              <a:rPr lang="fr-CH" sz="3200" smtClean="0"/>
              <a:t>extrêmes dans les Alpes</a:t>
            </a:r>
          </a:p>
        </p:txBody>
      </p:sp>
      <p:sp>
        <p:nvSpPr>
          <p:cNvPr id="3245089" name="Rectangle 33"/>
          <p:cNvSpPr>
            <a:spLocks noChangeArrowheads="1"/>
          </p:cNvSpPr>
          <p:nvPr/>
        </p:nvSpPr>
        <p:spPr bwMode="auto">
          <a:xfrm>
            <a:off x="363538" y="501644"/>
            <a:ext cx="449262" cy="4794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76767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45090" name="Rectangle 34"/>
          <p:cNvSpPr>
            <a:spLocks noChangeArrowheads="1"/>
          </p:cNvSpPr>
          <p:nvPr/>
        </p:nvSpPr>
        <p:spPr bwMode="auto">
          <a:xfrm>
            <a:off x="1006475" y="1245841"/>
            <a:ext cx="449263" cy="479425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66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3245091" name="Text Box 35"/>
          <p:cNvSpPr txBox="1">
            <a:spLocks noChangeArrowheads="1"/>
          </p:cNvSpPr>
          <p:nvPr/>
        </p:nvSpPr>
        <p:spPr bwMode="auto">
          <a:xfrm>
            <a:off x="822325" y="555619"/>
            <a:ext cx="127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1961-1990</a:t>
            </a:r>
          </a:p>
        </p:txBody>
      </p:sp>
      <p:sp>
        <p:nvSpPr>
          <p:cNvPr id="3245092" name="Text Box 36"/>
          <p:cNvSpPr txBox="1">
            <a:spLocks noChangeArrowheads="1"/>
          </p:cNvSpPr>
          <p:nvPr/>
        </p:nvSpPr>
        <p:spPr bwMode="auto">
          <a:xfrm>
            <a:off x="1511300" y="1326803"/>
            <a:ext cx="178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2071-2100 (A2)</a:t>
            </a:r>
          </a:p>
        </p:txBody>
      </p:sp>
      <p:sp>
        <p:nvSpPr>
          <p:cNvPr id="161831" name="Text Box 39"/>
          <p:cNvSpPr txBox="1">
            <a:spLocks noChangeArrowheads="1"/>
          </p:cNvSpPr>
          <p:nvPr/>
        </p:nvSpPr>
        <p:spPr bwMode="auto">
          <a:xfrm>
            <a:off x="661988" y="353377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161832" name="Text Box 40"/>
          <p:cNvSpPr txBox="1">
            <a:spLocks noChangeArrowheads="1"/>
          </p:cNvSpPr>
          <p:nvPr/>
        </p:nvSpPr>
        <p:spPr bwMode="auto">
          <a:xfrm>
            <a:off x="661988" y="459263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61833" name="Text Box 41"/>
          <p:cNvSpPr txBox="1">
            <a:spLocks noChangeArrowheads="1"/>
          </p:cNvSpPr>
          <p:nvPr/>
        </p:nvSpPr>
        <p:spPr bwMode="auto">
          <a:xfrm>
            <a:off x="661988" y="4064000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61834" name="Text Box 42"/>
          <p:cNvSpPr txBox="1">
            <a:spLocks noChangeArrowheads="1"/>
          </p:cNvSpPr>
          <p:nvPr/>
        </p:nvSpPr>
        <p:spPr bwMode="auto">
          <a:xfrm>
            <a:off x="661988" y="3005138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50</a:t>
            </a:r>
          </a:p>
        </p:txBody>
      </p:sp>
      <p:sp>
        <p:nvSpPr>
          <p:cNvPr id="161835" name="Text Box 43"/>
          <p:cNvSpPr txBox="1">
            <a:spLocks noChangeArrowheads="1"/>
          </p:cNvSpPr>
          <p:nvPr/>
        </p:nvSpPr>
        <p:spPr bwMode="auto">
          <a:xfrm>
            <a:off x="661988" y="1947863"/>
            <a:ext cx="43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800" b="1">
                <a:solidFill>
                  <a:schemeClr val="bg1"/>
                </a:solidFill>
              </a:rPr>
              <a:t>70</a:t>
            </a:r>
          </a:p>
        </p:txBody>
      </p:sp>
      <p:sp>
        <p:nvSpPr>
          <p:cNvPr id="3245100" name="Text Box 44"/>
          <p:cNvSpPr txBox="1">
            <a:spLocks noChangeArrowheads="1"/>
          </p:cNvSpPr>
          <p:nvPr/>
        </p:nvSpPr>
        <p:spPr bwMode="auto">
          <a:xfrm>
            <a:off x="1145039" y="2238375"/>
            <a:ext cx="1458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>
                <a:solidFill>
                  <a:srgbClr val="FFFFFF"/>
                </a:solidFill>
              </a:rPr>
              <a:t>108 épisodes</a:t>
            </a:r>
          </a:p>
        </p:txBody>
      </p:sp>
      <p:sp>
        <p:nvSpPr>
          <p:cNvPr id="3245102" name="Text Box 46"/>
          <p:cNvSpPr txBox="1">
            <a:spLocks noChangeArrowheads="1"/>
          </p:cNvSpPr>
          <p:nvPr/>
        </p:nvSpPr>
        <p:spPr bwMode="auto">
          <a:xfrm>
            <a:off x="1145039" y="2752151"/>
            <a:ext cx="14589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1600" b="1" dirty="0">
                <a:solidFill>
                  <a:srgbClr val="FF7C80"/>
                </a:solidFill>
              </a:rPr>
              <a:t>141 épisodes</a:t>
            </a:r>
          </a:p>
        </p:txBody>
      </p:sp>
      <p:sp>
        <p:nvSpPr>
          <p:cNvPr id="161839" name="Text Box 47"/>
          <p:cNvSpPr txBox="1">
            <a:spLocks noChangeArrowheads="1"/>
          </p:cNvSpPr>
          <p:nvPr/>
        </p:nvSpPr>
        <p:spPr bwMode="auto">
          <a:xfrm rot="5400000">
            <a:off x="5775325" y="3489325"/>
            <a:ext cx="640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sz="1600"/>
              <a:t>Beniston, 2006, Geophys. Res. Letters</a:t>
            </a:r>
            <a:endParaRPr lang="en-GB" sz="1600"/>
          </a:p>
        </p:txBody>
      </p:sp>
      <p:sp>
        <p:nvSpPr>
          <p:cNvPr id="41" name="AutoShape 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96000" y="6515100"/>
            <a:ext cx="952500" cy="304800"/>
          </a:xfrm>
          <a:prstGeom prst="actionButtonForwardNex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672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2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5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5064" grpId="0" animBg="1"/>
      <p:bldP spid="3245065" grpId="0" animBg="1"/>
      <p:bldP spid="3245066" grpId="0" animBg="1"/>
      <p:bldP spid="3245067" grpId="0" animBg="1"/>
      <p:bldP spid="3245069" grpId="0" animBg="1"/>
      <p:bldP spid="3245070" grpId="0" animBg="1"/>
      <p:bldP spid="3245071" grpId="0" animBg="1"/>
      <p:bldP spid="3245072" grpId="0" animBg="1"/>
      <p:bldP spid="3245089" grpId="0" animBg="1"/>
      <p:bldP spid="3245090" grpId="0" animBg="1"/>
      <p:bldP spid="3245091" grpId="0"/>
      <p:bldP spid="3245092" grpId="0"/>
      <p:bldP spid="3245100" grpId="0"/>
      <p:bldP spid="3245102" grpId="0"/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28600"/>
            <a:ext cx="7715250" cy="1143000"/>
          </a:xfrm>
        </p:spPr>
        <p:txBody>
          <a:bodyPr/>
          <a:lstStyle/>
          <a:p>
            <a:r>
              <a:rPr lang="fr-CH" dirty="0" smtClean="0"/>
              <a:t>Changements du nombre</a:t>
            </a:r>
            <a:br>
              <a:rPr lang="fr-CH" dirty="0" smtClean="0"/>
            </a:br>
            <a:r>
              <a:rPr lang="fr-CH" dirty="0" smtClean="0"/>
              <a:t>de jours de sécheresse</a:t>
            </a:r>
            <a:endParaRPr lang="fr-CH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727200" y="1755775"/>
            <a:ext cx="6580188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27200" y="1755775"/>
            <a:ext cx="6580188" cy="4087813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flipV="1">
            <a:off x="1944688" y="3800474"/>
            <a:ext cx="1198562" cy="1069975"/>
          </a:xfrm>
          <a:prstGeom prst="rect">
            <a:avLst/>
          </a:prstGeom>
          <a:solidFill>
            <a:schemeClr val="bg1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82988" y="3754755"/>
            <a:ext cx="1211262" cy="45719"/>
          </a:xfrm>
          <a:prstGeom prst="rect">
            <a:avLst/>
          </a:prstGeom>
          <a:solidFill>
            <a:srgbClr val="FF0000"/>
          </a:solidFill>
          <a:ln w="8001">
            <a:noFill/>
            <a:miter lim="800000"/>
            <a:headEnd/>
            <a:tailEnd/>
          </a:ln>
        </p:spPr>
        <p:txBody>
          <a:bodyPr/>
          <a:lstStyle/>
          <a:p>
            <a:endParaRPr lang="fr-CH">
              <a:solidFill>
                <a:srgbClr val="FF0000"/>
              </a:solidFill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 flipV="1">
            <a:off x="5227638" y="2273687"/>
            <a:ext cx="1209675" cy="1526788"/>
          </a:xfrm>
          <a:prstGeom prst="rect">
            <a:avLst/>
          </a:prstGeom>
          <a:solidFill>
            <a:srgbClr val="FF3300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 flipV="1">
            <a:off x="6869113" y="2783682"/>
            <a:ext cx="1211262" cy="1016794"/>
          </a:xfrm>
          <a:prstGeom prst="rect">
            <a:avLst/>
          </a:prstGeom>
          <a:solidFill>
            <a:srgbClr val="FF3300"/>
          </a:solidFill>
          <a:ln w="800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1727200" y="1755775"/>
            <a:ext cx="1588" cy="4087813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700213" y="5843588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1700213" y="5332413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1700213" y="4821238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1700213" y="4310063"/>
            <a:ext cx="269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1700213" y="3800475"/>
            <a:ext cx="26987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700213" y="3289300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1700213" y="2778125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1700213" y="2266950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1700213" y="1755775"/>
            <a:ext cx="269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1727200" y="3800475"/>
            <a:ext cx="6580188" cy="1588"/>
          </a:xfrm>
          <a:prstGeom prst="line">
            <a:avLst/>
          </a:prstGeom>
          <a:noFill/>
          <a:ln w="28575" cap="rnd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V="1">
            <a:off x="1727200" y="3800475"/>
            <a:ext cx="1588" cy="365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1104900" y="5711825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-20.0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1104900" y="5200650"/>
            <a:ext cx="5257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-15.0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1104900" y="4689475"/>
            <a:ext cx="520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-10.0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1104900" y="4178300"/>
            <a:ext cx="52578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  -5.0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1308100" y="3667125"/>
            <a:ext cx="317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>
                <a:solidFill>
                  <a:schemeClr val="bg1"/>
                </a:solidFill>
              </a:rPr>
              <a:t>0.0</a:t>
            </a: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1181100" y="3155950"/>
            <a:ext cx="448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  5.0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1181100" y="2646363"/>
            <a:ext cx="444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10.0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1181100" y="2135188"/>
            <a:ext cx="4488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15.0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1181100" y="1624013"/>
            <a:ext cx="4445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20.0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>
            <a:off x="3343275" y="1725613"/>
            <a:ext cx="0" cy="4100512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5019675" y="1725613"/>
            <a:ext cx="0" cy="4100512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6669088" y="1725613"/>
            <a:ext cx="0" cy="4100512"/>
          </a:xfrm>
          <a:prstGeom prst="line">
            <a:avLst/>
          </a:prstGeom>
          <a:noFill/>
          <a:ln w="9525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3" name="Rectangle 34"/>
          <p:cNvSpPr>
            <a:spLocks noChangeArrowheads="1"/>
          </p:cNvSpPr>
          <p:nvPr/>
        </p:nvSpPr>
        <p:spPr bwMode="auto">
          <a:xfrm>
            <a:off x="2192338" y="5891213"/>
            <a:ext cx="5770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Hiver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34" name="Rectangle 35"/>
          <p:cNvSpPr>
            <a:spLocks noChangeArrowheads="1"/>
          </p:cNvSpPr>
          <p:nvPr/>
        </p:nvSpPr>
        <p:spPr bwMode="auto">
          <a:xfrm>
            <a:off x="3730625" y="5891213"/>
            <a:ext cx="112851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Printemps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35" name="Rectangle 36"/>
          <p:cNvSpPr>
            <a:spLocks noChangeArrowheads="1"/>
          </p:cNvSpPr>
          <p:nvPr/>
        </p:nvSpPr>
        <p:spPr bwMode="auto">
          <a:xfrm>
            <a:off x="5645522" y="5891213"/>
            <a:ext cx="3590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Eté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7023100" y="5891213"/>
            <a:ext cx="10002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CH" sz="1800" b="1" dirty="0" smtClean="0">
                <a:solidFill>
                  <a:schemeClr val="bg1"/>
                </a:solidFill>
              </a:rPr>
              <a:t>Automne</a:t>
            </a:r>
            <a:endParaRPr lang="fr-CH" sz="1800" b="1" dirty="0">
              <a:solidFill>
                <a:schemeClr val="bg1"/>
              </a:solidFill>
            </a:endParaRPr>
          </a:p>
        </p:txBody>
      </p:sp>
      <p:sp>
        <p:nvSpPr>
          <p:cNvPr id="37" name="Rectangle 38"/>
          <p:cNvSpPr>
            <a:spLocks noChangeArrowheads="1"/>
          </p:cNvSpPr>
          <p:nvPr/>
        </p:nvSpPr>
        <p:spPr bwMode="auto">
          <a:xfrm rot="-5400000">
            <a:off x="-1654211" y="3449837"/>
            <a:ext cx="46038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 hangingPunct="1"/>
            <a:r>
              <a:rPr lang="fr-CH" sz="2000" b="1" dirty="0" smtClean="0">
                <a:solidFill>
                  <a:schemeClr val="bg1"/>
                </a:solidFill>
              </a:rPr>
              <a:t>Changements de jours de sécheresse</a:t>
            </a:r>
            <a:endParaRPr lang="fr-CH" sz="2000" b="1" dirty="0">
              <a:solidFill>
                <a:schemeClr val="bg1"/>
              </a:solidFill>
            </a:endParaRPr>
          </a:p>
          <a:p>
            <a:pPr eaLnBrk="1" hangingPunct="1"/>
            <a:r>
              <a:rPr lang="fr-CH" sz="2000" b="1" dirty="0">
                <a:solidFill>
                  <a:schemeClr val="bg1"/>
                </a:solidFill>
              </a:rPr>
              <a:t>2071/2100 vs 1961/1990 [%]</a:t>
            </a:r>
          </a:p>
        </p:txBody>
      </p:sp>
      <p:grpSp>
        <p:nvGrpSpPr>
          <p:cNvPr id="38" name="Group 39"/>
          <p:cNvGrpSpPr>
            <a:grpSpLocks/>
          </p:cNvGrpSpPr>
          <p:nvPr/>
        </p:nvGrpSpPr>
        <p:grpSpPr bwMode="auto">
          <a:xfrm>
            <a:off x="2456655" y="4076700"/>
            <a:ext cx="174625" cy="1255713"/>
            <a:chOff x="202" y="3409"/>
            <a:chExt cx="96" cy="244"/>
          </a:xfrm>
        </p:grpSpPr>
        <p:sp>
          <p:nvSpPr>
            <p:cNvPr id="39" name="Line 40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2" name="Group 43"/>
          <p:cNvGrpSpPr>
            <a:grpSpLocks/>
          </p:cNvGrpSpPr>
          <p:nvPr/>
        </p:nvGrpSpPr>
        <p:grpSpPr bwMode="auto">
          <a:xfrm>
            <a:off x="4051300" y="3542666"/>
            <a:ext cx="174625" cy="448469"/>
            <a:chOff x="202" y="3409"/>
            <a:chExt cx="96" cy="244"/>
          </a:xfrm>
        </p:grpSpPr>
        <p:sp>
          <p:nvSpPr>
            <p:cNvPr id="43" name="Line 44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6" name="Group 47"/>
          <p:cNvGrpSpPr>
            <a:grpSpLocks/>
          </p:cNvGrpSpPr>
          <p:nvPr/>
        </p:nvGrpSpPr>
        <p:grpSpPr bwMode="auto">
          <a:xfrm>
            <a:off x="5760244" y="1932589"/>
            <a:ext cx="144462" cy="782638"/>
            <a:chOff x="202" y="3409"/>
            <a:chExt cx="96" cy="244"/>
          </a:xfrm>
        </p:grpSpPr>
        <p:sp>
          <p:nvSpPr>
            <p:cNvPr id="47" name="Line 48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8" name="Line 49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9" name="Line 50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50" name="Group 51"/>
          <p:cNvGrpSpPr>
            <a:grpSpLocks/>
          </p:cNvGrpSpPr>
          <p:nvPr/>
        </p:nvGrpSpPr>
        <p:grpSpPr bwMode="auto">
          <a:xfrm>
            <a:off x="7372742" y="2596392"/>
            <a:ext cx="180975" cy="904875"/>
            <a:chOff x="202" y="3409"/>
            <a:chExt cx="96" cy="244"/>
          </a:xfrm>
        </p:grpSpPr>
        <p:sp>
          <p:nvSpPr>
            <p:cNvPr id="51" name="Line 52"/>
            <p:cNvSpPr>
              <a:spLocks noChangeShapeType="1"/>
            </p:cNvSpPr>
            <p:nvPr/>
          </p:nvSpPr>
          <p:spPr bwMode="auto">
            <a:xfrm>
              <a:off x="250" y="3413"/>
              <a:ext cx="0" cy="24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2" name="Line 53"/>
            <p:cNvSpPr>
              <a:spLocks noChangeShapeType="1"/>
            </p:cNvSpPr>
            <p:nvPr/>
          </p:nvSpPr>
          <p:spPr bwMode="auto">
            <a:xfrm>
              <a:off x="202" y="3648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>
              <a:off x="202" y="3409"/>
              <a:ext cx="96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54" name="AutoShape 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096000" y="6515100"/>
            <a:ext cx="952500" cy="304800"/>
          </a:xfrm>
          <a:prstGeom prst="actionButtonForwardNex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45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5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18" name="Rectangle 2"/>
          <p:cNvSpPr>
            <a:spLocks noChangeArrowheads="1"/>
          </p:cNvSpPr>
          <p:nvPr/>
        </p:nvSpPr>
        <p:spPr bwMode="auto">
          <a:xfrm>
            <a:off x="1057275" y="1957388"/>
            <a:ext cx="62452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19" name="Rectangle 3"/>
          <p:cNvSpPr>
            <a:spLocks noChangeArrowheads="1"/>
          </p:cNvSpPr>
          <p:nvPr/>
        </p:nvSpPr>
        <p:spPr bwMode="auto">
          <a:xfrm>
            <a:off x="1057275" y="1957388"/>
            <a:ext cx="6245225" cy="39592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20" name="Freeform 4"/>
          <p:cNvSpPr>
            <a:spLocks/>
          </p:cNvSpPr>
          <p:nvPr/>
        </p:nvSpPr>
        <p:spPr bwMode="auto">
          <a:xfrm>
            <a:off x="1057275" y="3265488"/>
            <a:ext cx="6245225" cy="2339975"/>
          </a:xfrm>
          <a:custGeom>
            <a:avLst/>
            <a:gdLst>
              <a:gd name="T0" fmla="*/ 0 w 3604"/>
              <a:gd name="T1" fmla="*/ 1283 h 1286"/>
              <a:gd name="T2" fmla="*/ 0 w 3604"/>
              <a:gd name="T3" fmla="*/ 1042 h 1286"/>
              <a:gd name="T4" fmla="*/ 329 w 3604"/>
              <a:gd name="T5" fmla="*/ 952 h 1286"/>
              <a:gd name="T6" fmla="*/ 654 w 3604"/>
              <a:gd name="T7" fmla="*/ 856 h 1286"/>
              <a:gd name="T8" fmla="*/ 983 w 3604"/>
              <a:gd name="T9" fmla="*/ 592 h 1286"/>
              <a:gd name="T10" fmla="*/ 1312 w 3604"/>
              <a:gd name="T11" fmla="*/ 344 h 1286"/>
              <a:gd name="T12" fmla="*/ 1638 w 3604"/>
              <a:gd name="T13" fmla="*/ 96 h 1286"/>
              <a:gd name="T14" fmla="*/ 1967 w 3604"/>
              <a:gd name="T15" fmla="*/ 0 h 1286"/>
              <a:gd name="T16" fmla="*/ 2292 w 3604"/>
              <a:gd name="T17" fmla="*/ 12 h 1286"/>
              <a:gd name="T18" fmla="*/ 2621 w 3604"/>
              <a:gd name="T19" fmla="*/ 205 h 1286"/>
              <a:gd name="T20" fmla="*/ 2950 w 3604"/>
              <a:gd name="T21" fmla="*/ 490 h 1286"/>
              <a:gd name="T22" fmla="*/ 3275 w 3604"/>
              <a:gd name="T23" fmla="*/ 828 h 1286"/>
              <a:gd name="T24" fmla="*/ 3604 w 3604"/>
              <a:gd name="T25" fmla="*/ 1042 h 1286"/>
              <a:gd name="T26" fmla="*/ 3604 w 3604"/>
              <a:gd name="T27" fmla="*/ 1286 h 1286"/>
              <a:gd name="T28" fmla="*/ 3275 w 3604"/>
              <a:gd name="T29" fmla="*/ 1007 h 1286"/>
              <a:gd name="T30" fmla="*/ 2950 w 3604"/>
              <a:gd name="T31" fmla="*/ 632 h 1286"/>
              <a:gd name="T32" fmla="*/ 2621 w 3604"/>
              <a:gd name="T33" fmla="*/ 329 h 1286"/>
              <a:gd name="T34" fmla="*/ 2292 w 3604"/>
              <a:gd name="T35" fmla="*/ 155 h 1286"/>
              <a:gd name="T36" fmla="*/ 1967 w 3604"/>
              <a:gd name="T37" fmla="*/ 112 h 1286"/>
              <a:gd name="T38" fmla="*/ 1638 w 3604"/>
              <a:gd name="T39" fmla="*/ 217 h 1286"/>
              <a:gd name="T40" fmla="*/ 1312 w 3604"/>
              <a:gd name="T41" fmla="*/ 465 h 1286"/>
              <a:gd name="T42" fmla="*/ 983 w 3604"/>
              <a:gd name="T43" fmla="*/ 750 h 1286"/>
              <a:gd name="T44" fmla="*/ 654 w 3604"/>
              <a:gd name="T45" fmla="*/ 967 h 1286"/>
              <a:gd name="T46" fmla="*/ 329 w 3604"/>
              <a:gd name="T47" fmla="*/ 1128 h 1286"/>
              <a:gd name="T48" fmla="*/ 0 w 3604"/>
              <a:gd name="T49" fmla="*/ 1283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4" h="1286">
                <a:moveTo>
                  <a:pt x="0" y="1283"/>
                </a:moveTo>
                <a:lnTo>
                  <a:pt x="0" y="1042"/>
                </a:lnTo>
                <a:lnTo>
                  <a:pt x="329" y="952"/>
                </a:lnTo>
                <a:lnTo>
                  <a:pt x="654" y="856"/>
                </a:lnTo>
                <a:lnTo>
                  <a:pt x="983" y="592"/>
                </a:lnTo>
                <a:lnTo>
                  <a:pt x="1312" y="344"/>
                </a:lnTo>
                <a:lnTo>
                  <a:pt x="1638" y="96"/>
                </a:lnTo>
                <a:lnTo>
                  <a:pt x="1967" y="0"/>
                </a:lnTo>
                <a:lnTo>
                  <a:pt x="2292" y="12"/>
                </a:lnTo>
                <a:lnTo>
                  <a:pt x="2621" y="205"/>
                </a:lnTo>
                <a:lnTo>
                  <a:pt x="2950" y="490"/>
                </a:lnTo>
                <a:lnTo>
                  <a:pt x="3275" y="828"/>
                </a:lnTo>
                <a:lnTo>
                  <a:pt x="3604" y="1042"/>
                </a:lnTo>
                <a:lnTo>
                  <a:pt x="3604" y="1286"/>
                </a:lnTo>
                <a:lnTo>
                  <a:pt x="3275" y="1007"/>
                </a:lnTo>
                <a:lnTo>
                  <a:pt x="2950" y="632"/>
                </a:lnTo>
                <a:lnTo>
                  <a:pt x="2621" y="329"/>
                </a:lnTo>
                <a:lnTo>
                  <a:pt x="2292" y="155"/>
                </a:lnTo>
                <a:lnTo>
                  <a:pt x="1967" y="112"/>
                </a:lnTo>
                <a:lnTo>
                  <a:pt x="1638" y="217"/>
                </a:lnTo>
                <a:lnTo>
                  <a:pt x="1312" y="465"/>
                </a:lnTo>
                <a:lnTo>
                  <a:pt x="983" y="750"/>
                </a:lnTo>
                <a:lnTo>
                  <a:pt x="654" y="967"/>
                </a:lnTo>
                <a:lnTo>
                  <a:pt x="329" y="1128"/>
                </a:lnTo>
                <a:lnTo>
                  <a:pt x="0" y="1283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775621" name="Freeform 5"/>
          <p:cNvSpPr>
            <a:spLocks/>
          </p:cNvSpPr>
          <p:nvPr/>
        </p:nvSpPr>
        <p:spPr bwMode="auto">
          <a:xfrm>
            <a:off x="1057275" y="2911475"/>
            <a:ext cx="6245225" cy="2249488"/>
          </a:xfrm>
          <a:custGeom>
            <a:avLst/>
            <a:gdLst>
              <a:gd name="T0" fmla="*/ 0 w 3604"/>
              <a:gd name="T1" fmla="*/ 1237 h 1237"/>
              <a:gd name="T2" fmla="*/ 0 w 3604"/>
              <a:gd name="T3" fmla="*/ 1094 h 1237"/>
              <a:gd name="T4" fmla="*/ 329 w 3604"/>
              <a:gd name="T5" fmla="*/ 1007 h 1237"/>
              <a:gd name="T6" fmla="*/ 654 w 3604"/>
              <a:gd name="T7" fmla="*/ 905 h 1237"/>
              <a:gd name="T8" fmla="*/ 983 w 3604"/>
              <a:gd name="T9" fmla="*/ 626 h 1237"/>
              <a:gd name="T10" fmla="*/ 1312 w 3604"/>
              <a:gd name="T11" fmla="*/ 390 h 1237"/>
              <a:gd name="T12" fmla="*/ 1638 w 3604"/>
              <a:gd name="T13" fmla="*/ 142 h 1237"/>
              <a:gd name="T14" fmla="*/ 1967 w 3604"/>
              <a:gd name="T15" fmla="*/ 0 h 1237"/>
              <a:gd name="T16" fmla="*/ 2292 w 3604"/>
              <a:gd name="T17" fmla="*/ 74 h 1237"/>
              <a:gd name="T18" fmla="*/ 2621 w 3604"/>
              <a:gd name="T19" fmla="*/ 257 h 1237"/>
              <a:gd name="T20" fmla="*/ 2950 w 3604"/>
              <a:gd name="T21" fmla="*/ 520 h 1237"/>
              <a:gd name="T22" fmla="*/ 3275 w 3604"/>
              <a:gd name="T23" fmla="*/ 818 h 1237"/>
              <a:gd name="T24" fmla="*/ 3604 w 3604"/>
              <a:gd name="T25" fmla="*/ 1044 h 1237"/>
              <a:gd name="T26" fmla="*/ 3604 w 3604"/>
              <a:gd name="T27" fmla="*/ 1237 h 1237"/>
              <a:gd name="T28" fmla="*/ 3275 w 3604"/>
              <a:gd name="T29" fmla="*/ 1023 h 1237"/>
              <a:gd name="T30" fmla="*/ 2950 w 3604"/>
              <a:gd name="T31" fmla="*/ 685 h 1237"/>
              <a:gd name="T32" fmla="*/ 2621 w 3604"/>
              <a:gd name="T33" fmla="*/ 400 h 1237"/>
              <a:gd name="T34" fmla="*/ 2292 w 3604"/>
              <a:gd name="T35" fmla="*/ 207 h 1237"/>
              <a:gd name="T36" fmla="*/ 1967 w 3604"/>
              <a:gd name="T37" fmla="*/ 195 h 1237"/>
              <a:gd name="T38" fmla="*/ 1638 w 3604"/>
              <a:gd name="T39" fmla="*/ 291 h 1237"/>
              <a:gd name="T40" fmla="*/ 1312 w 3604"/>
              <a:gd name="T41" fmla="*/ 539 h 1237"/>
              <a:gd name="T42" fmla="*/ 983 w 3604"/>
              <a:gd name="T43" fmla="*/ 787 h 1237"/>
              <a:gd name="T44" fmla="*/ 654 w 3604"/>
              <a:gd name="T45" fmla="*/ 1051 h 1237"/>
              <a:gd name="T46" fmla="*/ 329 w 3604"/>
              <a:gd name="T47" fmla="*/ 1147 h 1237"/>
              <a:gd name="T48" fmla="*/ 0 w 3604"/>
              <a:gd name="T49" fmla="*/ 1237 h 12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4" h="1237">
                <a:moveTo>
                  <a:pt x="0" y="1237"/>
                </a:moveTo>
                <a:lnTo>
                  <a:pt x="0" y="1094"/>
                </a:lnTo>
                <a:lnTo>
                  <a:pt x="329" y="1007"/>
                </a:lnTo>
                <a:lnTo>
                  <a:pt x="654" y="905"/>
                </a:lnTo>
                <a:lnTo>
                  <a:pt x="983" y="626"/>
                </a:lnTo>
                <a:lnTo>
                  <a:pt x="1312" y="390"/>
                </a:lnTo>
                <a:lnTo>
                  <a:pt x="1638" y="142"/>
                </a:lnTo>
                <a:lnTo>
                  <a:pt x="1967" y="0"/>
                </a:lnTo>
                <a:lnTo>
                  <a:pt x="2292" y="74"/>
                </a:lnTo>
                <a:lnTo>
                  <a:pt x="2621" y="257"/>
                </a:lnTo>
                <a:lnTo>
                  <a:pt x="2950" y="520"/>
                </a:lnTo>
                <a:lnTo>
                  <a:pt x="3275" y="818"/>
                </a:lnTo>
                <a:lnTo>
                  <a:pt x="3604" y="1044"/>
                </a:lnTo>
                <a:lnTo>
                  <a:pt x="3604" y="1237"/>
                </a:lnTo>
                <a:lnTo>
                  <a:pt x="3275" y="1023"/>
                </a:lnTo>
                <a:lnTo>
                  <a:pt x="2950" y="685"/>
                </a:lnTo>
                <a:lnTo>
                  <a:pt x="2621" y="400"/>
                </a:lnTo>
                <a:lnTo>
                  <a:pt x="2292" y="207"/>
                </a:lnTo>
                <a:lnTo>
                  <a:pt x="1967" y="195"/>
                </a:lnTo>
                <a:lnTo>
                  <a:pt x="1638" y="291"/>
                </a:lnTo>
                <a:lnTo>
                  <a:pt x="1312" y="539"/>
                </a:lnTo>
                <a:lnTo>
                  <a:pt x="983" y="787"/>
                </a:lnTo>
                <a:lnTo>
                  <a:pt x="654" y="1051"/>
                </a:lnTo>
                <a:lnTo>
                  <a:pt x="329" y="1147"/>
                </a:lnTo>
                <a:lnTo>
                  <a:pt x="0" y="1237"/>
                </a:lnTo>
                <a:close/>
              </a:path>
            </a:pathLst>
          </a:custGeom>
          <a:solidFill>
            <a:srgbClr val="FFFF99"/>
          </a:solidFill>
          <a:ln w="9525" cap="flat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775622" name="Freeform 6"/>
          <p:cNvSpPr>
            <a:spLocks/>
          </p:cNvSpPr>
          <p:nvPr/>
        </p:nvSpPr>
        <p:spPr bwMode="auto">
          <a:xfrm>
            <a:off x="1057275" y="2679700"/>
            <a:ext cx="6245225" cy="2220913"/>
          </a:xfrm>
          <a:custGeom>
            <a:avLst/>
            <a:gdLst>
              <a:gd name="T0" fmla="*/ 0 w 3604"/>
              <a:gd name="T1" fmla="*/ 1221 h 1221"/>
              <a:gd name="T2" fmla="*/ 0 w 3604"/>
              <a:gd name="T3" fmla="*/ 1050 h 1221"/>
              <a:gd name="T4" fmla="*/ 329 w 3604"/>
              <a:gd name="T5" fmla="*/ 970 h 1221"/>
              <a:gd name="T6" fmla="*/ 654 w 3604"/>
              <a:gd name="T7" fmla="*/ 864 h 1221"/>
              <a:gd name="T8" fmla="*/ 983 w 3604"/>
              <a:gd name="T9" fmla="*/ 601 h 1221"/>
              <a:gd name="T10" fmla="*/ 1312 w 3604"/>
              <a:gd name="T11" fmla="*/ 337 h 1221"/>
              <a:gd name="T12" fmla="*/ 1638 w 3604"/>
              <a:gd name="T13" fmla="*/ 96 h 1221"/>
              <a:gd name="T14" fmla="*/ 1967 w 3604"/>
              <a:gd name="T15" fmla="*/ 0 h 1221"/>
              <a:gd name="T16" fmla="*/ 2292 w 3604"/>
              <a:gd name="T17" fmla="*/ 80 h 1221"/>
              <a:gd name="T18" fmla="*/ 2621 w 3604"/>
              <a:gd name="T19" fmla="*/ 238 h 1221"/>
              <a:gd name="T20" fmla="*/ 2950 w 3604"/>
              <a:gd name="T21" fmla="*/ 452 h 1221"/>
              <a:gd name="T22" fmla="*/ 3275 w 3604"/>
              <a:gd name="T23" fmla="*/ 756 h 1221"/>
              <a:gd name="T24" fmla="*/ 3604 w 3604"/>
              <a:gd name="T25" fmla="*/ 979 h 1221"/>
              <a:gd name="T26" fmla="*/ 3604 w 3604"/>
              <a:gd name="T27" fmla="*/ 1171 h 1221"/>
              <a:gd name="T28" fmla="*/ 3275 w 3604"/>
              <a:gd name="T29" fmla="*/ 945 h 1221"/>
              <a:gd name="T30" fmla="*/ 2950 w 3604"/>
              <a:gd name="T31" fmla="*/ 647 h 1221"/>
              <a:gd name="T32" fmla="*/ 2621 w 3604"/>
              <a:gd name="T33" fmla="*/ 384 h 1221"/>
              <a:gd name="T34" fmla="*/ 2292 w 3604"/>
              <a:gd name="T35" fmla="*/ 201 h 1221"/>
              <a:gd name="T36" fmla="*/ 1967 w 3604"/>
              <a:gd name="T37" fmla="*/ 127 h 1221"/>
              <a:gd name="T38" fmla="*/ 1638 w 3604"/>
              <a:gd name="T39" fmla="*/ 269 h 1221"/>
              <a:gd name="T40" fmla="*/ 1312 w 3604"/>
              <a:gd name="T41" fmla="*/ 517 h 1221"/>
              <a:gd name="T42" fmla="*/ 983 w 3604"/>
              <a:gd name="T43" fmla="*/ 753 h 1221"/>
              <a:gd name="T44" fmla="*/ 654 w 3604"/>
              <a:gd name="T45" fmla="*/ 1032 h 1221"/>
              <a:gd name="T46" fmla="*/ 329 w 3604"/>
              <a:gd name="T47" fmla="*/ 1134 h 1221"/>
              <a:gd name="T48" fmla="*/ 0 w 3604"/>
              <a:gd name="T49" fmla="*/ 1221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4" h="1221">
                <a:moveTo>
                  <a:pt x="0" y="1221"/>
                </a:moveTo>
                <a:lnTo>
                  <a:pt x="0" y="1050"/>
                </a:lnTo>
                <a:lnTo>
                  <a:pt x="329" y="970"/>
                </a:lnTo>
                <a:lnTo>
                  <a:pt x="654" y="864"/>
                </a:lnTo>
                <a:lnTo>
                  <a:pt x="983" y="601"/>
                </a:lnTo>
                <a:lnTo>
                  <a:pt x="1312" y="337"/>
                </a:lnTo>
                <a:lnTo>
                  <a:pt x="1638" y="96"/>
                </a:lnTo>
                <a:lnTo>
                  <a:pt x="1967" y="0"/>
                </a:lnTo>
                <a:lnTo>
                  <a:pt x="2292" y="80"/>
                </a:lnTo>
                <a:lnTo>
                  <a:pt x="2621" y="238"/>
                </a:lnTo>
                <a:lnTo>
                  <a:pt x="2950" y="452"/>
                </a:lnTo>
                <a:lnTo>
                  <a:pt x="3275" y="756"/>
                </a:lnTo>
                <a:lnTo>
                  <a:pt x="3604" y="979"/>
                </a:lnTo>
                <a:lnTo>
                  <a:pt x="3604" y="1171"/>
                </a:lnTo>
                <a:lnTo>
                  <a:pt x="3275" y="945"/>
                </a:lnTo>
                <a:lnTo>
                  <a:pt x="2950" y="647"/>
                </a:lnTo>
                <a:lnTo>
                  <a:pt x="2621" y="384"/>
                </a:lnTo>
                <a:lnTo>
                  <a:pt x="2292" y="201"/>
                </a:lnTo>
                <a:lnTo>
                  <a:pt x="1967" y="127"/>
                </a:lnTo>
                <a:lnTo>
                  <a:pt x="1638" y="269"/>
                </a:lnTo>
                <a:lnTo>
                  <a:pt x="1312" y="517"/>
                </a:lnTo>
                <a:lnTo>
                  <a:pt x="983" y="753"/>
                </a:lnTo>
                <a:lnTo>
                  <a:pt x="654" y="1032"/>
                </a:lnTo>
                <a:lnTo>
                  <a:pt x="329" y="1134"/>
                </a:lnTo>
                <a:lnTo>
                  <a:pt x="0" y="1221"/>
                </a:lnTo>
                <a:close/>
              </a:path>
            </a:pathLst>
          </a:cu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FF33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23" name="Freeform 7"/>
          <p:cNvSpPr>
            <a:spLocks/>
          </p:cNvSpPr>
          <p:nvPr/>
        </p:nvSpPr>
        <p:spPr bwMode="auto">
          <a:xfrm>
            <a:off x="1057275" y="2492375"/>
            <a:ext cx="6245225" cy="2097088"/>
          </a:xfrm>
          <a:custGeom>
            <a:avLst/>
            <a:gdLst>
              <a:gd name="T0" fmla="*/ 0 w 3604"/>
              <a:gd name="T1" fmla="*/ 1153 h 1153"/>
              <a:gd name="T2" fmla="*/ 0 w 3604"/>
              <a:gd name="T3" fmla="*/ 1014 h 1153"/>
              <a:gd name="T4" fmla="*/ 329 w 3604"/>
              <a:gd name="T5" fmla="*/ 943 h 1153"/>
              <a:gd name="T6" fmla="*/ 654 w 3604"/>
              <a:gd name="T7" fmla="*/ 781 h 1153"/>
              <a:gd name="T8" fmla="*/ 983 w 3604"/>
              <a:gd name="T9" fmla="*/ 580 h 1153"/>
              <a:gd name="T10" fmla="*/ 1312 w 3604"/>
              <a:gd name="T11" fmla="*/ 292 h 1153"/>
              <a:gd name="T12" fmla="*/ 1638 w 3604"/>
              <a:gd name="T13" fmla="*/ 87 h 1153"/>
              <a:gd name="T14" fmla="*/ 1967 w 3604"/>
              <a:gd name="T15" fmla="*/ 0 h 1153"/>
              <a:gd name="T16" fmla="*/ 2292 w 3604"/>
              <a:gd name="T17" fmla="*/ 68 h 1153"/>
              <a:gd name="T18" fmla="*/ 2621 w 3604"/>
              <a:gd name="T19" fmla="*/ 205 h 1153"/>
              <a:gd name="T20" fmla="*/ 2950 w 3604"/>
              <a:gd name="T21" fmla="*/ 419 h 1153"/>
              <a:gd name="T22" fmla="*/ 3275 w 3604"/>
              <a:gd name="T23" fmla="*/ 707 h 1153"/>
              <a:gd name="T24" fmla="*/ 3604 w 3604"/>
              <a:gd name="T25" fmla="*/ 905 h 1153"/>
              <a:gd name="T26" fmla="*/ 3604 w 3604"/>
              <a:gd name="T27" fmla="*/ 1082 h 1153"/>
              <a:gd name="T28" fmla="*/ 3275 w 3604"/>
              <a:gd name="T29" fmla="*/ 859 h 1153"/>
              <a:gd name="T30" fmla="*/ 2950 w 3604"/>
              <a:gd name="T31" fmla="*/ 555 h 1153"/>
              <a:gd name="T32" fmla="*/ 2621 w 3604"/>
              <a:gd name="T33" fmla="*/ 341 h 1153"/>
              <a:gd name="T34" fmla="*/ 2292 w 3604"/>
              <a:gd name="T35" fmla="*/ 183 h 1153"/>
              <a:gd name="T36" fmla="*/ 1967 w 3604"/>
              <a:gd name="T37" fmla="*/ 103 h 1153"/>
              <a:gd name="T38" fmla="*/ 1638 w 3604"/>
              <a:gd name="T39" fmla="*/ 199 h 1153"/>
              <a:gd name="T40" fmla="*/ 1312 w 3604"/>
              <a:gd name="T41" fmla="*/ 440 h 1153"/>
              <a:gd name="T42" fmla="*/ 983 w 3604"/>
              <a:gd name="T43" fmla="*/ 704 h 1153"/>
              <a:gd name="T44" fmla="*/ 654 w 3604"/>
              <a:gd name="T45" fmla="*/ 967 h 1153"/>
              <a:gd name="T46" fmla="*/ 329 w 3604"/>
              <a:gd name="T47" fmla="*/ 1073 h 1153"/>
              <a:gd name="T48" fmla="*/ 0 w 3604"/>
              <a:gd name="T49" fmla="*/ 1153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4" h="1153">
                <a:moveTo>
                  <a:pt x="0" y="1153"/>
                </a:moveTo>
                <a:lnTo>
                  <a:pt x="0" y="1014"/>
                </a:lnTo>
                <a:lnTo>
                  <a:pt x="329" y="943"/>
                </a:lnTo>
                <a:lnTo>
                  <a:pt x="654" y="781"/>
                </a:lnTo>
                <a:lnTo>
                  <a:pt x="983" y="580"/>
                </a:lnTo>
                <a:lnTo>
                  <a:pt x="1312" y="292"/>
                </a:lnTo>
                <a:lnTo>
                  <a:pt x="1638" y="87"/>
                </a:lnTo>
                <a:lnTo>
                  <a:pt x="1967" y="0"/>
                </a:lnTo>
                <a:lnTo>
                  <a:pt x="2292" y="68"/>
                </a:lnTo>
                <a:lnTo>
                  <a:pt x="2621" y="205"/>
                </a:lnTo>
                <a:lnTo>
                  <a:pt x="2950" y="419"/>
                </a:lnTo>
                <a:lnTo>
                  <a:pt x="3275" y="707"/>
                </a:lnTo>
                <a:lnTo>
                  <a:pt x="3604" y="905"/>
                </a:lnTo>
                <a:lnTo>
                  <a:pt x="3604" y="1082"/>
                </a:lnTo>
                <a:lnTo>
                  <a:pt x="3275" y="859"/>
                </a:lnTo>
                <a:lnTo>
                  <a:pt x="2950" y="555"/>
                </a:lnTo>
                <a:lnTo>
                  <a:pt x="2621" y="341"/>
                </a:lnTo>
                <a:lnTo>
                  <a:pt x="2292" y="183"/>
                </a:lnTo>
                <a:lnTo>
                  <a:pt x="1967" y="103"/>
                </a:lnTo>
                <a:lnTo>
                  <a:pt x="1638" y="199"/>
                </a:lnTo>
                <a:lnTo>
                  <a:pt x="1312" y="440"/>
                </a:lnTo>
                <a:lnTo>
                  <a:pt x="983" y="704"/>
                </a:lnTo>
                <a:lnTo>
                  <a:pt x="654" y="967"/>
                </a:lnTo>
                <a:lnTo>
                  <a:pt x="329" y="1073"/>
                </a:lnTo>
                <a:lnTo>
                  <a:pt x="0" y="1153"/>
                </a:lnTo>
                <a:close/>
              </a:path>
            </a:pathLst>
          </a:custGeom>
          <a:solidFill>
            <a:srgbClr val="FF9900"/>
          </a:solidFill>
          <a:ln w="9525" cap="flat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775624" name="Line 8"/>
          <p:cNvSpPr>
            <a:spLocks noChangeShapeType="1"/>
          </p:cNvSpPr>
          <p:nvPr/>
        </p:nvSpPr>
        <p:spPr bwMode="auto">
          <a:xfrm>
            <a:off x="1057275" y="1957388"/>
            <a:ext cx="0" cy="395922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25" name="Line 9"/>
          <p:cNvSpPr>
            <a:spLocks noChangeShapeType="1"/>
          </p:cNvSpPr>
          <p:nvPr/>
        </p:nvSpPr>
        <p:spPr bwMode="auto">
          <a:xfrm>
            <a:off x="1028700" y="5916613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26" name="Line 10"/>
          <p:cNvSpPr>
            <a:spLocks noChangeShapeType="1"/>
          </p:cNvSpPr>
          <p:nvPr/>
        </p:nvSpPr>
        <p:spPr bwMode="auto">
          <a:xfrm>
            <a:off x="1028700" y="5256213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27" name="Line 11"/>
          <p:cNvSpPr>
            <a:spLocks noChangeShapeType="1"/>
          </p:cNvSpPr>
          <p:nvPr/>
        </p:nvSpPr>
        <p:spPr bwMode="auto">
          <a:xfrm>
            <a:off x="1028700" y="4597400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28" name="Line 12"/>
          <p:cNvSpPr>
            <a:spLocks noChangeShapeType="1"/>
          </p:cNvSpPr>
          <p:nvPr/>
        </p:nvSpPr>
        <p:spPr bwMode="auto">
          <a:xfrm>
            <a:off x="1028700" y="3937000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29" name="Line 13"/>
          <p:cNvSpPr>
            <a:spLocks noChangeShapeType="1"/>
          </p:cNvSpPr>
          <p:nvPr/>
        </p:nvSpPr>
        <p:spPr bwMode="auto">
          <a:xfrm>
            <a:off x="1028700" y="3276600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30" name="Line 14"/>
          <p:cNvSpPr>
            <a:spLocks noChangeShapeType="1"/>
          </p:cNvSpPr>
          <p:nvPr/>
        </p:nvSpPr>
        <p:spPr bwMode="auto">
          <a:xfrm>
            <a:off x="1028700" y="2616200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31" name="Line 15"/>
          <p:cNvSpPr>
            <a:spLocks noChangeShapeType="1"/>
          </p:cNvSpPr>
          <p:nvPr/>
        </p:nvSpPr>
        <p:spPr bwMode="auto">
          <a:xfrm>
            <a:off x="1028700" y="1957388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32" name="Line 16"/>
          <p:cNvSpPr>
            <a:spLocks noChangeShapeType="1"/>
          </p:cNvSpPr>
          <p:nvPr/>
        </p:nvSpPr>
        <p:spPr bwMode="auto">
          <a:xfrm>
            <a:off x="1057275" y="5916613"/>
            <a:ext cx="6245225" cy="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33" name="Line 17"/>
          <p:cNvSpPr>
            <a:spLocks noChangeShapeType="1"/>
          </p:cNvSpPr>
          <p:nvPr/>
        </p:nvSpPr>
        <p:spPr bwMode="auto">
          <a:xfrm flipV="1">
            <a:off x="1057275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34" name="Line 18"/>
          <p:cNvSpPr>
            <a:spLocks noChangeShapeType="1"/>
          </p:cNvSpPr>
          <p:nvPr/>
        </p:nvSpPr>
        <p:spPr bwMode="auto">
          <a:xfrm flipV="1">
            <a:off x="1627188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35" name="Line 19"/>
          <p:cNvSpPr>
            <a:spLocks noChangeShapeType="1"/>
          </p:cNvSpPr>
          <p:nvPr/>
        </p:nvSpPr>
        <p:spPr bwMode="auto">
          <a:xfrm flipV="1">
            <a:off x="2189163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36" name="Line 20"/>
          <p:cNvSpPr>
            <a:spLocks noChangeShapeType="1"/>
          </p:cNvSpPr>
          <p:nvPr/>
        </p:nvSpPr>
        <p:spPr bwMode="auto">
          <a:xfrm flipV="1">
            <a:off x="2760663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37" name="Line 21"/>
          <p:cNvSpPr>
            <a:spLocks noChangeShapeType="1"/>
          </p:cNvSpPr>
          <p:nvPr/>
        </p:nvSpPr>
        <p:spPr bwMode="auto">
          <a:xfrm flipV="1">
            <a:off x="3330575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38" name="Line 22"/>
          <p:cNvSpPr>
            <a:spLocks noChangeShapeType="1"/>
          </p:cNvSpPr>
          <p:nvPr/>
        </p:nvSpPr>
        <p:spPr bwMode="auto">
          <a:xfrm flipV="1">
            <a:off x="3895725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39" name="Line 23"/>
          <p:cNvSpPr>
            <a:spLocks noChangeShapeType="1"/>
          </p:cNvSpPr>
          <p:nvPr/>
        </p:nvSpPr>
        <p:spPr bwMode="auto">
          <a:xfrm flipV="1">
            <a:off x="4465638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40" name="Line 24"/>
          <p:cNvSpPr>
            <a:spLocks noChangeShapeType="1"/>
          </p:cNvSpPr>
          <p:nvPr/>
        </p:nvSpPr>
        <p:spPr bwMode="auto">
          <a:xfrm flipV="1">
            <a:off x="5029200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41" name="Line 25"/>
          <p:cNvSpPr>
            <a:spLocks noChangeShapeType="1"/>
          </p:cNvSpPr>
          <p:nvPr/>
        </p:nvSpPr>
        <p:spPr bwMode="auto">
          <a:xfrm flipV="1">
            <a:off x="5599113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42" name="Line 26"/>
          <p:cNvSpPr>
            <a:spLocks noChangeShapeType="1"/>
          </p:cNvSpPr>
          <p:nvPr/>
        </p:nvSpPr>
        <p:spPr bwMode="auto">
          <a:xfrm flipV="1">
            <a:off x="6169025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43" name="Line 27"/>
          <p:cNvSpPr>
            <a:spLocks noChangeShapeType="1"/>
          </p:cNvSpPr>
          <p:nvPr/>
        </p:nvSpPr>
        <p:spPr bwMode="auto">
          <a:xfrm flipV="1">
            <a:off x="6732588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44" name="Line 28"/>
          <p:cNvSpPr>
            <a:spLocks noChangeShapeType="1"/>
          </p:cNvSpPr>
          <p:nvPr/>
        </p:nvSpPr>
        <p:spPr bwMode="auto">
          <a:xfrm flipV="1">
            <a:off x="7302500" y="5916613"/>
            <a:ext cx="0" cy="269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45" name="Rectangle 29"/>
          <p:cNvSpPr>
            <a:spLocks noChangeArrowheads="1"/>
          </p:cNvSpPr>
          <p:nvPr/>
        </p:nvSpPr>
        <p:spPr bwMode="auto">
          <a:xfrm>
            <a:off x="785813" y="5789613"/>
            <a:ext cx="203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-5</a:t>
            </a:r>
          </a:p>
        </p:txBody>
      </p:sp>
      <p:sp>
        <p:nvSpPr>
          <p:cNvPr id="1775646" name="Rectangle 30"/>
          <p:cNvSpPr>
            <a:spLocks noChangeArrowheads="1"/>
          </p:cNvSpPr>
          <p:nvPr/>
        </p:nvSpPr>
        <p:spPr bwMode="auto">
          <a:xfrm>
            <a:off x="814388" y="5129213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775647" name="Rectangle 31"/>
          <p:cNvSpPr>
            <a:spLocks noChangeArrowheads="1"/>
          </p:cNvSpPr>
          <p:nvPr/>
        </p:nvSpPr>
        <p:spPr bwMode="auto">
          <a:xfrm>
            <a:off x="814388" y="4470400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775648" name="Rectangle 32"/>
          <p:cNvSpPr>
            <a:spLocks noChangeArrowheads="1"/>
          </p:cNvSpPr>
          <p:nvPr/>
        </p:nvSpPr>
        <p:spPr bwMode="auto">
          <a:xfrm>
            <a:off x="765175" y="381000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775649" name="Rectangle 33"/>
          <p:cNvSpPr>
            <a:spLocks noChangeArrowheads="1"/>
          </p:cNvSpPr>
          <p:nvPr/>
        </p:nvSpPr>
        <p:spPr bwMode="auto">
          <a:xfrm>
            <a:off x="765175" y="314960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775650" name="Rectangle 34"/>
          <p:cNvSpPr>
            <a:spLocks noChangeArrowheads="1"/>
          </p:cNvSpPr>
          <p:nvPr/>
        </p:nvSpPr>
        <p:spPr bwMode="auto">
          <a:xfrm>
            <a:off x="765175" y="24907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775651" name="Rectangle 35"/>
          <p:cNvSpPr>
            <a:spLocks noChangeArrowheads="1"/>
          </p:cNvSpPr>
          <p:nvPr/>
        </p:nvSpPr>
        <p:spPr bwMode="auto">
          <a:xfrm>
            <a:off x="765175" y="18303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775652" name="Text Box 36"/>
          <p:cNvSpPr txBox="1">
            <a:spLocks noChangeArrowheads="1"/>
          </p:cNvSpPr>
          <p:nvPr/>
        </p:nvSpPr>
        <p:spPr bwMode="auto">
          <a:xfrm>
            <a:off x="890588" y="590867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J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53" name="Text Box 37"/>
          <p:cNvSpPr txBox="1">
            <a:spLocks noChangeArrowheads="1"/>
          </p:cNvSpPr>
          <p:nvPr/>
        </p:nvSpPr>
        <p:spPr bwMode="auto">
          <a:xfrm>
            <a:off x="1425575" y="59086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F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54" name="Text Box 38"/>
          <p:cNvSpPr txBox="1">
            <a:spLocks noChangeArrowheads="1"/>
          </p:cNvSpPr>
          <p:nvPr/>
        </p:nvSpPr>
        <p:spPr bwMode="auto">
          <a:xfrm>
            <a:off x="1981200" y="5908675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M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55" name="Text Box 39"/>
          <p:cNvSpPr txBox="1">
            <a:spLocks noChangeArrowheads="1"/>
          </p:cNvSpPr>
          <p:nvPr/>
        </p:nvSpPr>
        <p:spPr bwMode="auto">
          <a:xfrm>
            <a:off x="2582863" y="59086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A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56" name="Text Box 40"/>
          <p:cNvSpPr txBox="1">
            <a:spLocks noChangeArrowheads="1"/>
          </p:cNvSpPr>
          <p:nvPr/>
        </p:nvSpPr>
        <p:spPr bwMode="auto">
          <a:xfrm>
            <a:off x="3151188" y="5908675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M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57" name="Text Box 41"/>
          <p:cNvSpPr txBox="1">
            <a:spLocks noChangeArrowheads="1"/>
          </p:cNvSpPr>
          <p:nvPr/>
        </p:nvSpPr>
        <p:spPr bwMode="auto">
          <a:xfrm>
            <a:off x="3751263" y="590867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J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58" name="Text Box 42"/>
          <p:cNvSpPr txBox="1">
            <a:spLocks noChangeArrowheads="1"/>
          </p:cNvSpPr>
          <p:nvPr/>
        </p:nvSpPr>
        <p:spPr bwMode="auto">
          <a:xfrm>
            <a:off x="4287838" y="590867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J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59" name="Text Box 43"/>
          <p:cNvSpPr txBox="1">
            <a:spLocks noChangeArrowheads="1"/>
          </p:cNvSpPr>
          <p:nvPr/>
        </p:nvSpPr>
        <p:spPr bwMode="auto">
          <a:xfrm>
            <a:off x="4824413" y="59086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A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60" name="Text Box 44"/>
          <p:cNvSpPr txBox="1">
            <a:spLocks noChangeArrowheads="1"/>
          </p:cNvSpPr>
          <p:nvPr/>
        </p:nvSpPr>
        <p:spPr bwMode="auto">
          <a:xfrm>
            <a:off x="5392738" y="59086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S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61" name="Text Box 45"/>
          <p:cNvSpPr txBox="1">
            <a:spLocks noChangeArrowheads="1"/>
          </p:cNvSpPr>
          <p:nvPr/>
        </p:nvSpPr>
        <p:spPr bwMode="auto">
          <a:xfrm>
            <a:off x="5962650" y="59086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O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62" name="Text Box 46"/>
          <p:cNvSpPr txBox="1">
            <a:spLocks noChangeArrowheads="1"/>
          </p:cNvSpPr>
          <p:nvPr/>
        </p:nvSpPr>
        <p:spPr bwMode="auto">
          <a:xfrm>
            <a:off x="6551613" y="59086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N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63" name="Text Box 47"/>
          <p:cNvSpPr txBox="1">
            <a:spLocks noChangeArrowheads="1"/>
          </p:cNvSpPr>
          <p:nvPr/>
        </p:nvSpPr>
        <p:spPr bwMode="auto">
          <a:xfrm>
            <a:off x="7132638" y="59086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D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64" name="Freeform 48"/>
          <p:cNvSpPr>
            <a:spLocks/>
          </p:cNvSpPr>
          <p:nvPr/>
        </p:nvSpPr>
        <p:spPr bwMode="auto">
          <a:xfrm>
            <a:off x="1066800" y="3579813"/>
            <a:ext cx="6245225" cy="2014537"/>
          </a:xfrm>
          <a:custGeom>
            <a:avLst/>
            <a:gdLst>
              <a:gd name="T0" fmla="*/ 0 w 1162"/>
              <a:gd name="T1" fmla="*/ 357 h 357"/>
              <a:gd name="T2" fmla="*/ 106 w 1162"/>
              <a:gd name="T3" fmla="*/ 335 h 357"/>
              <a:gd name="T4" fmla="*/ 211 w 1162"/>
              <a:gd name="T5" fmla="*/ 271 h 357"/>
              <a:gd name="T6" fmla="*/ 317 w 1162"/>
              <a:gd name="T7" fmla="*/ 212 h 357"/>
              <a:gd name="T8" fmla="*/ 423 w 1162"/>
              <a:gd name="T9" fmla="*/ 124 h 357"/>
              <a:gd name="T10" fmla="*/ 528 w 1162"/>
              <a:gd name="T11" fmla="*/ 49 h 357"/>
              <a:gd name="T12" fmla="*/ 634 w 1162"/>
              <a:gd name="T13" fmla="*/ 0 h 357"/>
              <a:gd name="T14" fmla="*/ 739 w 1162"/>
              <a:gd name="T15" fmla="*/ 6 h 357"/>
              <a:gd name="T16" fmla="*/ 845 w 1162"/>
              <a:gd name="T17" fmla="*/ 68 h 357"/>
              <a:gd name="T18" fmla="*/ 951 w 1162"/>
              <a:gd name="T19" fmla="*/ 157 h 357"/>
              <a:gd name="T20" fmla="*/ 1056 w 1162"/>
              <a:gd name="T21" fmla="*/ 264 h 357"/>
              <a:gd name="T22" fmla="*/ 1162 w 1162"/>
              <a:gd name="T23" fmla="*/ 332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62" h="357">
                <a:moveTo>
                  <a:pt x="0" y="357"/>
                </a:moveTo>
                <a:lnTo>
                  <a:pt x="106" y="335"/>
                </a:lnTo>
                <a:lnTo>
                  <a:pt x="211" y="271"/>
                </a:lnTo>
                <a:lnTo>
                  <a:pt x="317" y="212"/>
                </a:lnTo>
                <a:lnTo>
                  <a:pt x="423" y="124"/>
                </a:lnTo>
                <a:lnTo>
                  <a:pt x="528" y="49"/>
                </a:lnTo>
                <a:lnTo>
                  <a:pt x="634" y="0"/>
                </a:lnTo>
                <a:lnTo>
                  <a:pt x="739" y="6"/>
                </a:lnTo>
                <a:lnTo>
                  <a:pt x="845" y="68"/>
                </a:lnTo>
                <a:lnTo>
                  <a:pt x="951" y="157"/>
                </a:lnTo>
                <a:lnTo>
                  <a:pt x="1056" y="264"/>
                </a:lnTo>
                <a:lnTo>
                  <a:pt x="1162" y="332"/>
                </a:lnTo>
              </a:path>
            </a:pathLst>
          </a:custGeom>
          <a:noFill/>
          <a:ln w="38100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65" name="Text Box 49"/>
          <p:cNvSpPr txBox="1">
            <a:spLocks noChangeArrowheads="1"/>
          </p:cNvSpPr>
          <p:nvPr/>
        </p:nvSpPr>
        <p:spPr bwMode="auto">
          <a:xfrm rot="-5400000">
            <a:off x="-204787" y="3611562"/>
            <a:ext cx="131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2000" b="1">
                <a:solidFill>
                  <a:schemeClr val="bg1"/>
                </a:solidFill>
              </a:rPr>
              <a:t>Tmin [°C]</a:t>
            </a:r>
            <a:endParaRPr lang="fr-FR" sz="2000" b="1">
              <a:solidFill>
                <a:schemeClr val="bg1"/>
              </a:solidFill>
            </a:endParaRPr>
          </a:p>
        </p:txBody>
      </p:sp>
      <p:sp>
        <p:nvSpPr>
          <p:cNvPr id="1775666" name="Text Box 50"/>
          <p:cNvSpPr txBox="1">
            <a:spLocks noChangeArrowheads="1"/>
          </p:cNvSpPr>
          <p:nvPr/>
        </p:nvSpPr>
        <p:spPr bwMode="auto">
          <a:xfrm>
            <a:off x="7310438" y="540385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10%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67" name="Text Box 51"/>
          <p:cNvSpPr txBox="1">
            <a:spLocks noChangeArrowheads="1"/>
          </p:cNvSpPr>
          <p:nvPr/>
        </p:nvSpPr>
        <p:spPr bwMode="auto">
          <a:xfrm>
            <a:off x="7307263" y="4972050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25%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68" name="Text Box 52"/>
          <p:cNvSpPr txBox="1">
            <a:spLocks noChangeArrowheads="1"/>
          </p:cNvSpPr>
          <p:nvPr/>
        </p:nvSpPr>
        <p:spPr bwMode="auto">
          <a:xfrm>
            <a:off x="7313613" y="4638675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50%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69" name="Text Box 53"/>
          <p:cNvSpPr txBox="1">
            <a:spLocks noChangeArrowheads="1"/>
          </p:cNvSpPr>
          <p:nvPr/>
        </p:nvSpPr>
        <p:spPr bwMode="auto">
          <a:xfrm>
            <a:off x="7321550" y="4302125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75%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70" name="Text Box 54"/>
          <p:cNvSpPr txBox="1">
            <a:spLocks noChangeArrowheads="1"/>
          </p:cNvSpPr>
          <p:nvPr/>
        </p:nvSpPr>
        <p:spPr bwMode="auto">
          <a:xfrm>
            <a:off x="7307263" y="39639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90%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5671" name="Freeform 55"/>
          <p:cNvSpPr>
            <a:spLocks/>
          </p:cNvSpPr>
          <p:nvPr/>
        </p:nvSpPr>
        <p:spPr bwMode="auto">
          <a:xfrm>
            <a:off x="1073150" y="2919413"/>
            <a:ext cx="6235700" cy="1955800"/>
          </a:xfrm>
          <a:custGeom>
            <a:avLst/>
            <a:gdLst>
              <a:gd name="T0" fmla="*/ 0 w 3928"/>
              <a:gd name="T1" fmla="*/ 1232 h 1232"/>
              <a:gd name="T2" fmla="*/ 728 w 3928"/>
              <a:gd name="T3" fmla="*/ 1032 h 1232"/>
              <a:gd name="T4" fmla="*/ 1104 w 3928"/>
              <a:gd name="T5" fmla="*/ 672 h 1232"/>
              <a:gd name="T6" fmla="*/ 1480 w 3928"/>
              <a:gd name="T7" fmla="*/ 416 h 1232"/>
              <a:gd name="T8" fmla="*/ 1752 w 3928"/>
              <a:gd name="T9" fmla="*/ 160 h 1232"/>
              <a:gd name="T10" fmla="*/ 2136 w 3928"/>
              <a:gd name="T11" fmla="*/ 0 h 1232"/>
              <a:gd name="T12" fmla="*/ 2504 w 3928"/>
              <a:gd name="T13" fmla="*/ 64 h 1232"/>
              <a:gd name="T14" fmla="*/ 2848 w 3928"/>
              <a:gd name="T15" fmla="*/ 280 h 1232"/>
              <a:gd name="T16" fmla="*/ 3208 w 3928"/>
              <a:gd name="T17" fmla="*/ 592 h 1232"/>
              <a:gd name="T18" fmla="*/ 3560 w 3928"/>
              <a:gd name="T19" fmla="*/ 920 h 1232"/>
              <a:gd name="T20" fmla="*/ 3928 w 3928"/>
              <a:gd name="T21" fmla="*/ 1192 h 1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28" h="1232">
                <a:moveTo>
                  <a:pt x="0" y="1232"/>
                </a:moveTo>
                <a:lnTo>
                  <a:pt x="728" y="1032"/>
                </a:lnTo>
                <a:lnTo>
                  <a:pt x="1104" y="672"/>
                </a:lnTo>
                <a:lnTo>
                  <a:pt x="1480" y="416"/>
                </a:lnTo>
                <a:lnTo>
                  <a:pt x="1752" y="160"/>
                </a:lnTo>
                <a:lnTo>
                  <a:pt x="2136" y="0"/>
                </a:lnTo>
                <a:lnTo>
                  <a:pt x="2504" y="64"/>
                </a:lnTo>
                <a:lnTo>
                  <a:pt x="2848" y="280"/>
                </a:lnTo>
                <a:lnTo>
                  <a:pt x="3208" y="592"/>
                </a:lnTo>
                <a:lnTo>
                  <a:pt x="3560" y="920"/>
                </a:lnTo>
                <a:lnTo>
                  <a:pt x="3928" y="1192"/>
                </a:lnTo>
              </a:path>
            </a:pathLst>
          </a:custGeom>
          <a:noFill/>
          <a:ln w="381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775672" name="Text Box 56"/>
          <p:cNvSpPr txBox="1">
            <a:spLocks noChangeArrowheads="1"/>
          </p:cNvSpPr>
          <p:nvPr/>
        </p:nvSpPr>
        <p:spPr bwMode="auto">
          <a:xfrm>
            <a:off x="3744278" y="4757738"/>
            <a:ext cx="2300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 dirty="0" smtClean="0">
                <a:solidFill>
                  <a:schemeClr val="bg1"/>
                </a:solidFill>
              </a:rPr>
              <a:t>Moyenne 1961-1990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75673" name="Text Box 57"/>
          <p:cNvSpPr txBox="1">
            <a:spLocks noChangeArrowheads="1"/>
          </p:cNvSpPr>
          <p:nvPr/>
        </p:nvSpPr>
        <p:spPr bwMode="auto">
          <a:xfrm>
            <a:off x="3744278" y="5106988"/>
            <a:ext cx="1710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 dirty="0" smtClean="0">
                <a:solidFill>
                  <a:schemeClr val="bg1"/>
                </a:solidFill>
              </a:rPr>
              <a:t>Moyenne 2006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75674" name="Line 58"/>
          <p:cNvSpPr>
            <a:spLocks noChangeShapeType="1"/>
          </p:cNvSpPr>
          <p:nvPr/>
        </p:nvSpPr>
        <p:spPr bwMode="auto">
          <a:xfrm>
            <a:off x="3210878" y="4972050"/>
            <a:ext cx="544512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75" name="Line 59"/>
          <p:cNvSpPr>
            <a:spLocks noChangeShapeType="1"/>
          </p:cNvSpPr>
          <p:nvPr/>
        </p:nvSpPr>
        <p:spPr bwMode="auto">
          <a:xfrm>
            <a:off x="3210878" y="5332413"/>
            <a:ext cx="5461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76" name="Text Box 60"/>
          <p:cNvSpPr txBox="1">
            <a:spLocks noChangeArrowheads="1"/>
          </p:cNvSpPr>
          <p:nvPr/>
        </p:nvSpPr>
        <p:spPr bwMode="auto">
          <a:xfrm>
            <a:off x="3744278" y="4408488"/>
            <a:ext cx="2300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 dirty="0" smtClean="0">
                <a:solidFill>
                  <a:schemeClr val="bg1"/>
                </a:solidFill>
              </a:rPr>
              <a:t>Moyenne 2071-2100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75677" name="Line 61"/>
          <p:cNvSpPr>
            <a:spLocks noChangeShapeType="1"/>
          </p:cNvSpPr>
          <p:nvPr/>
        </p:nvSpPr>
        <p:spPr bwMode="auto">
          <a:xfrm>
            <a:off x="3210878" y="4613275"/>
            <a:ext cx="54451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78" name="Line 62"/>
          <p:cNvSpPr>
            <a:spLocks noChangeShapeType="1"/>
          </p:cNvSpPr>
          <p:nvPr/>
        </p:nvSpPr>
        <p:spPr bwMode="auto">
          <a:xfrm>
            <a:off x="3210878" y="5678488"/>
            <a:ext cx="546100" cy="0"/>
          </a:xfrm>
          <a:prstGeom prst="line">
            <a:avLst/>
          </a:prstGeom>
          <a:noFill/>
          <a:ln w="38100" cap="rnd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79" name="Text Box 63"/>
          <p:cNvSpPr txBox="1">
            <a:spLocks noChangeArrowheads="1"/>
          </p:cNvSpPr>
          <p:nvPr/>
        </p:nvSpPr>
        <p:spPr bwMode="auto">
          <a:xfrm>
            <a:off x="3744278" y="5475288"/>
            <a:ext cx="2852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 dirty="0" err="1" smtClean="0">
                <a:solidFill>
                  <a:schemeClr val="bg1"/>
                </a:solidFill>
              </a:rPr>
              <a:t>Tmin</a:t>
            </a:r>
            <a:r>
              <a:rPr lang="fr-CH" sz="1800" dirty="0" smtClean="0">
                <a:solidFill>
                  <a:schemeClr val="bg1"/>
                </a:solidFill>
              </a:rPr>
              <a:t> journalier SON </a:t>
            </a:r>
            <a:r>
              <a:rPr lang="fr-CH" sz="1800" dirty="0">
                <a:solidFill>
                  <a:schemeClr val="bg1"/>
                </a:solidFill>
              </a:rPr>
              <a:t>2006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75680" name="Freeform 64"/>
          <p:cNvSpPr>
            <a:spLocks/>
          </p:cNvSpPr>
          <p:nvPr/>
        </p:nvSpPr>
        <p:spPr bwMode="auto">
          <a:xfrm>
            <a:off x="1057275" y="2828925"/>
            <a:ext cx="6210300" cy="2867025"/>
          </a:xfrm>
          <a:custGeom>
            <a:avLst/>
            <a:gdLst>
              <a:gd name="T0" fmla="*/ 0 w 3912"/>
              <a:gd name="T1" fmla="*/ 1806 h 1806"/>
              <a:gd name="T2" fmla="*/ 318 w 3912"/>
              <a:gd name="T3" fmla="*/ 1626 h 1806"/>
              <a:gd name="T4" fmla="*/ 696 w 3912"/>
              <a:gd name="T5" fmla="*/ 1386 h 1806"/>
              <a:gd name="T6" fmla="*/ 972 w 3912"/>
              <a:gd name="T7" fmla="*/ 1062 h 1806"/>
              <a:gd name="T8" fmla="*/ 1410 w 3912"/>
              <a:gd name="T9" fmla="*/ 654 h 1806"/>
              <a:gd name="T10" fmla="*/ 1800 w 3912"/>
              <a:gd name="T11" fmla="*/ 360 h 1806"/>
              <a:gd name="T12" fmla="*/ 2130 w 3912"/>
              <a:gd name="T13" fmla="*/ 0 h 1806"/>
              <a:gd name="T14" fmla="*/ 2520 w 3912"/>
              <a:gd name="T15" fmla="*/ 354 h 1806"/>
              <a:gd name="T16" fmla="*/ 2874 w 3912"/>
              <a:gd name="T17" fmla="*/ 282 h 1806"/>
              <a:gd name="T18" fmla="*/ 3204 w 3912"/>
              <a:gd name="T19" fmla="*/ 588 h 1806"/>
              <a:gd name="T20" fmla="*/ 3570 w 3912"/>
              <a:gd name="T21" fmla="*/ 1002 h 1806"/>
              <a:gd name="T22" fmla="*/ 3912 w 3912"/>
              <a:gd name="T23" fmla="*/ 1350 h 1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12" h="1806">
                <a:moveTo>
                  <a:pt x="0" y="1806"/>
                </a:moveTo>
                <a:lnTo>
                  <a:pt x="318" y="1626"/>
                </a:lnTo>
                <a:lnTo>
                  <a:pt x="696" y="1386"/>
                </a:lnTo>
                <a:lnTo>
                  <a:pt x="972" y="1062"/>
                </a:lnTo>
                <a:lnTo>
                  <a:pt x="1410" y="654"/>
                </a:lnTo>
                <a:lnTo>
                  <a:pt x="1800" y="360"/>
                </a:lnTo>
                <a:lnTo>
                  <a:pt x="2130" y="0"/>
                </a:lnTo>
                <a:lnTo>
                  <a:pt x="2520" y="354"/>
                </a:lnTo>
                <a:lnTo>
                  <a:pt x="2874" y="282"/>
                </a:lnTo>
                <a:lnTo>
                  <a:pt x="3204" y="588"/>
                </a:lnTo>
                <a:lnTo>
                  <a:pt x="3570" y="1002"/>
                </a:lnTo>
                <a:lnTo>
                  <a:pt x="3912" y="1350"/>
                </a:lnTo>
              </a:path>
            </a:pathLst>
          </a:custGeom>
          <a:noFill/>
          <a:ln w="28575" cap="flat" cmpd="sng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775681" name="Rectangle 65"/>
          <p:cNvSpPr>
            <a:spLocks noChangeArrowheads="1"/>
          </p:cNvSpPr>
          <p:nvPr/>
        </p:nvSpPr>
        <p:spPr bwMode="auto">
          <a:xfrm>
            <a:off x="209550" y="269875"/>
            <a:ext cx="87582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r"/>
            <a:r>
              <a:rPr lang="fr-CH" sz="3600" dirty="0" err="1">
                <a:solidFill>
                  <a:srgbClr val="FFFFFF"/>
                </a:solidFill>
              </a:rPr>
              <a:t>Tmin</a:t>
            </a:r>
            <a:r>
              <a:rPr lang="fr-CH" sz="3600" dirty="0">
                <a:solidFill>
                  <a:srgbClr val="FFFFFF"/>
                </a:solidFill>
              </a:rPr>
              <a:t> </a:t>
            </a:r>
            <a:r>
              <a:rPr lang="fr-CH" sz="3600" dirty="0" smtClean="0">
                <a:solidFill>
                  <a:srgbClr val="FFFFFF"/>
                </a:solidFill>
              </a:rPr>
              <a:t>à Genève:</a:t>
            </a:r>
            <a:r>
              <a:rPr lang="fr-CH" sz="3600" dirty="0">
                <a:solidFill>
                  <a:srgbClr val="FFFFFF"/>
                </a:solidFill>
              </a:rPr>
              <a:t/>
            </a:r>
            <a:br>
              <a:rPr lang="fr-CH" sz="3600" dirty="0">
                <a:solidFill>
                  <a:srgbClr val="FFFFFF"/>
                </a:solidFill>
              </a:rPr>
            </a:br>
            <a:r>
              <a:rPr lang="fr-CH" dirty="0">
                <a:solidFill>
                  <a:srgbClr val="FFFFFF"/>
                </a:solidFill>
              </a:rPr>
              <a:t>1961-1990</a:t>
            </a:r>
            <a:br>
              <a:rPr lang="fr-CH" dirty="0">
                <a:solidFill>
                  <a:srgbClr val="FFFFFF"/>
                </a:solidFill>
              </a:rPr>
            </a:br>
            <a:r>
              <a:rPr lang="fr-CH" dirty="0">
                <a:solidFill>
                  <a:srgbClr val="FFFFFF"/>
                </a:solidFill>
              </a:rPr>
              <a:t>2071-2100</a:t>
            </a:r>
            <a:br>
              <a:rPr lang="fr-CH" dirty="0">
                <a:solidFill>
                  <a:srgbClr val="FFFFFF"/>
                </a:solidFill>
              </a:rPr>
            </a:br>
            <a:r>
              <a:rPr lang="fr-CH" dirty="0" smtClean="0">
                <a:solidFill>
                  <a:srgbClr val="FFFFFF"/>
                </a:solidFill>
              </a:rPr>
              <a:t>Automne 2006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1775682" name="Freeform 66"/>
          <p:cNvSpPr>
            <a:spLocks/>
          </p:cNvSpPr>
          <p:nvPr/>
        </p:nvSpPr>
        <p:spPr bwMode="auto">
          <a:xfrm>
            <a:off x="5595938" y="2560638"/>
            <a:ext cx="1120775" cy="2840037"/>
          </a:xfrm>
          <a:custGeom>
            <a:avLst/>
            <a:gdLst>
              <a:gd name="T0" fmla="*/ 11 w 1042"/>
              <a:gd name="T1" fmla="*/ 151 h 494"/>
              <a:gd name="T2" fmla="*/ 34 w 1042"/>
              <a:gd name="T3" fmla="*/ 0 h 494"/>
              <a:gd name="T4" fmla="*/ 57 w 1042"/>
              <a:gd name="T5" fmla="*/ 126 h 494"/>
              <a:gd name="T6" fmla="*/ 81 w 1042"/>
              <a:gd name="T7" fmla="*/ 217 h 494"/>
              <a:gd name="T8" fmla="*/ 104 w 1042"/>
              <a:gd name="T9" fmla="*/ 142 h 494"/>
              <a:gd name="T10" fmla="*/ 127 w 1042"/>
              <a:gd name="T11" fmla="*/ 99 h 494"/>
              <a:gd name="T12" fmla="*/ 150 w 1042"/>
              <a:gd name="T13" fmla="*/ 128 h 494"/>
              <a:gd name="T14" fmla="*/ 173 w 1042"/>
              <a:gd name="T15" fmla="*/ 163 h 494"/>
              <a:gd name="T16" fmla="*/ 196 w 1042"/>
              <a:gd name="T17" fmla="*/ 144 h 494"/>
              <a:gd name="T18" fmla="*/ 220 w 1042"/>
              <a:gd name="T19" fmla="*/ 188 h 494"/>
              <a:gd name="T20" fmla="*/ 243 w 1042"/>
              <a:gd name="T21" fmla="*/ 190 h 494"/>
              <a:gd name="T22" fmla="*/ 266 w 1042"/>
              <a:gd name="T23" fmla="*/ 115 h 494"/>
              <a:gd name="T24" fmla="*/ 289 w 1042"/>
              <a:gd name="T25" fmla="*/ 167 h 494"/>
              <a:gd name="T26" fmla="*/ 312 w 1042"/>
              <a:gd name="T27" fmla="*/ 190 h 494"/>
              <a:gd name="T28" fmla="*/ 335 w 1042"/>
              <a:gd name="T29" fmla="*/ 133 h 494"/>
              <a:gd name="T30" fmla="*/ 359 w 1042"/>
              <a:gd name="T31" fmla="*/ 160 h 494"/>
              <a:gd name="T32" fmla="*/ 382 w 1042"/>
              <a:gd name="T33" fmla="*/ 265 h 494"/>
              <a:gd name="T34" fmla="*/ 405 w 1042"/>
              <a:gd name="T35" fmla="*/ 268 h 494"/>
              <a:gd name="T36" fmla="*/ 428 w 1042"/>
              <a:gd name="T37" fmla="*/ 322 h 494"/>
              <a:gd name="T38" fmla="*/ 451 w 1042"/>
              <a:gd name="T39" fmla="*/ 245 h 494"/>
              <a:gd name="T40" fmla="*/ 474 w 1042"/>
              <a:gd name="T41" fmla="*/ 220 h 494"/>
              <a:gd name="T42" fmla="*/ 498 w 1042"/>
              <a:gd name="T43" fmla="*/ 201 h 494"/>
              <a:gd name="T44" fmla="*/ 521 w 1042"/>
              <a:gd name="T45" fmla="*/ 318 h 494"/>
              <a:gd name="T46" fmla="*/ 544 w 1042"/>
              <a:gd name="T47" fmla="*/ 288 h 494"/>
              <a:gd name="T48" fmla="*/ 567 w 1042"/>
              <a:gd name="T49" fmla="*/ 222 h 494"/>
              <a:gd name="T50" fmla="*/ 590 w 1042"/>
              <a:gd name="T51" fmla="*/ 192 h 494"/>
              <a:gd name="T52" fmla="*/ 613 w 1042"/>
              <a:gd name="T53" fmla="*/ 261 h 494"/>
              <a:gd name="T54" fmla="*/ 636 w 1042"/>
              <a:gd name="T55" fmla="*/ 229 h 494"/>
              <a:gd name="T56" fmla="*/ 660 w 1042"/>
              <a:gd name="T57" fmla="*/ 204 h 494"/>
              <a:gd name="T58" fmla="*/ 683 w 1042"/>
              <a:gd name="T59" fmla="*/ 306 h 494"/>
              <a:gd name="T60" fmla="*/ 706 w 1042"/>
              <a:gd name="T61" fmla="*/ 411 h 494"/>
              <a:gd name="T62" fmla="*/ 729 w 1042"/>
              <a:gd name="T63" fmla="*/ 494 h 494"/>
              <a:gd name="T64" fmla="*/ 752 w 1042"/>
              <a:gd name="T65" fmla="*/ 491 h 494"/>
              <a:gd name="T66" fmla="*/ 775 w 1042"/>
              <a:gd name="T67" fmla="*/ 485 h 494"/>
              <a:gd name="T68" fmla="*/ 799 w 1042"/>
              <a:gd name="T69" fmla="*/ 293 h 494"/>
              <a:gd name="T70" fmla="*/ 822 w 1042"/>
              <a:gd name="T71" fmla="*/ 453 h 494"/>
              <a:gd name="T72" fmla="*/ 845 w 1042"/>
              <a:gd name="T73" fmla="*/ 341 h 494"/>
              <a:gd name="T74" fmla="*/ 868 w 1042"/>
              <a:gd name="T75" fmla="*/ 290 h 494"/>
              <a:gd name="T76" fmla="*/ 891 w 1042"/>
              <a:gd name="T77" fmla="*/ 238 h 494"/>
              <a:gd name="T78" fmla="*/ 914 w 1042"/>
              <a:gd name="T79" fmla="*/ 343 h 494"/>
              <a:gd name="T80" fmla="*/ 938 w 1042"/>
              <a:gd name="T81" fmla="*/ 364 h 494"/>
              <a:gd name="T82" fmla="*/ 961 w 1042"/>
              <a:gd name="T83" fmla="*/ 384 h 494"/>
              <a:gd name="T84" fmla="*/ 984 w 1042"/>
              <a:gd name="T85" fmla="*/ 258 h 494"/>
              <a:gd name="T86" fmla="*/ 1007 w 1042"/>
              <a:gd name="T87" fmla="*/ 329 h 494"/>
              <a:gd name="T88" fmla="*/ 1030 w 1042"/>
              <a:gd name="T89" fmla="*/ 332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42" h="494">
                <a:moveTo>
                  <a:pt x="0" y="258"/>
                </a:moveTo>
                <a:lnTo>
                  <a:pt x="11" y="151"/>
                </a:lnTo>
                <a:lnTo>
                  <a:pt x="23" y="90"/>
                </a:lnTo>
                <a:lnTo>
                  <a:pt x="34" y="0"/>
                </a:lnTo>
                <a:lnTo>
                  <a:pt x="46" y="87"/>
                </a:lnTo>
                <a:lnTo>
                  <a:pt x="57" y="126"/>
                </a:lnTo>
                <a:lnTo>
                  <a:pt x="69" y="110"/>
                </a:lnTo>
                <a:lnTo>
                  <a:pt x="81" y="217"/>
                </a:lnTo>
                <a:lnTo>
                  <a:pt x="92" y="281"/>
                </a:lnTo>
                <a:lnTo>
                  <a:pt x="104" y="142"/>
                </a:lnTo>
                <a:lnTo>
                  <a:pt x="115" y="110"/>
                </a:lnTo>
                <a:lnTo>
                  <a:pt x="127" y="99"/>
                </a:lnTo>
                <a:lnTo>
                  <a:pt x="139" y="147"/>
                </a:lnTo>
                <a:lnTo>
                  <a:pt x="150" y="128"/>
                </a:lnTo>
                <a:lnTo>
                  <a:pt x="162" y="128"/>
                </a:lnTo>
                <a:lnTo>
                  <a:pt x="173" y="163"/>
                </a:lnTo>
                <a:lnTo>
                  <a:pt x="185" y="117"/>
                </a:lnTo>
                <a:lnTo>
                  <a:pt x="196" y="144"/>
                </a:lnTo>
                <a:lnTo>
                  <a:pt x="208" y="140"/>
                </a:lnTo>
                <a:lnTo>
                  <a:pt x="220" y="188"/>
                </a:lnTo>
                <a:lnTo>
                  <a:pt x="231" y="176"/>
                </a:lnTo>
                <a:lnTo>
                  <a:pt x="243" y="190"/>
                </a:lnTo>
                <a:lnTo>
                  <a:pt x="254" y="131"/>
                </a:lnTo>
                <a:lnTo>
                  <a:pt x="266" y="115"/>
                </a:lnTo>
                <a:lnTo>
                  <a:pt x="278" y="169"/>
                </a:lnTo>
                <a:lnTo>
                  <a:pt x="289" y="167"/>
                </a:lnTo>
                <a:lnTo>
                  <a:pt x="301" y="190"/>
                </a:lnTo>
                <a:lnTo>
                  <a:pt x="312" y="190"/>
                </a:lnTo>
                <a:lnTo>
                  <a:pt x="324" y="197"/>
                </a:lnTo>
                <a:lnTo>
                  <a:pt x="335" y="133"/>
                </a:lnTo>
                <a:lnTo>
                  <a:pt x="347" y="119"/>
                </a:lnTo>
                <a:lnTo>
                  <a:pt x="359" y="160"/>
                </a:lnTo>
                <a:lnTo>
                  <a:pt x="370" y="213"/>
                </a:lnTo>
                <a:lnTo>
                  <a:pt x="382" y="265"/>
                </a:lnTo>
                <a:lnTo>
                  <a:pt x="393" y="268"/>
                </a:lnTo>
                <a:lnTo>
                  <a:pt x="405" y="268"/>
                </a:lnTo>
                <a:lnTo>
                  <a:pt x="416" y="277"/>
                </a:lnTo>
                <a:lnTo>
                  <a:pt x="428" y="322"/>
                </a:lnTo>
                <a:lnTo>
                  <a:pt x="440" y="272"/>
                </a:lnTo>
                <a:lnTo>
                  <a:pt x="451" y="245"/>
                </a:lnTo>
                <a:lnTo>
                  <a:pt x="463" y="270"/>
                </a:lnTo>
                <a:lnTo>
                  <a:pt x="474" y="220"/>
                </a:lnTo>
                <a:lnTo>
                  <a:pt x="486" y="169"/>
                </a:lnTo>
                <a:lnTo>
                  <a:pt x="498" y="201"/>
                </a:lnTo>
                <a:lnTo>
                  <a:pt x="509" y="252"/>
                </a:lnTo>
                <a:lnTo>
                  <a:pt x="521" y="318"/>
                </a:lnTo>
                <a:lnTo>
                  <a:pt x="532" y="368"/>
                </a:lnTo>
                <a:lnTo>
                  <a:pt x="544" y="288"/>
                </a:lnTo>
                <a:lnTo>
                  <a:pt x="555" y="213"/>
                </a:lnTo>
                <a:lnTo>
                  <a:pt x="567" y="222"/>
                </a:lnTo>
                <a:lnTo>
                  <a:pt x="579" y="172"/>
                </a:lnTo>
                <a:lnTo>
                  <a:pt x="590" y="192"/>
                </a:lnTo>
                <a:lnTo>
                  <a:pt x="602" y="163"/>
                </a:lnTo>
                <a:lnTo>
                  <a:pt x="613" y="261"/>
                </a:lnTo>
                <a:lnTo>
                  <a:pt x="625" y="286"/>
                </a:lnTo>
                <a:lnTo>
                  <a:pt x="636" y="229"/>
                </a:lnTo>
                <a:lnTo>
                  <a:pt x="648" y="206"/>
                </a:lnTo>
                <a:lnTo>
                  <a:pt x="660" y="204"/>
                </a:lnTo>
                <a:lnTo>
                  <a:pt x="671" y="199"/>
                </a:lnTo>
                <a:lnTo>
                  <a:pt x="683" y="306"/>
                </a:lnTo>
                <a:lnTo>
                  <a:pt x="694" y="336"/>
                </a:lnTo>
                <a:lnTo>
                  <a:pt x="706" y="411"/>
                </a:lnTo>
                <a:lnTo>
                  <a:pt x="718" y="471"/>
                </a:lnTo>
                <a:lnTo>
                  <a:pt x="729" y="494"/>
                </a:lnTo>
                <a:lnTo>
                  <a:pt x="741" y="494"/>
                </a:lnTo>
                <a:lnTo>
                  <a:pt x="752" y="491"/>
                </a:lnTo>
                <a:lnTo>
                  <a:pt x="764" y="491"/>
                </a:lnTo>
                <a:lnTo>
                  <a:pt x="775" y="485"/>
                </a:lnTo>
                <a:lnTo>
                  <a:pt x="787" y="402"/>
                </a:lnTo>
                <a:lnTo>
                  <a:pt x="799" y="293"/>
                </a:lnTo>
                <a:lnTo>
                  <a:pt x="810" y="423"/>
                </a:lnTo>
                <a:lnTo>
                  <a:pt x="822" y="453"/>
                </a:lnTo>
                <a:lnTo>
                  <a:pt x="833" y="322"/>
                </a:lnTo>
                <a:lnTo>
                  <a:pt x="845" y="341"/>
                </a:lnTo>
                <a:lnTo>
                  <a:pt x="857" y="247"/>
                </a:lnTo>
                <a:lnTo>
                  <a:pt x="868" y="290"/>
                </a:lnTo>
                <a:lnTo>
                  <a:pt x="880" y="325"/>
                </a:lnTo>
                <a:lnTo>
                  <a:pt x="891" y="238"/>
                </a:lnTo>
                <a:lnTo>
                  <a:pt x="903" y="316"/>
                </a:lnTo>
                <a:lnTo>
                  <a:pt x="914" y="343"/>
                </a:lnTo>
                <a:lnTo>
                  <a:pt x="926" y="343"/>
                </a:lnTo>
                <a:lnTo>
                  <a:pt x="938" y="364"/>
                </a:lnTo>
                <a:lnTo>
                  <a:pt x="949" y="402"/>
                </a:lnTo>
                <a:lnTo>
                  <a:pt x="961" y="384"/>
                </a:lnTo>
                <a:lnTo>
                  <a:pt x="972" y="245"/>
                </a:lnTo>
                <a:lnTo>
                  <a:pt x="984" y="258"/>
                </a:lnTo>
                <a:lnTo>
                  <a:pt x="995" y="309"/>
                </a:lnTo>
                <a:lnTo>
                  <a:pt x="1007" y="329"/>
                </a:lnTo>
                <a:lnTo>
                  <a:pt x="1019" y="389"/>
                </a:lnTo>
                <a:lnTo>
                  <a:pt x="1030" y="332"/>
                </a:lnTo>
                <a:lnTo>
                  <a:pt x="1042" y="398"/>
                </a:lnTo>
              </a:path>
            </a:pathLst>
          </a:custGeom>
          <a:noFill/>
          <a:ln w="38100" cap="rnd" cmpd="sng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5683" name="Text Box 67"/>
          <p:cNvSpPr txBox="1">
            <a:spLocks noChangeArrowheads="1"/>
          </p:cNvSpPr>
          <p:nvPr/>
        </p:nvSpPr>
        <p:spPr bwMode="auto">
          <a:xfrm rot="5400000">
            <a:off x="7691438" y="4500563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CH" sz="1800" b="1">
              <a:solidFill>
                <a:schemeClr val="bg1"/>
              </a:solidFill>
            </a:endParaRPr>
          </a:p>
          <a:p>
            <a:r>
              <a:rPr lang="fr-CH" sz="1800" b="1">
                <a:solidFill>
                  <a:schemeClr val="bg1"/>
                </a:solidFill>
              </a:rPr>
              <a:t>Quantile</a:t>
            </a:r>
            <a:endParaRPr lang="fr-FR" sz="1800" b="1">
              <a:solidFill>
                <a:schemeClr val="bg1"/>
              </a:solidFill>
            </a:endParaRPr>
          </a:p>
        </p:txBody>
      </p:sp>
      <p:sp>
        <p:nvSpPr>
          <p:cNvPr id="1775684" name="Text Box 68"/>
          <p:cNvSpPr txBox="1">
            <a:spLocks noChangeArrowheads="1"/>
          </p:cNvSpPr>
          <p:nvPr/>
        </p:nvSpPr>
        <p:spPr bwMode="auto">
          <a:xfrm rot="-16200000">
            <a:off x="6987381" y="4275932"/>
            <a:ext cx="3840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/>
              <a:t>Beniston, 2007: Geophysical Research Letters</a:t>
            </a:r>
          </a:p>
        </p:txBody>
      </p:sp>
      <p:grpSp>
        <p:nvGrpSpPr>
          <p:cNvPr id="1775686" name="Group 70"/>
          <p:cNvGrpSpPr>
            <a:grpSpLocks/>
          </p:cNvGrpSpPr>
          <p:nvPr/>
        </p:nvGrpSpPr>
        <p:grpSpPr bwMode="auto">
          <a:xfrm>
            <a:off x="1133475" y="2835275"/>
            <a:ext cx="1901825" cy="2174875"/>
            <a:chOff x="714" y="1786"/>
            <a:chExt cx="1198" cy="1370"/>
          </a:xfrm>
        </p:grpSpPr>
        <p:grpSp>
          <p:nvGrpSpPr>
            <p:cNvPr id="1775687" name="Group 71"/>
            <p:cNvGrpSpPr>
              <a:grpSpLocks/>
            </p:cNvGrpSpPr>
            <p:nvPr/>
          </p:nvGrpSpPr>
          <p:grpSpPr bwMode="auto">
            <a:xfrm>
              <a:off x="714" y="1786"/>
              <a:ext cx="1198" cy="1370"/>
              <a:chOff x="714" y="1786"/>
              <a:chExt cx="1198" cy="1370"/>
            </a:xfrm>
          </p:grpSpPr>
          <p:sp>
            <p:nvSpPr>
              <p:cNvPr id="1775688" name="Freeform 72"/>
              <p:cNvSpPr>
                <a:spLocks/>
              </p:cNvSpPr>
              <p:nvPr/>
            </p:nvSpPr>
            <p:spPr bwMode="auto">
              <a:xfrm>
                <a:off x="1254" y="2736"/>
                <a:ext cx="654" cy="420"/>
              </a:xfrm>
              <a:custGeom>
                <a:avLst/>
                <a:gdLst>
                  <a:gd name="T0" fmla="*/ 642 w 654"/>
                  <a:gd name="T1" fmla="*/ 54 h 420"/>
                  <a:gd name="T2" fmla="*/ 642 w 654"/>
                  <a:gd name="T3" fmla="*/ 420 h 420"/>
                  <a:gd name="T4" fmla="*/ 570 w 654"/>
                  <a:gd name="T5" fmla="*/ 324 h 420"/>
                  <a:gd name="T6" fmla="*/ 504 w 654"/>
                  <a:gd name="T7" fmla="*/ 240 h 420"/>
                  <a:gd name="T8" fmla="*/ 360 w 654"/>
                  <a:gd name="T9" fmla="*/ 138 h 420"/>
                  <a:gd name="T10" fmla="*/ 252 w 654"/>
                  <a:gd name="T11" fmla="*/ 90 h 420"/>
                  <a:gd name="T12" fmla="*/ 168 w 654"/>
                  <a:gd name="T13" fmla="*/ 54 h 420"/>
                  <a:gd name="T14" fmla="*/ 0 w 654"/>
                  <a:gd name="T15" fmla="*/ 0 h 420"/>
                  <a:gd name="T16" fmla="*/ 642 w 654"/>
                  <a:gd name="T17" fmla="*/ 0 h 420"/>
                  <a:gd name="T18" fmla="*/ 642 w 654"/>
                  <a:gd name="T19" fmla="*/ 102 h 420"/>
                  <a:gd name="T20" fmla="*/ 654 w 654"/>
                  <a:gd name="T21" fmla="*/ 192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4" h="420">
                    <a:moveTo>
                      <a:pt x="642" y="54"/>
                    </a:moveTo>
                    <a:lnTo>
                      <a:pt x="642" y="420"/>
                    </a:lnTo>
                    <a:lnTo>
                      <a:pt x="570" y="324"/>
                    </a:lnTo>
                    <a:lnTo>
                      <a:pt x="504" y="240"/>
                    </a:lnTo>
                    <a:lnTo>
                      <a:pt x="360" y="138"/>
                    </a:lnTo>
                    <a:lnTo>
                      <a:pt x="252" y="90"/>
                    </a:lnTo>
                    <a:lnTo>
                      <a:pt x="168" y="54"/>
                    </a:lnTo>
                    <a:lnTo>
                      <a:pt x="0" y="0"/>
                    </a:lnTo>
                    <a:lnTo>
                      <a:pt x="642" y="0"/>
                    </a:lnTo>
                    <a:lnTo>
                      <a:pt x="642" y="102"/>
                    </a:lnTo>
                    <a:lnTo>
                      <a:pt x="654" y="192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775689" name="Freeform 73"/>
              <p:cNvSpPr>
                <a:spLocks/>
              </p:cNvSpPr>
              <p:nvPr/>
            </p:nvSpPr>
            <p:spPr bwMode="auto">
              <a:xfrm>
                <a:off x="714" y="2472"/>
                <a:ext cx="1188" cy="276"/>
              </a:xfrm>
              <a:custGeom>
                <a:avLst/>
                <a:gdLst>
                  <a:gd name="T0" fmla="*/ 0 w 1188"/>
                  <a:gd name="T1" fmla="*/ 0 h 276"/>
                  <a:gd name="T2" fmla="*/ 1188 w 1188"/>
                  <a:gd name="T3" fmla="*/ 0 h 276"/>
                  <a:gd name="T4" fmla="*/ 1182 w 1188"/>
                  <a:gd name="T5" fmla="*/ 276 h 276"/>
                  <a:gd name="T6" fmla="*/ 534 w 1188"/>
                  <a:gd name="T7" fmla="*/ 270 h 276"/>
                  <a:gd name="T8" fmla="*/ 246 w 1188"/>
                  <a:gd name="T9" fmla="*/ 162 h 276"/>
                  <a:gd name="T10" fmla="*/ 108 w 1188"/>
                  <a:gd name="T11" fmla="*/ 102 h 276"/>
                  <a:gd name="T12" fmla="*/ 0 w 1188"/>
                  <a:gd name="T13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88" h="276">
                    <a:moveTo>
                      <a:pt x="0" y="0"/>
                    </a:moveTo>
                    <a:lnTo>
                      <a:pt x="1188" y="0"/>
                    </a:lnTo>
                    <a:lnTo>
                      <a:pt x="1182" y="276"/>
                    </a:lnTo>
                    <a:lnTo>
                      <a:pt x="534" y="270"/>
                    </a:lnTo>
                    <a:lnTo>
                      <a:pt x="246" y="162"/>
                    </a:lnTo>
                    <a:lnTo>
                      <a:pt x="108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66"/>
              </a:solidFill>
              <a:ln w="9525" cap="flat" cmpd="sng">
                <a:solidFill>
                  <a:srgbClr val="FFFF66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775690" name="Freeform 74"/>
              <p:cNvSpPr>
                <a:spLocks/>
              </p:cNvSpPr>
              <p:nvPr/>
            </p:nvSpPr>
            <p:spPr bwMode="auto">
              <a:xfrm flipV="1">
                <a:off x="724" y="2194"/>
                <a:ext cx="1188" cy="276"/>
              </a:xfrm>
              <a:custGeom>
                <a:avLst/>
                <a:gdLst>
                  <a:gd name="T0" fmla="*/ 0 w 1188"/>
                  <a:gd name="T1" fmla="*/ 0 h 276"/>
                  <a:gd name="T2" fmla="*/ 1188 w 1188"/>
                  <a:gd name="T3" fmla="*/ 0 h 276"/>
                  <a:gd name="T4" fmla="*/ 1182 w 1188"/>
                  <a:gd name="T5" fmla="*/ 276 h 276"/>
                  <a:gd name="T6" fmla="*/ 534 w 1188"/>
                  <a:gd name="T7" fmla="*/ 270 h 276"/>
                  <a:gd name="T8" fmla="*/ 246 w 1188"/>
                  <a:gd name="T9" fmla="*/ 162 h 276"/>
                  <a:gd name="T10" fmla="*/ 108 w 1188"/>
                  <a:gd name="T11" fmla="*/ 102 h 276"/>
                  <a:gd name="T12" fmla="*/ 0 w 1188"/>
                  <a:gd name="T13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88" h="276">
                    <a:moveTo>
                      <a:pt x="0" y="0"/>
                    </a:moveTo>
                    <a:lnTo>
                      <a:pt x="1188" y="0"/>
                    </a:lnTo>
                    <a:lnTo>
                      <a:pt x="1182" y="276"/>
                    </a:lnTo>
                    <a:lnTo>
                      <a:pt x="534" y="270"/>
                    </a:lnTo>
                    <a:lnTo>
                      <a:pt x="246" y="162"/>
                    </a:lnTo>
                    <a:lnTo>
                      <a:pt x="108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7C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FF66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775691" name="Freeform 75"/>
              <p:cNvSpPr>
                <a:spLocks/>
              </p:cNvSpPr>
              <p:nvPr/>
            </p:nvSpPr>
            <p:spPr bwMode="auto">
              <a:xfrm flipV="1">
                <a:off x="1252" y="1786"/>
                <a:ext cx="654" cy="420"/>
              </a:xfrm>
              <a:custGeom>
                <a:avLst/>
                <a:gdLst>
                  <a:gd name="T0" fmla="*/ 642 w 654"/>
                  <a:gd name="T1" fmla="*/ 54 h 420"/>
                  <a:gd name="T2" fmla="*/ 642 w 654"/>
                  <a:gd name="T3" fmla="*/ 420 h 420"/>
                  <a:gd name="T4" fmla="*/ 570 w 654"/>
                  <a:gd name="T5" fmla="*/ 324 h 420"/>
                  <a:gd name="T6" fmla="*/ 504 w 654"/>
                  <a:gd name="T7" fmla="*/ 240 h 420"/>
                  <a:gd name="T8" fmla="*/ 360 w 654"/>
                  <a:gd name="T9" fmla="*/ 138 h 420"/>
                  <a:gd name="T10" fmla="*/ 252 w 654"/>
                  <a:gd name="T11" fmla="*/ 90 h 420"/>
                  <a:gd name="T12" fmla="*/ 168 w 654"/>
                  <a:gd name="T13" fmla="*/ 54 h 420"/>
                  <a:gd name="T14" fmla="*/ 0 w 654"/>
                  <a:gd name="T15" fmla="*/ 0 h 420"/>
                  <a:gd name="T16" fmla="*/ 642 w 654"/>
                  <a:gd name="T17" fmla="*/ 0 h 420"/>
                  <a:gd name="T18" fmla="*/ 642 w 654"/>
                  <a:gd name="T19" fmla="*/ 102 h 420"/>
                  <a:gd name="T20" fmla="*/ 654 w 654"/>
                  <a:gd name="T21" fmla="*/ 192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4" h="420">
                    <a:moveTo>
                      <a:pt x="642" y="54"/>
                    </a:moveTo>
                    <a:lnTo>
                      <a:pt x="642" y="420"/>
                    </a:lnTo>
                    <a:lnTo>
                      <a:pt x="570" y="324"/>
                    </a:lnTo>
                    <a:lnTo>
                      <a:pt x="504" y="240"/>
                    </a:lnTo>
                    <a:lnTo>
                      <a:pt x="360" y="138"/>
                    </a:lnTo>
                    <a:lnTo>
                      <a:pt x="252" y="90"/>
                    </a:lnTo>
                    <a:lnTo>
                      <a:pt x="168" y="54"/>
                    </a:lnTo>
                    <a:lnTo>
                      <a:pt x="0" y="0"/>
                    </a:lnTo>
                    <a:lnTo>
                      <a:pt x="642" y="0"/>
                    </a:lnTo>
                    <a:lnTo>
                      <a:pt x="642" y="102"/>
                    </a:lnTo>
                    <a:lnTo>
                      <a:pt x="654" y="192"/>
                    </a:lnTo>
                  </a:path>
                </a:pathLst>
              </a:cu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1775692" name="Line 76"/>
            <p:cNvSpPr>
              <a:spLocks noChangeShapeType="1"/>
            </p:cNvSpPr>
            <p:nvPr/>
          </p:nvSpPr>
          <p:spPr bwMode="auto">
            <a:xfrm flipH="1">
              <a:off x="726" y="2472"/>
              <a:ext cx="115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775693" name="Line 77"/>
          <p:cNvSpPr>
            <a:spLocks noChangeShapeType="1"/>
          </p:cNvSpPr>
          <p:nvPr/>
        </p:nvSpPr>
        <p:spPr bwMode="auto">
          <a:xfrm flipH="1">
            <a:off x="3000375" y="1971675"/>
            <a:ext cx="19050" cy="39719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775694" name="Freeform 78"/>
          <p:cNvSpPr>
            <a:spLocks noChangeAspect="1"/>
          </p:cNvSpPr>
          <p:nvPr/>
        </p:nvSpPr>
        <p:spPr bwMode="auto">
          <a:xfrm rot="16200000" flipH="1">
            <a:off x="173038" y="3028950"/>
            <a:ext cx="3822700" cy="1863725"/>
          </a:xfrm>
          <a:custGeom>
            <a:avLst/>
            <a:gdLst>
              <a:gd name="T0" fmla="*/ 0 w 858"/>
              <a:gd name="T1" fmla="*/ 332 h 332"/>
              <a:gd name="T2" fmla="*/ 17 w 858"/>
              <a:gd name="T3" fmla="*/ 332 h 332"/>
              <a:gd name="T4" fmla="*/ 35 w 858"/>
              <a:gd name="T5" fmla="*/ 332 h 332"/>
              <a:gd name="T6" fmla="*/ 52 w 858"/>
              <a:gd name="T7" fmla="*/ 332 h 332"/>
              <a:gd name="T8" fmla="*/ 70 w 858"/>
              <a:gd name="T9" fmla="*/ 332 h 332"/>
              <a:gd name="T10" fmla="*/ 87 w 858"/>
              <a:gd name="T11" fmla="*/ 332 h 332"/>
              <a:gd name="T12" fmla="*/ 105 w 858"/>
              <a:gd name="T13" fmla="*/ 331 h 332"/>
              <a:gd name="T14" fmla="*/ 122 w 858"/>
              <a:gd name="T15" fmla="*/ 331 h 332"/>
              <a:gd name="T16" fmla="*/ 140 w 858"/>
              <a:gd name="T17" fmla="*/ 330 h 332"/>
              <a:gd name="T18" fmla="*/ 157 w 858"/>
              <a:gd name="T19" fmla="*/ 328 h 332"/>
              <a:gd name="T20" fmla="*/ 175 w 858"/>
              <a:gd name="T21" fmla="*/ 325 h 332"/>
              <a:gd name="T22" fmla="*/ 192 w 858"/>
              <a:gd name="T23" fmla="*/ 321 h 332"/>
              <a:gd name="T24" fmla="*/ 210 w 858"/>
              <a:gd name="T25" fmla="*/ 313 h 332"/>
              <a:gd name="T26" fmla="*/ 228 w 858"/>
              <a:gd name="T27" fmla="*/ 303 h 332"/>
              <a:gd name="T28" fmla="*/ 245 w 858"/>
              <a:gd name="T29" fmla="*/ 287 h 332"/>
              <a:gd name="T30" fmla="*/ 263 w 858"/>
              <a:gd name="T31" fmla="*/ 266 h 332"/>
              <a:gd name="T32" fmla="*/ 280 w 858"/>
              <a:gd name="T33" fmla="*/ 240 h 332"/>
              <a:gd name="T34" fmla="*/ 298 w 858"/>
              <a:gd name="T35" fmla="*/ 208 h 332"/>
              <a:gd name="T36" fmla="*/ 315 w 858"/>
              <a:gd name="T37" fmla="*/ 171 h 332"/>
              <a:gd name="T38" fmla="*/ 333 w 858"/>
              <a:gd name="T39" fmla="*/ 131 h 332"/>
              <a:gd name="T40" fmla="*/ 350 w 858"/>
              <a:gd name="T41" fmla="*/ 91 h 332"/>
              <a:gd name="T42" fmla="*/ 368 w 858"/>
              <a:gd name="T43" fmla="*/ 55 h 332"/>
              <a:gd name="T44" fmla="*/ 385 w 858"/>
              <a:gd name="T45" fmla="*/ 26 h 332"/>
              <a:gd name="T46" fmla="*/ 403 w 858"/>
              <a:gd name="T47" fmla="*/ 7 h 332"/>
              <a:gd name="T48" fmla="*/ 420 w 858"/>
              <a:gd name="T49" fmla="*/ 0 h 332"/>
              <a:gd name="T50" fmla="*/ 438 w 858"/>
              <a:gd name="T51" fmla="*/ 7 h 332"/>
              <a:gd name="T52" fmla="*/ 455 w 858"/>
              <a:gd name="T53" fmla="*/ 26 h 332"/>
              <a:gd name="T54" fmla="*/ 473 w 858"/>
              <a:gd name="T55" fmla="*/ 55 h 332"/>
              <a:gd name="T56" fmla="*/ 490 w 858"/>
              <a:gd name="T57" fmla="*/ 91 h 332"/>
              <a:gd name="T58" fmla="*/ 508 w 858"/>
              <a:gd name="T59" fmla="*/ 131 h 332"/>
              <a:gd name="T60" fmla="*/ 525 w 858"/>
              <a:gd name="T61" fmla="*/ 171 h 332"/>
              <a:gd name="T62" fmla="*/ 543 w 858"/>
              <a:gd name="T63" fmla="*/ 208 h 332"/>
              <a:gd name="T64" fmla="*/ 560 w 858"/>
              <a:gd name="T65" fmla="*/ 240 h 332"/>
              <a:gd name="T66" fmla="*/ 578 w 858"/>
              <a:gd name="T67" fmla="*/ 266 h 332"/>
              <a:gd name="T68" fmla="*/ 595 w 858"/>
              <a:gd name="T69" fmla="*/ 287 h 332"/>
              <a:gd name="T70" fmla="*/ 613 w 858"/>
              <a:gd name="T71" fmla="*/ 303 h 332"/>
              <a:gd name="T72" fmla="*/ 630 w 858"/>
              <a:gd name="T73" fmla="*/ 313 h 332"/>
              <a:gd name="T74" fmla="*/ 648 w 858"/>
              <a:gd name="T75" fmla="*/ 321 h 332"/>
              <a:gd name="T76" fmla="*/ 666 w 858"/>
              <a:gd name="T77" fmla="*/ 325 h 332"/>
              <a:gd name="T78" fmla="*/ 683 w 858"/>
              <a:gd name="T79" fmla="*/ 328 h 332"/>
              <a:gd name="T80" fmla="*/ 701 w 858"/>
              <a:gd name="T81" fmla="*/ 330 h 332"/>
              <a:gd name="T82" fmla="*/ 718 w 858"/>
              <a:gd name="T83" fmla="*/ 331 h 332"/>
              <a:gd name="T84" fmla="*/ 736 w 858"/>
              <a:gd name="T85" fmla="*/ 331 h 332"/>
              <a:gd name="T86" fmla="*/ 753 w 858"/>
              <a:gd name="T87" fmla="*/ 332 h 332"/>
              <a:gd name="T88" fmla="*/ 771 w 858"/>
              <a:gd name="T89" fmla="*/ 332 h 332"/>
              <a:gd name="T90" fmla="*/ 788 w 858"/>
              <a:gd name="T91" fmla="*/ 332 h 332"/>
              <a:gd name="T92" fmla="*/ 806 w 858"/>
              <a:gd name="T93" fmla="*/ 332 h 332"/>
              <a:gd name="T94" fmla="*/ 823 w 858"/>
              <a:gd name="T95" fmla="*/ 332 h 332"/>
              <a:gd name="T96" fmla="*/ 841 w 858"/>
              <a:gd name="T97" fmla="*/ 332 h 332"/>
              <a:gd name="T98" fmla="*/ 858 w 858"/>
              <a:gd name="T99" fmla="*/ 332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58" h="332">
                <a:moveTo>
                  <a:pt x="0" y="332"/>
                </a:moveTo>
                <a:lnTo>
                  <a:pt x="17" y="332"/>
                </a:lnTo>
                <a:lnTo>
                  <a:pt x="35" y="332"/>
                </a:lnTo>
                <a:lnTo>
                  <a:pt x="52" y="332"/>
                </a:lnTo>
                <a:lnTo>
                  <a:pt x="70" y="332"/>
                </a:lnTo>
                <a:lnTo>
                  <a:pt x="87" y="332"/>
                </a:lnTo>
                <a:lnTo>
                  <a:pt x="105" y="331"/>
                </a:lnTo>
                <a:lnTo>
                  <a:pt x="122" y="331"/>
                </a:lnTo>
                <a:lnTo>
                  <a:pt x="140" y="330"/>
                </a:lnTo>
                <a:lnTo>
                  <a:pt x="157" y="328"/>
                </a:lnTo>
                <a:lnTo>
                  <a:pt x="175" y="325"/>
                </a:lnTo>
                <a:lnTo>
                  <a:pt x="192" y="321"/>
                </a:lnTo>
                <a:lnTo>
                  <a:pt x="210" y="313"/>
                </a:lnTo>
                <a:lnTo>
                  <a:pt x="228" y="303"/>
                </a:lnTo>
                <a:lnTo>
                  <a:pt x="245" y="287"/>
                </a:lnTo>
                <a:lnTo>
                  <a:pt x="263" y="266"/>
                </a:lnTo>
                <a:lnTo>
                  <a:pt x="280" y="240"/>
                </a:lnTo>
                <a:lnTo>
                  <a:pt x="298" y="208"/>
                </a:lnTo>
                <a:lnTo>
                  <a:pt x="315" y="171"/>
                </a:lnTo>
                <a:lnTo>
                  <a:pt x="333" y="131"/>
                </a:lnTo>
                <a:lnTo>
                  <a:pt x="350" y="91"/>
                </a:lnTo>
                <a:lnTo>
                  <a:pt x="368" y="55"/>
                </a:lnTo>
                <a:lnTo>
                  <a:pt x="385" y="26"/>
                </a:lnTo>
                <a:lnTo>
                  <a:pt x="403" y="7"/>
                </a:lnTo>
                <a:lnTo>
                  <a:pt x="420" y="0"/>
                </a:lnTo>
                <a:lnTo>
                  <a:pt x="438" y="7"/>
                </a:lnTo>
                <a:lnTo>
                  <a:pt x="455" y="26"/>
                </a:lnTo>
                <a:lnTo>
                  <a:pt x="473" y="55"/>
                </a:lnTo>
                <a:lnTo>
                  <a:pt x="490" y="91"/>
                </a:lnTo>
                <a:lnTo>
                  <a:pt x="508" y="131"/>
                </a:lnTo>
                <a:lnTo>
                  <a:pt x="525" y="171"/>
                </a:lnTo>
                <a:lnTo>
                  <a:pt x="543" y="208"/>
                </a:lnTo>
                <a:lnTo>
                  <a:pt x="560" y="240"/>
                </a:lnTo>
                <a:lnTo>
                  <a:pt x="578" y="266"/>
                </a:lnTo>
                <a:lnTo>
                  <a:pt x="595" y="287"/>
                </a:lnTo>
                <a:lnTo>
                  <a:pt x="613" y="303"/>
                </a:lnTo>
                <a:lnTo>
                  <a:pt x="630" y="313"/>
                </a:lnTo>
                <a:lnTo>
                  <a:pt x="648" y="321"/>
                </a:lnTo>
                <a:lnTo>
                  <a:pt x="666" y="325"/>
                </a:lnTo>
                <a:lnTo>
                  <a:pt x="683" y="328"/>
                </a:lnTo>
                <a:lnTo>
                  <a:pt x="701" y="330"/>
                </a:lnTo>
                <a:lnTo>
                  <a:pt x="718" y="331"/>
                </a:lnTo>
                <a:lnTo>
                  <a:pt x="736" y="331"/>
                </a:lnTo>
                <a:lnTo>
                  <a:pt x="753" y="332"/>
                </a:lnTo>
                <a:lnTo>
                  <a:pt x="771" y="332"/>
                </a:lnTo>
                <a:lnTo>
                  <a:pt x="788" y="332"/>
                </a:lnTo>
                <a:lnTo>
                  <a:pt x="806" y="332"/>
                </a:lnTo>
                <a:lnTo>
                  <a:pt x="823" y="332"/>
                </a:lnTo>
                <a:lnTo>
                  <a:pt x="841" y="332"/>
                </a:lnTo>
                <a:lnTo>
                  <a:pt x="858" y="332"/>
                </a:lnTo>
              </a:path>
            </a:pathLst>
          </a:custGeom>
          <a:noFill/>
          <a:ln w="5715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grpSp>
        <p:nvGrpSpPr>
          <p:cNvPr id="1775695" name="Group 79"/>
          <p:cNvGrpSpPr>
            <a:grpSpLocks/>
          </p:cNvGrpSpPr>
          <p:nvPr/>
        </p:nvGrpSpPr>
        <p:grpSpPr bwMode="auto">
          <a:xfrm rot="5400000">
            <a:off x="944562" y="-655637"/>
            <a:ext cx="1273175" cy="2838450"/>
            <a:chOff x="850" y="1378"/>
            <a:chExt cx="1198" cy="2502"/>
          </a:xfrm>
        </p:grpSpPr>
        <p:grpSp>
          <p:nvGrpSpPr>
            <p:cNvPr id="1775696" name="Group 80"/>
            <p:cNvGrpSpPr>
              <a:grpSpLocks/>
            </p:cNvGrpSpPr>
            <p:nvPr/>
          </p:nvGrpSpPr>
          <p:grpSpPr bwMode="auto">
            <a:xfrm>
              <a:off x="850" y="1922"/>
              <a:ext cx="1198" cy="1370"/>
              <a:chOff x="714" y="1786"/>
              <a:chExt cx="1198" cy="1370"/>
            </a:xfrm>
          </p:grpSpPr>
          <p:grpSp>
            <p:nvGrpSpPr>
              <p:cNvPr id="1775697" name="Group 81"/>
              <p:cNvGrpSpPr>
                <a:grpSpLocks/>
              </p:cNvGrpSpPr>
              <p:nvPr/>
            </p:nvGrpSpPr>
            <p:grpSpPr bwMode="auto">
              <a:xfrm>
                <a:off x="714" y="1786"/>
                <a:ext cx="1198" cy="1370"/>
                <a:chOff x="714" y="1786"/>
                <a:chExt cx="1198" cy="1370"/>
              </a:xfrm>
            </p:grpSpPr>
            <p:sp>
              <p:nvSpPr>
                <p:cNvPr id="1775698" name="Freeform 82"/>
                <p:cNvSpPr>
                  <a:spLocks/>
                </p:cNvSpPr>
                <p:nvPr/>
              </p:nvSpPr>
              <p:spPr bwMode="auto">
                <a:xfrm>
                  <a:off x="1254" y="2736"/>
                  <a:ext cx="654" cy="420"/>
                </a:xfrm>
                <a:custGeom>
                  <a:avLst/>
                  <a:gdLst>
                    <a:gd name="T0" fmla="*/ 642 w 654"/>
                    <a:gd name="T1" fmla="*/ 54 h 420"/>
                    <a:gd name="T2" fmla="*/ 642 w 654"/>
                    <a:gd name="T3" fmla="*/ 420 h 420"/>
                    <a:gd name="T4" fmla="*/ 570 w 654"/>
                    <a:gd name="T5" fmla="*/ 324 h 420"/>
                    <a:gd name="T6" fmla="*/ 504 w 654"/>
                    <a:gd name="T7" fmla="*/ 240 h 420"/>
                    <a:gd name="T8" fmla="*/ 360 w 654"/>
                    <a:gd name="T9" fmla="*/ 138 h 420"/>
                    <a:gd name="T10" fmla="*/ 252 w 654"/>
                    <a:gd name="T11" fmla="*/ 90 h 420"/>
                    <a:gd name="T12" fmla="*/ 168 w 654"/>
                    <a:gd name="T13" fmla="*/ 54 h 420"/>
                    <a:gd name="T14" fmla="*/ 0 w 654"/>
                    <a:gd name="T15" fmla="*/ 0 h 420"/>
                    <a:gd name="T16" fmla="*/ 642 w 654"/>
                    <a:gd name="T17" fmla="*/ 0 h 420"/>
                    <a:gd name="T18" fmla="*/ 642 w 654"/>
                    <a:gd name="T19" fmla="*/ 102 h 420"/>
                    <a:gd name="T20" fmla="*/ 654 w 654"/>
                    <a:gd name="T21" fmla="*/ 192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54" h="420">
                      <a:moveTo>
                        <a:pt x="642" y="54"/>
                      </a:moveTo>
                      <a:lnTo>
                        <a:pt x="642" y="420"/>
                      </a:lnTo>
                      <a:lnTo>
                        <a:pt x="570" y="324"/>
                      </a:lnTo>
                      <a:lnTo>
                        <a:pt x="504" y="240"/>
                      </a:lnTo>
                      <a:lnTo>
                        <a:pt x="360" y="138"/>
                      </a:lnTo>
                      <a:lnTo>
                        <a:pt x="252" y="90"/>
                      </a:lnTo>
                      <a:lnTo>
                        <a:pt x="168" y="54"/>
                      </a:lnTo>
                      <a:lnTo>
                        <a:pt x="0" y="0"/>
                      </a:lnTo>
                      <a:lnTo>
                        <a:pt x="642" y="0"/>
                      </a:lnTo>
                      <a:lnTo>
                        <a:pt x="642" y="102"/>
                      </a:lnTo>
                      <a:lnTo>
                        <a:pt x="654" y="192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1775699" name="Freeform 83"/>
                <p:cNvSpPr>
                  <a:spLocks/>
                </p:cNvSpPr>
                <p:nvPr/>
              </p:nvSpPr>
              <p:spPr bwMode="auto">
                <a:xfrm>
                  <a:off x="714" y="2472"/>
                  <a:ext cx="1188" cy="276"/>
                </a:xfrm>
                <a:custGeom>
                  <a:avLst/>
                  <a:gdLst>
                    <a:gd name="T0" fmla="*/ 0 w 1188"/>
                    <a:gd name="T1" fmla="*/ 0 h 276"/>
                    <a:gd name="T2" fmla="*/ 1188 w 1188"/>
                    <a:gd name="T3" fmla="*/ 0 h 276"/>
                    <a:gd name="T4" fmla="*/ 1182 w 1188"/>
                    <a:gd name="T5" fmla="*/ 276 h 276"/>
                    <a:gd name="T6" fmla="*/ 534 w 1188"/>
                    <a:gd name="T7" fmla="*/ 270 h 276"/>
                    <a:gd name="T8" fmla="*/ 246 w 1188"/>
                    <a:gd name="T9" fmla="*/ 162 h 276"/>
                    <a:gd name="T10" fmla="*/ 108 w 1188"/>
                    <a:gd name="T11" fmla="*/ 102 h 276"/>
                    <a:gd name="T12" fmla="*/ 0 w 1188"/>
                    <a:gd name="T13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88" h="276">
                      <a:moveTo>
                        <a:pt x="0" y="0"/>
                      </a:moveTo>
                      <a:lnTo>
                        <a:pt x="1188" y="0"/>
                      </a:lnTo>
                      <a:lnTo>
                        <a:pt x="1182" y="276"/>
                      </a:lnTo>
                      <a:lnTo>
                        <a:pt x="534" y="270"/>
                      </a:lnTo>
                      <a:lnTo>
                        <a:pt x="246" y="162"/>
                      </a:lnTo>
                      <a:lnTo>
                        <a:pt x="108" y="1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9525" cap="flat" cmpd="sng">
                  <a:solidFill>
                    <a:srgbClr val="FFFF66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1775700" name="Freeform 84"/>
                <p:cNvSpPr>
                  <a:spLocks/>
                </p:cNvSpPr>
                <p:nvPr/>
              </p:nvSpPr>
              <p:spPr bwMode="auto">
                <a:xfrm flipV="1">
                  <a:off x="724" y="2194"/>
                  <a:ext cx="1188" cy="276"/>
                </a:xfrm>
                <a:custGeom>
                  <a:avLst/>
                  <a:gdLst>
                    <a:gd name="T0" fmla="*/ 0 w 1188"/>
                    <a:gd name="T1" fmla="*/ 0 h 276"/>
                    <a:gd name="T2" fmla="*/ 1188 w 1188"/>
                    <a:gd name="T3" fmla="*/ 0 h 276"/>
                    <a:gd name="T4" fmla="*/ 1182 w 1188"/>
                    <a:gd name="T5" fmla="*/ 276 h 276"/>
                    <a:gd name="T6" fmla="*/ 534 w 1188"/>
                    <a:gd name="T7" fmla="*/ 270 h 276"/>
                    <a:gd name="T8" fmla="*/ 246 w 1188"/>
                    <a:gd name="T9" fmla="*/ 162 h 276"/>
                    <a:gd name="T10" fmla="*/ 108 w 1188"/>
                    <a:gd name="T11" fmla="*/ 102 h 276"/>
                    <a:gd name="T12" fmla="*/ 0 w 1188"/>
                    <a:gd name="T13" fmla="*/ 0 h 2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88" h="276">
                      <a:moveTo>
                        <a:pt x="0" y="0"/>
                      </a:moveTo>
                      <a:lnTo>
                        <a:pt x="1188" y="0"/>
                      </a:lnTo>
                      <a:lnTo>
                        <a:pt x="1182" y="276"/>
                      </a:lnTo>
                      <a:lnTo>
                        <a:pt x="534" y="270"/>
                      </a:lnTo>
                      <a:lnTo>
                        <a:pt x="246" y="162"/>
                      </a:lnTo>
                      <a:lnTo>
                        <a:pt x="108" y="10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7C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FF66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  <p:sp>
              <p:nvSpPr>
                <p:cNvPr id="1775701" name="Freeform 85"/>
                <p:cNvSpPr>
                  <a:spLocks/>
                </p:cNvSpPr>
                <p:nvPr/>
              </p:nvSpPr>
              <p:spPr bwMode="auto">
                <a:xfrm flipV="1">
                  <a:off x="1252" y="1786"/>
                  <a:ext cx="654" cy="420"/>
                </a:xfrm>
                <a:custGeom>
                  <a:avLst/>
                  <a:gdLst>
                    <a:gd name="T0" fmla="*/ 642 w 654"/>
                    <a:gd name="T1" fmla="*/ 54 h 420"/>
                    <a:gd name="T2" fmla="*/ 642 w 654"/>
                    <a:gd name="T3" fmla="*/ 420 h 420"/>
                    <a:gd name="T4" fmla="*/ 570 w 654"/>
                    <a:gd name="T5" fmla="*/ 324 h 420"/>
                    <a:gd name="T6" fmla="*/ 504 w 654"/>
                    <a:gd name="T7" fmla="*/ 240 h 420"/>
                    <a:gd name="T8" fmla="*/ 360 w 654"/>
                    <a:gd name="T9" fmla="*/ 138 h 420"/>
                    <a:gd name="T10" fmla="*/ 252 w 654"/>
                    <a:gd name="T11" fmla="*/ 90 h 420"/>
                    <a:gd name="T12" fmla="*/ 168 w 654"/>
                    <a:gd name="T13" fmla="*/ 54 h 420"/>
                    <a:gd name="T14" fmla="*/ 0 w 654"/>
                    <a:gd name="T15" fmla="*/ 0 h 420"/>
                    <a:gd name="T16" fmla="*/ 642 w 654"/>
                    <a:gd name="T17" fmla="*/ 0 h 420"/>
                    <a:gd name="T18" fmla="*/ 642 w 654"/>
                    <a:gd name="T19" fmla="*/ 102 h 420"/>
                    <a:gd name="T20" fmla="*/ 654 w 654"/>
                    <a:gd name="T21" fmla="*/ 192 h 4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654" h="420">
                      <a:moveTo>
                        <a:pt x="642" y="54"/>
                      </a:moveTo>
                      <a:lnTo>
                        <a:pt x="642" y="420"/>
                      </a:lnTo>
                      <a:lnTo>
                        <a:pt x="570" y="324"/>
                      </a:lnTo>
                      <a:lnTo>
                        <a:pt x="504" y="240"/>
                      </a:lnTo>
                      <a:lnTo>
                        <a:pt x="360" y="138"/>
                      </a:lnTo>
                      <a:lnTo>
                        <a:pt x="252" y="90"/>
                      </a:lnTo>
                      <a:lnTo>
                        <a:pt x="168" y="54"/>
                      </a:lnTo>
                      <a:lnTo>
                        <a:pt x="0" y="0"/>
                      </a:lnTo>
                      <a:lnTo>
                        <a:pt x="642" y="0"/>
                      </a:lnTo>
                      <a:lnTo>
                        <a:pt x="642" y="102"/>
                      </a:lnTo>
                      <a:lnTo>
                        <a:pt x="654" y="192"/>
                      </a:lnTo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CH"/>
                </a:p>
              </p:txBody>
            </p:sp>
          </p:grpSp>
          <p:sp>
            <p:nvSpPr>
              <p:cNvPr id="1775702" name="Line 86"/>
              <p:cNvSpPr>
                <a:spLocks noChangeShapeType="1"/>
              </p:cNvSpPr>
              <p:nvPr/>
            </p:nvSpPr>
            <p:spPr bwMode="auto">
              <a:xfrm flipH="1">
                <a:off x="726" y="2472"/>
                <a:ext cx="1158" cy="0"/>
              </a:xfrm>
              <a:prstGeom prst="line">
                <a:avLst/>
              </a:prstGeom>
              <a:noFill/>
              <a:ln w="381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1775703" name="Line 87"/>
            <p:cNvSpPr>
              <a:spLocks noChangeShapeType="1"/>
            </p:cNvSpPr>
            <p:nvPr/>
          </p:nvSpPr>
          <p:spPr bwMode="auto">
            <a:xfrm flipH="1">
              <a:off x="2026" y="1378"/>
              <a:ext cx="12" cy="250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775704" name="Freeform 88"/>
            <p:cNvSpPr>
              <a:spLocks noChangeAspect="1"/>
            </p:cNvSpPr>
            <p:nvPr/>
          </p:nvSpPr>
          <p:spPr bwMode="auto">
            <a:xfrm rot="16200000" flipH="1">
              <a:off x="245" y="2044"/>
              <a:ext cx="2408" cy="1174"/>
            </a:xfrm>
            <a:custGeom>
              <a:avLst/>
              <a:gdLst>
                <a:gd name="T0" fmla="*/ 0 w 858"/>
                <a:gd name="T1" fmla="*/ 332 h 332"/>
                <a:gd name="T2" fmla="*/ 17 w 858"/>
                <a:gd name="T3" fmla="*/ 332 h 332"/>
                <a:gd name="T4" fmla="*/ 35 w 858"/>
                <a:gd name="T5" fmla="*/ 332 h 332"/>
                <a:gd name="T6" fmla="*/ 52 w 858"/>
                <a:gd name="T7" fmla="*/ 332 h 332"/>
                <a:gd name="T8" fmla="*/ 70 w 858"/>
                <a:gd name="T9" fmla="*/ 332 h 332"/>
                <a:gd name="T10" fmla="*/ 87 w 858"/>
                <a:gd name="T11" fmla="*/ 332 h 332"/>
                <a:gd name="T12" fmla="*/ 105 w 858"/>
                <a:gd name="T13" fmla="*/ 331 h 332"/>
                <a:gd name="T14" fmla="*/ 122 w 858"/>
                <a:gd name="T15" fmla="*/ 331 h 332"/>
                <a:gd name="T16" fmla="*/ 140 w 858"/>
                <a:gd name="T17" fmla="*/ 330 h 332"/>
                <a:gd name="T18" fmla="*/ 157 w 858"/>
                <a:gd name="T19" fmla="*/ 328 h 332"/>
                <a:gd name="T20" fmla="*/ 175 w 858"/>
                <a:gd name="T21" fmla="*/ 325 h 332"/>
                <a:gd name="T22" fmla="*/ 192 w 858"/>
                <a:gd name="T23" fmla="*/ 321 h 332"/>
                <a:gd name="T24" fmla="*/ 210 w 858"/>
                <a:gd name="T25" fmla="*/ 313 h 332"/>
                <a:gd name="T26" fmla="*/ 228 w 858"/>
                <a:gd name="T27" fmla="*/ 303 h 332"/>
                <a:gd name="T28" fmla="*/ 245 w 858"/>
                <a:gd name="T29" fmla="*/ 287 h 332"/>
                <a:gd name="T30" fmla="*/ 263 w 858"/>
                <a:gd name="T31" fmla="*/ 266 h 332"/>
                <a:gd name="T32" fmla="*/ 280 w 858"/>
                <a:gd name="T33" fmla="*/ 240 h 332"/>
                <a:gd name="T34" fmla="*/ 298 w 858"/>
                <a:gd name="T35" fmla="*/ 208 h 332"/>
                <a:gd name="T36" fmla="*/ 315 w 858"/>
                <a:gd name="T37" fmla="*/ 171 h 332"/>
                <a:gd name="T38" fmla="*/ 333 w 858"/>
                <a:gd name="T39" fmla="*/ 131 h 332"/>
                <a:gd name="T40" fmla="*/ 350 w 858"/>
                <a:gd name="T41" fmla="*/ 91 h 332"/>
                <a:gd name="T42" fmla="*/ 368 w 858"/>
                <a:gd name="T43" fmla="*/ 55 h 332"/>
                <a:gd name="T44" fmla="*/ 385 w 858"/>
                <a:gd name="T45" fmla="*/ 26 h 332"/>
                <a:gd name="T46" fmla="*/ 403 w 858"/>
                <a:gd name="T47" fmla="*/ 7 h 332"/>
                <a:gd name="T48" fmla="*/ 420 w 858"/>
                <a:gd name="T49" fmla="*/ 0 h 332"/>
                <a:gd name="T50" fmla="*/ 438 w 858"/>
                <a:gd name="T51" fmla="*/ 7 h 332"/>
                <a:gd name="T52" fmla="*/ 455 w 858"/>
                <a:gd name="T53" fmla="*/ 26 h 332"/>
                <a:gd name="T54" fmla="*/ 473 w 858"/>
                <a:gd name="T55" fmla="*/ 55 h 332"/>
                <a:gd name="T56" fmla="*/ 490 w 858"/>
                <a:gd name="T57" fmla="*/ 91 h 332"/>
                <a:gd name="T58" fmla="*/ 508 w 858"/>
                <a:gd name="T59" fmla="*/ 131 h 332"/>
                <a:gd name="T60" fmla="*/ 525 w 858"/>
                <a:gd name="T61" fmla="*/ 171 h 332"/>
                <a:gd name="T62" fmla="*/ 543 w 858"/>
                <a:gd name="T63" fmla="*/ 208 h 332"/>
                <a:gd name="T64" fmla="*/ 560 w 858"/>
                <a:gd name="T65" fmla="*/ 240 h 332"/>
                <a:gd name="T66" fmla="*/ 578 w 858"/>
                <a:gd name="T67" fmla="*/ 266 h 332"/>
                <a:gd name="T68" fmla="*/ 595 w 858"/>
                <a:gd name="T69" fmla="*/ 287 h 332"/>
                <a:gd name="T70" fmla="*/ 613 w 858"/>
                <a:gd name="T71" fmla="*/ 303 h 332"/>
                <a:gd name="T72" fmla="*/ 630 w 858"/>
                <a:gd name="T73" fmla="*/ 313 h 332"/>
                <a:gd name="T74" fmla="*/ 648 w 858"/>
                <a:gd name="T75" fmla="*/ 321 h 332"/>
                <a:gd name="T76" fmla="*/ 666 w 858"/>
                <a:gd name="T77" fmla="*/ 325 h 332"/>
                <a:gd name="T78" fmla="*/ 683 w 858"/>
                <a:gd name="T79" fmla="*/ 328 h 332"/>
                <a:gd name="T80" fmla="*/ 701 w 858"/>
                <a:gd name="T81" fmla="*/ 330 h 332"/>
                <a:gd name="T82" fmla="*/ 718 w 858"/>
                <a:gd name="T83" fmla="*/ 331 h 332"/>
                <a:gd name="T84" fmla="*/ 736 w 858"/>
                <a:gd name="T85" fmla="*/ 331 h 332"/>
                <a:gd name="T86" fmla="*/ 753 w 858"/>
                <a:gd name="T87" fmla="*/ 332 h 332"/>
                <a:gd name="T88" fmla="*/ 771 w 858"/>
                <a:gd name="T89" fmla="*/ 332 h 332"/>
                <a:gd name="T90" fmla="*/ 788 w 858"/>
                <a:gd name="T91" fmla="*/ 332 h 332"/>
                <a:gd name="T92" fmla="*/ 806 w 858"/>
                <a:gd name="T93" fmla="*/ 332 h 332"/>
                <a:gd name="T94" fmla="*/ 823 w 858"/>
                <a:gd name="T95" fmla="*/ 332 h 332"/>
                <a:gd name="T96" fmla="*/ 841 w 858"/>
                <a:gd name="T97" fmla="*/ 332 h 332"/>
                <a:gd name="T98" fmla="*/ 858 w 858"/>
                <a:gd name="T9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58" h="332">
                  <a:moveTo>
                    <a:pt x="0" y="332"/>
                  </a:moveTo>
                  <a:lnTo>
                    <a:pt x="17" y="332"/>
                  </a:lnTo>
                  <a:lnTo>
                    <a:pt x="35" y="332"/>
                  </a:lnTo>
                  <a:lnTo>
                    <a:pt x="52" y="332"/>
                  </a:lnTo>
                  <a:lnTo>
                    <a:pt x="70" y="332"/>
                  </a:lnTo>
                  <a:lnTo>
                    <a:pt x="87" y="332"/>
                  </a:lnTo>
                  <a:lnTo>
                    <a:pt x="105" y="331"/>
                  </a:lnTo>
                  <a:lnTo>
                    <a:pt x="122" y="331"/>
                  </a:lnTo>
                  <a:lnTo>
                    <a:pt x="140" y="330"/>
                  </a:lnTo>
                  <a:lnTo>
                    <a:pt x="157" y="328"/>
                  </a:lnTo>
                  <a:lnTo>
                    <a:pt x="175" y="325"/>
                  </a:lnTo>
                  <a:lnTo>
                    <a:pt x="192" y="321"/>
                  </a:lnTo>
                  <a:lnTo>
                    <a:pt x="210" y="313"/>
                  </a:lnTo>
                  <a:lnTo>
                    <a:pt x="228" y="303"/>
                  </a:lnTo>
                  <a:lnTo>
                    <a:pt x="245" y="287"/>
                  </a:lnTo>
                  <a:lnTo>
                    <a:pt x="263" y="266"/>
                  </a:lnTo>
                  <a:lnTo>
                    <a:pt x="280" y="240"/>
                  </a:lnTo>
                  <a:lnTo>
                    <a:pt x="298" y="208"/>
                  </a:lnTo>
                  <a:lnTo>
                    <a:pt x="315" y="171"/>
                  </a:lnTo>
                  <a:lnTo>
                    <a:pt x="333" y="131"/>
                  </a:lnTo>
                  <a:lnTo>
                    <a:pt x="350" y="91"/>
                  </a:lnTo>
                  <a:lnTo>
                    <a:pt x="368" y="55"/>
                  </a:lnTo>
                  <a:lnTo>
                    <a:pt x="385" y="26"/>
                  </a:lnTo>
                  <a:lnTo>
                    <a:pt x="403" y="7"/>
                  </a:lnTo>
                  <a:lnTo>
                    <a:pt x="420" y="0"/>
                  </a:lnTo>
                  <a:lnTo>
                    <a:pt x="438" y="7"/>
                  </a:lnTo>
                  <a:lnTo>
                    <a:pt x="455" y="26"/>
                  </a:lnTo>
                  <a:lnTo>
                    <a:pt x="473" y="55"/>
                  </a:lnTo>
                  <a:lnTo>
                    <a:pt x="490" y="91"/>
                  </a:lnTo>
                  <a:lnTo>
                    <a:pt x="508" y="131"/>
                  </a:lnTo>
                  <a:lnTo>
                    <a:pt x="525" y="171"/>
                  </a:lnTo>
                  <a:lnTo>
                    <a:pt x="543" y="208"/>
                  </a:lnTo>
                  <a:lnTo>
                    <a:pt x="560" y="240"/>
                  </a:lnTo>
                  <a:lnTo>
                    <a:pt x="578" y="266"/>
                  </a:lnTo>
                  <a:lnTo>
                    <a:pt x="595" y="287"/>
                  </a:lnTo>
                  <a:lnTo>
                    <a:pt x="613" y="303"/>
                  </a:lnTo>
                  <a:lnTo>
                    <a:pt x="630" y="313"/>
                  </a:lnTo>
                  <a:lnTo>
                    <a:pt x="648" y="321"/>
                  </a:lnTo>
                  <a:lnTo>
                    <a:pt x="666" y="325"/>
                  </a:lnTo>
                  <a:lnTo>
                    <a:pt x="683" y="328"/>
                  </a:lnTo>
                  <a:lnTo>
                    <a:pt x="701" y="330"/>
                  </a:lnTo>
                  <a:lnTo>
                    <a:pt x="718" y="331"/>
                  </a:lnTo>
                  <a:lnTo>
                    <a:pt x="736" y="331"/>
                  </a:lnTo>
                  <a:lnTo>
                    <a:pt x="753" y="332"/>
                  </a:lnTo>
                  <a:lnTo>
                    <a:pt x="771" y="332"/>
                  </a:lnTo>
                  <a:lnTo>
                    <a:pt x="788" y="332"/>
                  </a:lnTo>
                  <a:lnTo>
                    <a:pt x="806" y="332"/>
                  </a:lnTo>
                  <a:lnTo>
                    <a:pt x="823" y="332"/>
                  </a:lnTo>
                  <a:lnTo>
                    <a:pt x="841" y="332"/>
                  </a:lnTo>
                  <a:lnTo>
                    <a:pt x="858" y="332"/>
                  </a:ln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84085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5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75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7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7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7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75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75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75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775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775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75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1775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75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775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7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75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775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775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5620" grpId="0" animBg="1"/>
      <p:bldP spid="1775621" grpId="0" animBg="1"/>
      <p:bldP spid="1775622" grpId="0" animBg="1"/>
      <p:bldP spid="1775623" grpId="0" animBg="1"/>
      <p:bldP spid="1775644" grpId="0" animBg="1"/>
      <p:bldP spid="1775664" grpId="0" animBg="1"/>
      <p:bldP spid="1775666" grpId="0"/>
      <p:bldP spid="1775667" grpId="0"/>
      <p:bldP spid="1775668" grpId="0"/>
      <p:bldP spid="1775669" grpId="0"/>
      <p:bldP spid="1775670" grpId="0"/>
      <p:bldP spid="1775671" grpId="0" animBg="1"/>
      <p:bldP spid="1775672" grpId="0"/>
      <p:bldP spid="1775674" grpId="0" animBg="1"/>
      <p:bldP spid="1775675" grpId="0" animBg="1"/>
      <p:bldP spid="1775676" grpId="0"/>
      <p:bldP spid="1775677" grpId="0" animBg="1"/>
      <p:bldP spid="1775678" grpId="0" animBg="1"/>
      <p:bldP spid="1775679" grpId="0"/>
      <p:bldP spid="1775680" grpId="0" animBg="1"/>
      <p:bldP spid="1775682" grpId="0" animBg="1"/>
      <p:bldP spid="1775683" grpId="0"/>
      <p:bldP spid="1775693" grpId="0" animBg="1"/>
      <p:bldP spid="1775693" grpId="1" animBg="1"/>
      <p:bldP spid="1775694" grpId="0" animBg="1"/>
      <p:bldP spid="1775694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642" name="Rectangle 2"/>
          <p:cNvSpPr>
            <a:spLocks noChangeArrowheads="1"/>
          </p:cNvSpPr>
          <p:nvPr/>
        </p:nvSpPr>
        <p:spPr bwMode="auto">
          <a:xfrm>
            <a:off x="930275" y="1812925"/>
            <a:ext cx="65516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43" name="Rectangle 3"/>
          <p:cNvSpPr>
            <a:spLocks noChangeArrowheads="1"/>
          </p:cNvSpPr>
          <p:nvPr/>
        </p:nvSpPr>
        <p:spPr bwMode="auto">
          <a:xfrm>
            <a:off x="930275" y="1812925"/>
            <a:ext cx="6551613" cy="4114800"/>
          </a:xfrm>
          <a:prstGeom prst="rect">
            <a:avLst/>
          </a:prstGeom>
          <a:noFill/>
          <a:ln w="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44" name="Freeform 4"/>
          <p:cNvSpPr>
            <a:spLocks/>
          </p:cNvSpPr>
          <p:nvPr/>
        </p:nvSpPr>
        <p:spPr bwMode="auto">
          <a:xfrm>
            <a:off x="930275" y="3043238"/>
            <a:ext cx="6551613" cy="2409825"/>
          </a:xfrm>
          <a:custGeom>
            <a:avLst/>
            <a:gdLst>
              <a:gd name="T0" fmla="*/ 0 w 3604"/>
              <a:gd name="T1" fmla="*/ 1250 h 1274"/>
              <a:gd name="T2" fmla="*/ 0 w 3604"/>
              <a:gd name="T3" fmla="*/ 1079 h 1274"/>
              <a:gd name="T4" fmla="*/ 329 w 3604"/>
              <a:gd name="T5" fmla="*/ 983 h 1274"/>
              <a:gd name="T6" fmla="*/ 654 w 3604"/>
              <a:gd name="T7" fmla="*/ 791 h 1274"/>
              <a:gd name="T8" fmla="*/ 983 w 3604"/>
              <a:gd name="T9" fmla="*/ 571 h 1274"/>
              <a:gd name="T10" fmla="*/ 1312 w 3604"/>
              <a:gd name="T11" fmla="*/ 289 h 1274"/>
              <a:gd name="T12" fmla="*/ 1638 w 3604"/>
              <a:gd name="T13" fmla="*/ 121 h 1274"/>
              <a:gd name="T14" fmla="*/ 1967 w 3604"/>
              <a:gd name="T15" fmla="*/ 0 h 1274"/>
              <a:gd name="T16" fmla="*/ 2292 w 3604"/>
              <a:gd name="T17" fmla="*/ 3 h 1274"/>
              <a:gd name="T18" fmla="*/ 2621 w 3604"/>
              <a:gd name="T19" fmla="*/ 245 h 1274"/>
              <a:gd name="T20" fmla="*/ 2950 w 3604"/>
              <a:gd name="T21" fmla="*/ 530 h 1274"/>
              <a:gd name="T22" fmla="*/ 3275 w 3604"/>
              <a:gd name="T23" fmla="*/ 834 h 1274"/>
              <a:gd name="T24" fmla="*/ 3604 w 3604"/>
              <a:gd name="T25" fmla="*/ 1064 h 1274"/>
              <a:gd name="T26" fmla="*/ 3604 w 3604"/>
              <a:gd name="T27" fmla="*/ 1274 h 1274"/>
              <a:gd name="T28" fmla="*/ 3275 w 3604"/>
              <a:gd name="T29" fmla="*/ 1005 h 1274"/>
              <a:gd name="T30" fmla="*/ 2950 w 3604"/>
              <a:gd name="T31" fmla="*/ 692 h 1274"/>
              <a:gd name="T32" fmla="*/ 2621 w 3604"/>
              <a:gd name="T33" fmla="*/ 375 h 1274"/>
              <a:gd name="T34" fmla="*/ 2292 w 3604"/>
              <a:gd name="T35" fmla="*/ 146 h 1274"/>
              <a:gd name="T36" fmla="*/ 1967 w 3604"/>
              <a:gd name="T37" fmla="*/ 171 h 1274"/>
              <a:gd name="T38" fmla="*/ 1638 w 3604"/>
              <a:gd name="T39" fmla="*/ 282 h 1274"/>
              <a:gd name="T40" fmla="*/ 1312 w 3604"/>
              <a:gd name="T41" fmla="*/ 428 h 1274"/>
              <a:gd name="T42" fmla="*/ 983 w 3604"/>
              <a:gd name="T43" fmla="*/ 701 h 1274"/>
              <a:gd name="T44" fmla="*/ 654 w 3604"/>
              <a:gd name="T45" fmla="*/ 899 h 1274"/>
              <a:gd name="T46" fmla="*/ 329 w 3604"/>
              <a:gd name="T47" fmla="*/ 1188 h 1274"/>
              <a:gd name="T48" fmla="*/ 0 w 3604"/>
              <a:gd name="T49" fmla="*/ 1250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4" h="1274">
                <a:moveTo>
                  <a:pt x="0" y="1250"/>
                </a:moveTo>
                <a:lnTo>
                  <a:pt x="0" y="1079"/>
                </a:lnTo>
                <a:lnTo>
                  <a:pt x="329" y="983"/>
                </a:lnTo>
                <a:lnTo>
                  <a:pt x="654" y="791"/>
                </a:lnTo>
                <a:lnTo>
                  <a:pt x="983" y="571"/>
                </a:lnTo>
                <a:lnTo>
                  <a:pt x="1312" y="289"/>
                </a:lnTo>
                <a:lnTo>
                  <a:pt x="1638" y="121"/>
                </a:lnTo>
                <a:lnTo>
                  <a:pt x="1967" y="0"/>
                </a:lnTo>
                <a:lnTo>
                  <a:pt x="2292" y="3"/>
                </a:lnTo>
                <a:lnTo>
                  <a:pt x="2621" y="245"/>
                </a:lnTo>
                <a:lnTo>
                  <a:pt x="2950" y="530"/>
                </a:lnTo>
                <a:lnTo>
                  <a:pt x="3275" y="834"/>
                </a:lnTo>
                <a:lnTo>
                  <a:pt x="3604" y="1064"/>
                </a:lnTo>
                <a:lnTo>
                  <a:pt x="3604" y="1274"/>
                </a:lnTo>
                <a:lnTo>
                  <a:pt x="3275" y="1005"/>
                </a:lnTo>
                <a:lnTo>
                  <a:pt x="2950" y="692"/>
                </a:lnTo>
                <a:lnTo>
                  <a:pt x="2621" y="375"/>
                </a:lnTo>
                <a:lnTo>
                  <a:pt x="2292" y="146"/>
                </a:lnTo>
                <a:lnTo>
                  <a:pt x="1967" y="171"/>
                </a:lnTo>
                <a:lnTo>
                  <a:pt x="1638" y="282"/>
                </a:lnTo>
                <a:lnTo>
                  <a:pt x="1312" y="428"/>
                </a:lnTo>
                <a:lnTo>
                  <a:pt x="983" y="701"/>
                </a:lnTo>
                <a:lnTo>
                  <a:pt x="654" y="899"/>
                </a:lnTo>
                <a:lnTo>
                  <a:pt x="329" y="1188"/>
                </a:lnTo>
                <a:lnTo>
                  <a:pt x="0" y="1250"/>
                </a:lnTo>
                <a:close/>
              </a:path>
            </a:pathLst>
          </a:custGeom>
          <a:solidFill>
            <a:srgbClr val="FFFFFF"/>
          </a:solidFill>
          <a:ln w="6350" cap="flat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776645" name="Freeform 5"/>
          <p:cNvSpPr>
            <a:spLocks/>
          </p:cNvSpPr>
          <p:nvPr/>
        </p:nvSpPr>
        <p:spPr bwMode="auto">
          <a:xfrm>
            <a:off x="930275" y="2663825"/>
            <a:ext cx="6551613" cy="2419350"/>
          </a:xfrm>
          <a:custGeom>
            <a:avLst/>
            <a:gdLst>
              <a:gd name="T0" fmla="*/ 0 w 3604"/>
              <a:gd name="T1" fmla="*/ 1280 h 1280"/>
              <a:gd name="T2" fmla="*/ 0 w 3604"/>
              <a:gd name="T3" fmla="*/ 1153 h 1280"/>
              <a:gd name="T4" fmla="*/ 329 w 3604"/>
              <a:gd name="T5" fmla="*/ 1023 h 1280"/>
              <a:gd name="T6" fmla="*/ 654 w 3604"/>
              <a:gd name="T7" fmla="*/ 852 h 1280"/>
              <a:gd name="T8" fmla="*/ 983 w 3604"/>
              <a:gd name="T9" fmla="*/ 598 h 1280"/>
              <a:gd name="T10" fmla="*/ 1312 w 3604"/>
              <a:gd name="T11" fmla="*/ 316 h 1280"/>
              <a:gd name="T12" fmla="*/ 1638 w 3604"/>
              <a:gd name="T13" fmla="*/ 130 h 1280"/>
              <a:gd name="T14" fmla="*/ 1967 w 3604"/>
              <a:gd name="T15" fmla="*/ 0 h 1280"/>
              <a:gd name="T16" fmla="*/ 2292 w 3604"/>
              <a:gd name="T17" fmla="*/ 18 h 1280"/>
              <a:gd name="T18" fmla="*/ 2621 w 3604"/>
              <a:gd name="T19" fmla="*/ 220 h 1280"/>
              <a:gd name="T20" fmla="*/ 2950 w 3604"/>
              <a:gd name="T21" fmla="*/ 533 h 1280"/>
              <a:gd name="T22" fmla="*/ 3275 w 3604"/>
              <a:gd name="T23" fmla="*/ 908 h 1280"/>
              <a:gd name="T24" fmla="*/ 3604 w 3604"/>
              <a:gd name="T25" fmla="*/ 1088 h 1280"/>
              <a:gd name="T26" fmla="*/ 3604 w 3604"/>
              <a:gd name="T27" fmla="*/ 1265 h 1280"/>
              <a:gd name="T28" fmla="*/ 3275 w 3604"/>
              <a:gd name="T29" fmla="*/ 1035 h 1280"/>
              <a:gd name="T30" fmla="*/ 2950 w 3604"/>
              <a:gd name="T31" fmla="*/ 731 h 1280"/>
              <a:gd name="T32" fmla="*/ 2621 w 3604"/>
              <a:gd name="T33" fmla="*/ 446 h 1280"/>
              <a:gd name="T34" fmla="*/ 2292 w 3604"/>
              <a:gd name="T35" fmla="*/ 204 h 1280"/>
              <a:gd name="T36" fmla="*/ 1967 w 3604"/>
              <a:gd name="T37" fmla="*/ 201 h 1280"/>
              <a:gd name="T38" fmla="*/ 1638 w 3604"/>
              <a:gd name="T39" fmla="*/ 322 h 1280"/>
              <a:gd name="T40" fmla="*/ 1312 w 3604"/>
              <a:gd name="T41" fmla="*/ 490 h 1280"/>
              <a:gd name="T42" fmla="*/ 983 w 3604"/>
              <a:gd name="T43" fmla="*/ 772 h 1280"/>
              <a:gd name="T44" fmla="*/ 654 w 3604"/>
              <a:gd name="T45" fmla="*/ 992 h 1280"/>
              <a:gd name="T46" fmla="*/ 329 w 3604"/>
              <a:gd name="T47" fmla="*/ 1184 h 1280"/>
              <a:gd name="T48" fmla="*/ 0 w 3604"/>
              <a:gd name="T49" fmla="*/ 1280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4" h="1280">
                <a:moveTo>
                  <a:pt x="0" y="1280"/>
                </a:moveTo>
                <a:lnTo>
                  <a:pt x="0" y="1153"/>
                </a:lnTo>
                <a:lnTo>
                  <a:pt x="329" y="1023"/>
                </a:lnTo>
                <a:lnTo>
                  <a:pt x="654" y="852"/>
                </a:lnTo>
                <a:lnTo>
                  <a:pt x="983" y="598"/>
                </a:lnTo>
                <a:lnTo>
                  <a:pt x="1312" y="316"/>
                </a:lnTo>
                <a:lnTo>
                  <a:pt x="1638" y="130"/>
                </a:lnTo>
                <a:lnTo>
                  <a:pt x="1967" y="0"/>
                </a:lnTo>
                <a:lnTo>
                  <a:pt x="2292" y="18"/>
                </a:lnTo>
                <a:lnTo>
                  <a:pt x="2621" y="220"/>
                </a:lnTo>
                <a:lnTo>
                  <a:pt x="2950" y="533"/>
                </a:lnTo>
                <a:lnTo>
                  <a:pt x="3275" y="908"/>
                </a:lnTo>
                <a:lnTo>
                  <a:pt x="3604" y="1088"/>
                </a:lnTo>
                <a:lnTo>
                  <a:pt x="3604" y="1265"/>
                </a:lnTo>
                <a:lnTo>
                  <a:pt x="3275" y="1035"/>
                </a:lnTo>
                <a:lnTo>
                  <a:pt x="2950" y="731"/>
                </a:lnTo>
                <a:lnTo>
                  <a:pt x="2621" y="446"/>
                </a:lnTo>
                <a:lnTo>
                  <a:pt x="2292" y="204"/>
                </a:lnTo>
                <a:lnTo>
                  <a:pt x="1967" y="201"/>
                </a:lnTo>
                <a:lnTo>
                  <a:pt x="1638" y="322"/>
                </a:lnTo>
                <a:lnTo>
                  <a:pt x="1312" y="490"/>
                </a:lnTo>
                <a:lnTo>
                  <a:pt x="983" y="772"/>
                </a:lnTo>
                <a:lnTo>
                  <a:pt x="654" y="992"/>
                </a:lnTo>
                <a:lnTo>
                  <a:pt x="329" y="1184"/>
                </a:lnTo>
                <a:lnTo>
                  <a:pt x="0" y="1280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46" name="Freeform 6"/>
          <p:cNvSpPr>
            <a:spLocks/>
          </p:cNvSpPr>
          <p:nvPr/>
        </p:nvSpPr>
        <p:spPr bwMode="auto">
          <a:xfrm>
            <a:off x="930275" y="2292350"/>
            <a:ext cx="6551613" cy="2551113"/>
          </a:xfrm>
          <a:custGeom>
            <a:avLst/>
            <a:gdLst>
              <a:gd name="T0" fmla="*/ 0 w 3604"/>
              <a:gd name="T1" fmla="*/ 1349 h 1349"/>
              <a:gd name="T2" fmla="*/ 0 w 3604"/>
              <a:gd name="T3" fmla="*/ 1237 h 1349"/>
              <a:gd name="T4" fmla="*/ 329 w 3604"/>
              <a:gd name="T5" fmla="*/ 1110 h 1349"/>
              <a:gd name="T6" fmla="*/ 654 w 3604"/>
              <a:gd name="T7" fmla="*/ 887 h 1349"/>
              <a:gd name="T8" fmla="*/ 983 w 3604"/>
              <a:gd name="T9" fmla="*/ 596 h 1349"/>
              <a:gd name="T10" fmla="*/ 1312 w 3604"/>
              <a:gd name="T11" fmla="*/ 286 h 1349"/>
              <a:gd name="T12" fmla="*/ 1638 w 3604"/>
              <a:gd name="T13" fmla="*/ 140 h 1349"/>
              <a:gd name="T14" fmla="*/ 1967 w 3604"/>
              <a:gd name="T15" fmla="*/ 0 h 1349"/>
              <a:gd name="T16" fmla="*/ 2292 w 3604"/>
              <a:gd name="T17" fmla="*/ 25 h 1349"/>
              <a:gd name="T18" fmla="*/ 2621 w 3604"/>
              <a:gd name="T19" fmla="*/ 196 h 1349"/>
              <a:gd name="T20" fmla="*/ 2950 w 3604"/>
              <a:gd name="T21" fmla="*/ 524 h 1349"/>
              <a:gd name="T22" fmla="*/ 3275 w 3604"/>
              <a:gd name="T23" fmla="*/ 952 h 1349"/>
              <a:gd name="T24" fmla="*/ 3604 w 3604"/>
              <a:gd name="T25" fmla="*/ 1160 h 1349"/>
              <a:gd name="T26" fmla="*/ 3604 w 3604"/>
              <a:gd name="T27" fmla="*/ 1284 h 1349"/>
              <a:gd name="T28" fmla="*/ 3275 w 3604"/>
              <a:gd name="T29" fmla="*/ 1104 h 1349"/>
              <a:gd name="T30" fmla="*/ 2950 w 3604"/>
              <a:gd name="T31" fmla="*/ 729 h 1349"/>
              <a:gd name="T32" fmla="*/ 2621 w 3604"/>
              <a:gd name="T33" fmla="*/ 416 h 1349"/>
              <a:gd name="T34" fmla="*/ 2292 w 3604"/>
              <a:gd name="T35" fmla="*/ 214 h 1349"/>
              <a:gd name="T36" fmla="*/ 1967 w 3604"/>
              <a:gd name="T37" fmla="*/ 196 h 1349"/>
              <a:gd name="T38" fmla="*/ 1638 w 3604"/>
              <a:gd name="T39" fmla="*/ 326 h 1349"/>
              <a:gd name="T40" fmla="*/ 1312 w 3604"/>
              <a:gd name="T41" fmla="*/ 512 h 1349"/>
              <a:gd name="T42" fmla="*/ 983 w 3604"/>
              <a:gd name="T43" fmla="*/ 794 h 1349"/>
              <a:gd name="T44" fmla="*/ 654 w 3604"/>
              <a:gd name="T45" fmla="*/ 1048 h 1349"/>
              <a:gd name="T46" fmla="*/ 329 w 3604"/>
              <a:gd name="T47" fmla="*/ 1219 h 1349"/>
              <a:gd name="T48" fmla="*/ 0 w 3604"/>
              <a:gd name="T49" fmla="*/ 134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4" h="1349">
                <a:moveTo>
                  <a:pt x="0" y="1349"/>
                </a:moveTo>
                <a:lnTo>
                  <a:pt x="0" y="1237"/>
                </a:lnTo>
                <a:lnTo>
                  <a:pt x="329" y="1110"/>
                </a:lnTo>
                <a:lnTo>
                  <a:pt x="654" y="887"/>
                </a:lnTo>
                <a:lnTo>
                  <a:pt x="983" y="596"/>
                </a:lnTo>
                <a:lnTo>
                  <a:pt x="1312" y="286"/>
                </a:lnTo>
                <a:lnTo>
                  <a:pt x="1638" y="140"/>
                </a:lnTo>
                <a:lnTo>
                  <a:pt x="1967" y="0"/>
                </a:lnTo>
                <a:lnTo>
                  <a:pt x="2292" y="25"/>
                </a:lnTo>
                <a:lnTo>
                  <a:pt x="2621" y="196"/>
                </a:lnTo>
                <a:lnTo>
                  <a:pt x="2950" y="524"/>
                </a:lnTo>
                <a:lnTo>
                  <a:pt x="3275" y="952"/>
                </a:lnTo>
                <a:lnTo>
                  <a:pt x="3604" y="1160"/>
                </a:lnTo>
                <a:lnTo>
                  <a:pt x="3604" y="1284"/>
                </a:lnTo>
                <a:lnTo>
                  <a:pt x="3275" y="1104"/>
                </a:lnTo>
                <a:lnTo>
                  <a:pt x="2950" y="729"/>
                </a:lnTo>
                <a:lnTo>
                  <a:pt x="2621" y="416"/>
                </a:lnTo>
                <a:lnTo>
                  <a:pt x="2292" y="214"/>
                </a:lnTo>
                <a:lnTo>
                  <a:pt x="1967" y="196"/>
                </a:lnTo>
                <a:lnTo>
                  <a:pt x="1638" y="326"/>
                </a:lnTo>
                <a:lnTo>
                  <a:pt x="1312" y="512"/>
                </a:lnTo>
                <a:lnTo>
                  <a:pt x="983" y="794"/>
                </a:lnTo>
                <a:lnTo>
                  <a:pt x="654" y="1048"/>
                </a:lnTo>
                <a:lnTo>
                  <a:pt x="329" y="1219"/>
                </a:lnTo>
                <a:lnTo>
                  <a:pt x="0" y="1349"/>
                </a:lnTo>
              </a:path>
            </a:pathLst>
          </a:cu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6350" cap="flat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47" name="Freeform 7"/>
          <p:cNvSpPr>
            <a:spLocks/>
          </p:cNvSpPr>
          <p:nvPr/>
        </p:nvSpPr>
        <p:spPr bwMode="auto">
          <a:xfrm>
            <a:off x="930275" y="1974850"/>
            <a:ext cx="6551613" cy="2690813"/>
          </a:xfrm>
          <a:custGeom>
            <a:avLst/>
            <a:gdLst>
              <a:gd name="T0" fmla="*/ 0 w 3604"/>
              <a:gd name="T1" fmla="*/ 1423 h 1423"/>
              <a:gd name="T2" fmla="*/ 0 w 3604"/>
              <a:gd name="T3" fmla="*/ 1315 h 1423"/>
              <a:gd name="T4" fmla="*/ 329 w 3604"/>
              <a:gd name="T5" fmla="*/ 1194 h 1423"/>
              <a:gd name="T6" fmla="*/ 654 w 3604"/>
              <a:gd name="T7" fmla="*/ 937 h 1423"/>
              <a:gd name="T8" fmla="*/ 983 w 3604"/>
              <a:gd name="T9" fmla="*/ 651 h 1423"/>
              <a:gd name="T10" fmla="*/ 1312 w 3604"/>
              <a:gd name="T11" fmla="*/ 314 h 1423"/>
              <a:gd name="T12" fmla="*/ 1638 w 3604"/>
              <a:gd name="T13" fmla="*/ 183 h 1423"/>
              <a:gd name="T14" fmla="*/ 1967 w 3604"/>
              <a:gd name="T15" fmla="*/ 0 h 1423"/>
              <a:gd name="T16" fmla="*/ 2292 w 3604"/>
              <a:gd name="T17" fmla="*/ 44 h 1423"/>
              <a:gd name="T18" fmla="*/ 2621 w 3604"/>
              <a:gd name="T19" fmla="*/ 239 h 1423"/>
              <a:gd name="T20" fmla="*/ 2950 w 3604"/>
              <a:gd name="T21" fmla="*/ 524 h 1423"/>
              <a:gd name="T22" fmla="*/ 3275 w 3604"/>
              <a:gd name="T23" fmla="*/ 1008 h 1423"/>
              <a:gd name="T24" fmla="*/ 3604 w 3604"/>
              <a:gd name="T25" fmla="*/ 1237 h 1423"/>
              <a:gd name="T26" fmla="*/ 3604 w 3604"/>
              <a:gd name="T27" fmla="*/ 1346 h 1423"/>
              <a:gd name="T28" fmla="*/ 3275 w 3604"/>
              <a:gd name="T29" fmla="*/ 1138 h 1423"/>
              <a:gd name="T30" fmla="*/ 2950 w 3604"/>
              <a:gd name="T31" fmla="*/ 710 h 1423"/>
              <a:gd name="T32" fmla="*/ 2621 w 3604"/>
              <a:gd name="T33" fmla="*/ 382 h 1423"/>
              <a:gd name="T34" fmla="*/ 2292 w 3604"/>
              <a:gd name="T35" fmla="*/ 211 h 1423"/>
              <a:gd name="T36" fmla="*/ 1967 w 3604"/>
              <a:gd name="T37" fmla="*/ 186 h 1423"/>
              <a:gd name="T38" fmla="*/ 1638 w 3604"/>
              <a:gd name="T39" fmla="*/ 326 h 1423"/>
              <a:gd name="T40" fmla="*/ 1312 w 3604"/>
              <a:gd name="T41" fmla="*/ 472 h 1423"/>
              <a:gd name="T42" fmla="*/ 983 w 3604"/>
              <a:gd name="T43" fmla="*/ 782 h 1423"/>
              <a:gd name="T44" fmla="*/ 654 w 3604"/>
              <a:gd name="T45" fmla="*/ 1073 h 1423"/>
              <a:gd name="T46" fmla="*/ 329 w 3604"/>
              <a:gd name="T47" fmla="*/ 1296 h 1423"/>
              <a:gd name="T48" fmla="*/ 0 w 3604"/>
              <a:gd name="T49" fmla="*/ 1423 h 1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4" h="1423">
                <a:moveTo>
                  <a:pt x="0" y="1423"/>
                </a:moveTo>
                <a:lnTo>
                  <a:pt x="0" y="1315"/>
                </a:lnTo>
                <a:lnTo>
                  <a:pt x="329" y="1194"/>
                </a:lnTo>
                <a:lnTo>
                  <a:pt x="654" y="937"/>
                </a:lnTo>
                <a:lnTo>
                  <a:pt x="983" y="651"/>
                </a:lnTo>
                <a:lnTo>
                  <a:pt x="1312" y="314"/>
                </a:lnTo>
                <a:lnTo>
                  <a:pt x="1638" y="183"/>
                </a:lnTo>
                <a:lnTo>
                  <a:pt x="1967" y="0"/>
                </a:lnTo>
                <a:lnTo>
                  <a:pt x="2292" y="44"/>
                </a:lnTo>
                <a:lnTo>
                  <a:pt x="2621" y="239"/>
                </a:lnTo>
                <a:lnTo>
                  <a:pt x="2950" y="524"/>
                </a:lnTo>
                <a:lnTo>
                  <a:pt x="3275" y="1008"/>
                </a:lnTo>
                <a:lnTo>
                  <a:pt x="3604" y="1237"/>
                </a:lnTo>
                <a:lnTo>
                  <a:pt x="3604" y="1346"/>
                </a:lnTo>
                <a:lnTo>
                  <a:pt x="3275" y="1138"/>
                </a:lnTo>
                <a:lnTo>
                  <a:pt x="2950" y="710"/>
                </a:lnTo>
                <a:lnTo>
                  <a:pt x="2621" y="382"/>
                </a:lnTo>
                <a:lnTo>
                  <a:pt x="2292" y="211"/>
                </a:lnTo>
                <a:lnTo>
                  <a:pt x="1967" y="186"/>
                </a:lnTo>
                <a:lnTo>
                  <a:pt x="1638" y="326"/>
                </a:lnTo>
                <a:lnTo>
                  <a:pt x="1312" y="472"/>
                </a:lnTo>
                <a:lnTo>
                  <a:pt x="983" y="782"/>
                </a:lnTo>
                <a:lnTo>
                  <a:pt x="654" y="1073"/>
                </a:lnTo>
                <a:lnTo>
                  <a:pt x="329" y="1296"/>
                </a:lnTo>
                <a:lnTo>
                  <a:pt x="0" y="1423"/>
                </a:lnTo>
              </a:path>
            </a:pathLst>
          </a:custGeom>
          <a:solidFill>
            <a:srgbClr val="FF9900"/>
          </a:solidFill>
          <a:ln w="6350" cap="flat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776648" name="Line 8"/>
          <p:cNvSpPr>
            <a:spLocks noChangeShapeType="1"/>
          </p:cNvSpPr>
          <p:nvPr/>
        </p:nvSpPr>
        <p:spPr bwMode="auto">
          <a:xfrm>
            <a:off x="930275" y="1812925"/>
            <a:ext cx="0" cy="4114800"/>
          </a:xfrm>
          <a:prstGeom prst="line">
            <a:avLst/>
          </a:prstGeom>
          <a:noFill/>
          <a:ln w="0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49" name="Line 9"/>
          <p:cNvSpPr>
            <a:spLocks noChangeShapeType="1"/>
          </p:cNvSpPr>
          <p:nvPr/>
        </p:nvSpPr>
        <p:spPr bwMode="auto">
          <a:xfrm>
            <a:off x="901700" y="5927725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50" name="Line 10"/>
          <p:cNvSpPr>
            <a:spLocks noChangeShapeType="1"/>
          </p:cNvSpPr>
          <p:nvPr/>
        </p:nvSpPr>
        <p:spPr bwMode="auto">
          <a:xfrm>
            <a:off x="901700" y="5410200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51" name="Line 11"/>
          <p:cNvSpPr>
            <a:spLocks noChangeShapeType="1"/>
          </p:cNvSpPr>
          <p:nvPr/>
        </p:nvSpPr>
        <p:spPr bwMode="auto">
          <a:xfrm>
            <a:off x="901700" y="4900613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52" name="Line 12"/>
          <p:cNvSpPr>
            <a:spLocks noChangeShapeType="1"/>
          </p:cNvSpPr>
          <p:nvPr/>
        </p:nvSpPr>
        <p:spPr bwMode="auto">
          <a:xfrm>
            <a:off x="901700" y="4386263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53" name="Line 13"/>
          <p:cNvSpPr>
            <a:spLocks noChangeShapeType="1"/>
          </p:cNvSpPr>
          <p:nvPr/>
        </p:nvSpPr>
        <p:spPr bwMode="auto">
          <a:xfrm>
            <a:off x="901700" y="3870325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54" name="Line 14"/>
          <p:cNvSpPr>
            <a:spLocks noChangeShapeType="1"/>
          </p:cNvSpPr>
          <p:nvPr/>
        </p:nvSpPr>
        <p:spPr bwMode="auto">
          <a:xfrm>
            <a:off x="901700" y="3352800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55" name="Line 15"/>
          <p:cNvSpPr>
            <a:spLocks noChangeShapeType="1"/>
          </p:cNvSpPr>
          <p:nvPr/>
        </p:nvSpPr>
        <p:spPr bwMode="auto">
          <a:xfrm>
            <a:off x="901700" y="2843213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56" name="Line 16"/>
          <p:cNvSpPr>
            <a:spLocks noChangeShapeType="1"/>
          </p:cNvSpPr>
          <p:nvPr/>
        </p:nvSpPr>
        <p:spPr bwMode="auto">
          <a:xfrm>
            <a:off x="901700" y="2328863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57" name="Line 17"/>
          <p:cNvSpPr>
            <a:spLocks noChangeShapeType="1"/>
          </p:cNvSpPr>
          <p:nvPr/>
        </p:nvSpPr>
        <p:spPr bwMode="auto">
          <a:xfrm>
            <a:off x="901700" y="1812925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58" name="Line 18"/>
          <p:cNvSpPr>
            <a:spLocks noChangeShapeType="1"/>
          </p:cNvSpPr>
          <p:nvPr/>
        </p:nvSpPr>
        <p:spPr bwMode="auto">
          <a:xfrm>
            <a:off x="930275" y="5927725"/>
            <a:ext cx="6551613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59" name="Line 19"/>
          <p:cNvSpPr>
            <a:spLocks noChangeShapeType="1"/>
          </p:cNvSpPr>
          <p:nvPr/>
        </p:nvSpPr>
        <p:spPr bwMode="auto">
          <a:xfrm flipV="1">
            <a:off x="930275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60" name="Line 20"/>
          <p:cNvSpPr>
            <a:spLocks noChangeShapeType="1"/>
          </p:cNvSpPr>
          <p:nvPr/>
        </p:nvSpPr>
        <p:spPr bwMode="auto">
          <a:xfrm flipV="1">
            <a:off x="1528763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61" name="Line 21"/>
          <p:cNvSpPr>
            <a:spLocks noChangeShapeType="1"/>
          </p:cNvSpPr>
          <p:nvPr/>
        </p:nvSpPr>
        <p:spPr bwMode="auto">
          <a:xfrm flipV="1">
            <a:off x="2119313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62" name="Line 22"/>
          <p:cNvSpPr>
            <a:spLocks noChangeShapeType="1"/>
          </p:cNvSpPr>
          <p:nvPr/>
        </p:nvSpPr>
        <p:spPr bwMode="auto">
          <a:xfrm flipV="1">
            <a:off x="2717800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63" name="Line 23"/>
          <p:cNvSpPr>
            <a:spLocks noChangeShapeType="1"/>
          </p:cNvSpPr>
          <p:nvPr/>
        </p:nvSpPr>
        <p:spPr bwMode="auto">
          <a:xfrm flipV="1">
            <a:off x="3316288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64" name="Line 24"/>
          <p:cNvSpPr>
            <a:spLocks noChangeShapeType="1"/>
          </p:cNvSpPr>
          <p:nvPr/>
        </p:nvSpPr>
        <p:spPr bwMode="auto">
          <a:xfrm flipV="1">
            <a:off x="3908425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65" name="Line 25"/>
          <p:cNvSpPr>
            <a:spLocks noChangeShapeType="1"/>
          </p:cNvSpPr>
          <p:nvPr/>
        </p:nvSpPr>
        <p:spPr bwMode="auto">
          <a:xfrm flipV="1">
            <a:off x="4506913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66" name="Line 26"/>
          <p:cNvSpPr>
            <a:spLocks noChangeShapeType="1"/>
          </p:cNvSpPr>
          <p:nvPr/>
        </p:nvSpPr>
        <p:spPr bwMode="auto">
          <a:xfrm flipV="1">
            <a:off x="5097463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67" name="Line 27"/>
          <p:cNvSpPr>
            <a:spLocks noChangeShapeType="1"/>
          </p:cNvSpPr>
          <p:nvPr/>
        </p:nvSpPr>
        <p:spPr bwMode="auto">
          <a:xfrm flipV="1">
            <a:off x="5694363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68" name="Line 28"/>
          <p:cNvSpPr>
            <a:spLocks noChangeShapeType="1"/>
          </p:cNvSpPr>
          <p:nvPr/>
        </p:nvSpPr>
        <p:spPr bwMode="auto">
          <a:xfrm flipV="1">
            <a:off x="6292850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69" name="Line 29"/>
          <p:cNvSpPr>
            <a:spLocks noChangeShapeType="1"/>
          </p:cNvSpPr>
          <p:nvPr/>
        </p:nvSpPr>
        <p:spPr bwMode="auto">
          <a:xfrm flipV="1">
            <a:off x="6883400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70" name="Line 30"/>
          <p:cNvSpPr>
            <a:spLocks noChangeShapeType="1"/>
          </p:cNvSpPr>
          <p:nvPr/>
        </p:nvSpPr>
        <p:spPr bwMode="auto">
          <a:xfrm flipV="1">
            <a:off x="7481888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71" name="Rectangle 31"/>
          <p:cNvSpPr>
            <a:spLocks noChangeArrowheads="1"/>
          </p:cNvSpPr>
          <p:nvPr/>
        </p:nvSpPr>
        <p:spPr bwMode="auto">
          <a:xfrm>
            <a:off x="676275" y="5794375"/>
            <a:ext cx="127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776672" name="Rectangle 32"/>
          <p:cNvSpPr>
            <a:spLocks noChangeArrowheads="1"/>
          </p:cNvSpPr>
          <p:nvPr/>
        </p:nvSpPr>
        <p:spPr bwMode="auto">
          <a:xfrm>
            <a:off x="676275" y="5278438"/>
            <a:ext cx="127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776673" name="Rectangle 33"/>
          <p:cNvSpPr>
            <a:spLocks noChangeArrowheads="1"/>
          </p:cNvSpPr>
          <p:nvPr/>
        </p:nvSpPr>
        <p:spPr bwMode="auto">
          <a:xfrm>
            <a:off x="625475" y="47704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776674" name="Rectangle 34"/>
          <p:cNvSpPr>
            <a:spLocks noChangeArrowheads="1"/>
          </p:cNvSpPr>
          <p:nvPr/>
        </p:nvSpPr>
        <p:spPr bwMode="auto">
          <a:xfrm>
            <a:off x="625475" y="42529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776675" name="Rectangle 35"/>
          <p:cNvSpPr>
            <a:spLocks noChangeArrowheads="1"/>
          </p:cNvSpPr>
          <p:nvPr/>
        </p:nvSpPr>
        <p:spPr bwMode="auto">
          <a:xfrm>
            <a:off x="625475" y="37369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776676" name="Rectangle 36"/>
          <p:cNvSpPr>
            <a:spLocks noChangeArrowheads="1"/>
          </p:cNvSpPr>
          <p:nvPr/>
        </p:nvSpPr>
        <p:spPr bwMode="auto">
          <a:xfrm>
            <a:off x="625475" y="32210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25</a:t>
            </a:r>
          </a:p>
        </p:txBody>
      </p:sp>
      <p:sp>
        <p:nvSpPr>
          <p:cNvPr id="1776677" name="Rectangle 37"/>
          <p:cNvSpPr>
            <a:spLocks noChangeArrowheads="1"/>
          </p:cNvSpPr>
          <p:nvPr/>
        </p:nvSpPr>
        <p:spPr bwMode="auto">
          <a:xfrm>
            <a:off x="625475" y="270986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1776678" name="Rectangle 38"/>
          <p:cNvSpPr>
            <a:spLocks noChangeArrowheads="1"/>
          </p:cNvSpPr>
          <p:nvPr/>
        </p:nvSpPr>
        <p:spPr bwMode="auto">
          <a:xfrm>
            <a:off x="625475" y="21955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35</a:t>
            </a:r>
          </a:p>
        </p:txBody>
      </p:sp>
      <p:sp>
        <p:nvSpPr>
          <p:cNvPr id="1776679" name="Rectangle 39"/>
          <p:cNvSpPr>
            <a:spLocks noChangeArrowheads="1"/>
          </p:cNvSpPr>
          <p:nvPr/>
        </p:nvSpPr>
        <p:spPr bwMode="auto">
          <a:xfrm>
            <a:off x="625475" y="16795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rgbClr val="000000"/>
                </a:solidFill>
              </a:rPr>
              <a:t>40</a:t>
            </a:r>
            <a:endParaRPr lang="fr-FR" sz="1800">
              <a:solidFill>
                <a:schemeClr val="tx1"/>
              </a:solidFill>
            </a:endParaRPr>
          </a:p>
        </p:txBody>
      </p:sp>
      <p:sp>
        <p:nvSpPr>
          <p:cNvPr id="1776680" name="Line 40"/>
          <p:cNvSpPr>
            <a:spLocks noChangeShapeType="1"/>
          </p:cNvSpPr>
          <p:nvPr/>
        </p:nvSpPr>
        <p:spPr bwMode="auto">
          <a:xfrm>
            <a:off x="901700" y="5927725"/>
            <a:ext cx="285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81" name="Line 41"/>
          <p:cNvSpPr>
            <a:spLocks noChangeShapeType="1"/>
          </p:cNvSpPr>
          <p:nvPr/>
        </p:nvSpPr>
        <p:spPr bwMode="auto">
          <a:xfrm>
            <a:off x="930275" y="5927725"/>
            <a:ext cx="6551613" cy="0"/>
          </a:xfrm>
          <a:prstGeom prst="line">
            <a:avLst/>
          </a:prstGeom>
          <a:noFill/>
          <a:ln w="6350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82" name="Line 42"/>
          <p:cNvSpPr>
            <a:spLocks noChangeShapeType="1"/>
          </p:cNvSpPr>
          <p:nvPr/>
        </p:nvSpPr>
        <p:spPr bwMode="auto">
          <a:xfrm flipV="1">
            <a:off x="930275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83" name="Line 43"/>
          <p:cNvSpPr>
            <a:spLocks noChangeShapeType="1"/>
          </p:cNvSpPr>
          <p:nvPr/>
        </p:nvSpPr>
        <p:spPr bwMode="auto">
          <a:xfrm flipV="1">
            <a:off x="1528763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84" name="Line 44"/>
          <p:cNvSpPr>
            <a:spLocks noChangeShapeType="1"/>
          </p:cNvSpPr>
          <p:nvPr/>
        </p:nvSpPr>
        <p:spPr bwMode="auto">
          <a:xfrm flipV="1">
            <a:off x="2119313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85" name="Line 45"/>
          <p:cNvSpPr>
            <a:spLocks noChangeShapeType="1"/>
          </p:cNvSpPr>
          <p:nvPr/>
        </p:nvSpPr>
        <p:spPr bwMode="auto">
          <a:xfrm flipV="1">
            <a:off x="2717800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86" name="Line 46"/>
          <p:cNvSpPr>
            <a:spLocks noChangeShapeType="1"/>
          </p:cNvSpPr>
          <p:nvPr/>
        </p:nvSpPr>
        <p:spPr bwMode="auto">
          <a:xfrm flipV="1">
            <a:off x="3316288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87" name="Line 47"/>
          <p:cNvSpPr>
            <a:spLocks noChangeShapeType="1"/>
          </p:cNvSpPr>
          <p:nvPr/>
        </p:nvSpPr>
        <p:spPr bwMode="auto">
          <a:xfrm flipV="1">
            <a:off x="3908425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88" name="Line 48"/>
          <p:cNvSpPr>
            <a:spLocks noChangeShapeType="1"/>
          </p:cNvSpPr>
          <p:nvPr/>
        </p:nvSpPr>
        <p:spPr bwMode="auto">
          <a:xfrm flipV="1">
            <a:off x="4506913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89" name="Line 49"/>
          <p:cNvSpPr>
            <a:spLocks noChangeShapeType="1"/>
          </p:cNvSpPr>
          <p:nvPr/>
        </p:nvSpPr>
        <p:spPr bwMode="auto">
          <a:xfrm flipV="1">
            <a:off x="5097463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90" name="Line 50"/>
          <p:cNvSpPr>
            <a:spLocks noChangeShapeType="1"/>
          </p:cNvSpPr>
          <p:nvPr/>
        </p:nvSpPr>
        <p:spPr bwMode="auto">
          <a:xfrm flipV="1">
            <a:off x="5694363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91" name="Line 51"/>
          <p:cNvSpPr>
            <a:spLocks noChangeShapeType="1"/>
          </p:cNvSpPr>
          <p:nvPr/>
        </p:nvSpPr>
        <p:spPr bwMode="auto">
          <a:xfrm flipV="1">
            <a:off x="6292850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92" name="Line 52"/>
          <p:cNvSpPr>
            <a:spLocks noChangeShapeType="1"/>
          </p:cNvSpPr>
          <p:nvPr/>
        </p:nvSpPr>
        <p:spPr bwMode="auto">
          <a:xfrm flipV="1">
            <a:off x="6883400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93" name="Line 53"/>
          <p:cNvSpPr>
            <a:spLocks noChangeShapeType="1"/>
          </p:cNvSpPr>
          <p:nvPr/>
        </p:nvSpPr>
        <p:spPr bwMode="auto">
          <a:xfrm flipV="1">
            <a:off x="7481888" y="5927725"/>
            <a:ext cx="0" cy="28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694" name="Text Box 54"/>
          <p:cNvSpPr txBox="1">
            <a:spLocks noChangeArrowheads="1"/>
          </p:cNvSpPr>
          <p:nvPr/>
        </p:nvSpPr>
        <p:spPr bwMode="auto">
          <a:xfrm>
            <a:off x="757238" y="592137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J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695" name="Text Box 55"/>
          <p:cNvSpPr txBox="1">
            <a:spLocks noChangeArrowheads="1"/>
          </p:cNvSpPr>
          <p:nvPr/>
        </p:nvSpPr>
        <p:spPr bwMode="auto">
          <a:xfrm>
            <a:off x="1317625" y="592137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F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696" name="Text Box 56"/>
          <p:cNvSpPr txBox="1">
            <a:spLocks noChangeArrowheads="1"/>
          </p:cNvSpPr>
          <p:nvPr/>
        </p:nvSpPr>
        <p:spPr bwMode="auto">
          <a:xfrm>
            <a:off x="1901825" y="5921375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M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697" name="Text Box 57"/>
          <p:cNvSpPr txBox="1">
            <a:spLocks noChangeArrowheads="1"/>
          </p:cNvSpPr>
          <p:nvPr/>
        </p:nvSpPr>
        <p:spPr bwMode="auto">
          <a:xfrm>
            <a:off x="2532063" y="59213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A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698" name="Text Box 58"/>
          <p:cNvSpPr txBox="1">
            <a:spLocks noChangeArrowheads="1"/>
          </p:cNvSpPr>
          <p:nvPr/>
        </p:nvSpPr>
        <p:spPr bwMode="auto">
          <a:xfrm>
            <a:off x="3128963" y="5921375"/>
            <a:ext cx="37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M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699" name="Text Box 59"/>
          <p:cNvSpPr txBox="1">
            <a:spLocks noChangeArrowheads="1"/>
          </p:cNvSpPr>
          <p:nvPr/>
        </p:nvSpPr>
        <p:spPr bwMode="auto">
          <a:xfrm>
            <a:off x="3757613" y="592137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J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00" name="Text Box 60"/>
          <p:cNvSpPr txBox="1">
            <a:spLocks noChangeArrowheads="1"/>
          </p:cNvSpPr>
          <p:nvPr/>
        </p:nvSpPr>
        <p:spPr bwMode="auto">
          <a:xfrm>
            <a:off x="4321175" y="5921375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J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01" name="Text Box 61"/>
          <p:cNvSpPr txBox="1">
            <a:spLocks noChangeArrowheads="1"/>
          </p:cNvSpPr>
          <p:nvPr/>
        </p:nvSpPr>
        <p:spPr bwMode="auto">
          <a:xfrm>
            <a:off x="4883150" y="59213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A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02" name="Text Box 62"/>
          <p:cNvSpPr txBox="1">
            <a:spLocks noChangeArrowheads="1"/>
          </p:cNvSpPr>
          <p:nvPr/>
        </p:nvSpPr>
        <p:spPr bwMode="auto">
          <a:xfrm>
            <a:off x="5478463" y="5921375"/>
            <a:ext cx="33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S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03" name="Text Box 63"/>
          <p:cNvSpPr txBox="1">
            <a:spLocks noChangeArrowheads="1"/>
          </p:cNvSpPr>
          <p:nvPr/>
        </p:nvSpPr>
        <p:spPr bwMode="auto">
          <a:xfrm>
            <a:off x="6076950" y="5921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O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04" name="Text Box 64"/>
          <p:cNvSpPr txBox="1">
            <a:spLocks noChangeArrowheads="1"/>
          </p:cNvSpPr>
          <p:nvPr/>
        </p:nvSpPr>
        <p:spPr bwMode="auto">
          <a:xfrm>
            <a:off x="6694488" y="59213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N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05" name="Text Box 65"/>
          <p:cNvSpPr txBox="1">
            <a:spLocks noChangeArrowheads="1"/>
          </p:cNvSpPr>
          <p:nvPr/>
        </p:nvSpPr>
        <p:spPr bwMode="auto">
          <a:xfrm>
            <a:off x="7304088" y="5921375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D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06" name="Text Box 66"/>
          <p:cNvSpPr txBox="1">
            <a:spLocks noChangeArrowheads="1"/>
          </p:cNvSpPr>
          <p:nvPr/>
        </p:nvSpPr>
        <p:spPr bwMode="auto">
          <a:xfrm>
            <a:off x="7446963" y="5241925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10%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07" name="Text Box 67"/>
          <p:cNvSpPr txBox="1">
            <a:spLocks noChangeArrowheads="1"/>
          </p:cNvSpPr>
          <p:nvPr/>
        </p:nvSpPr>
        <p:spPr bwMode="auto">
          <a:xfrm>
            <a:off x="7443788" y="4829175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25%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08" name="Text Box 68"/>
          <p:cNvSpPr txBox="1">
            <a:spLocks noChangeArrowheads="1"/>
          </p:cNvSpPr>
          <p:nvPr/>
        </p:nvSpPr>
        <p:spPr bwMode="auto">
          <a:xfrm>
            <a:off x="7450138" y="4543425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50%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09" name="Text Box 69"/>
          <p:cNvSpPr txBox="1">
            <a:spLocks noChangeArrowheads="1"/>
          </p:cNvSpPr>
          <p:nvPr/>
        </p:nvSpPr>
        <p:spPr bwMode="auto">
          <a:xfrm>
            <a:off x="7458075" y="4302125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75%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10" name="Text Box 70"/>
          <p:cNvSpPr txBox="1">
            <a:spLocks noChangeArrowheads="1"/>
          </p:cNvSpPr>
          <p:nvPr/>
        </p:nvSpPr>
        <p:spPr bwMode="auto">
          <a:xfrm>
            <a:off x="7443788" y="40497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>
                <a:solidFill>
                  <a:schemeClr val="bg1"/>
                </a:solidFill>
              </a:rPr>
              <a:t>90%</a:t>
            </a:r>
            <a:endParaRPr lang="fr-FR" sz="1800">
              <a:solidFill>
                <a:schemeClr val="bg1"/>
              </a:solidFill>
            </a:endParaRPr>
          </a:p>
        </p:txBody>
      </p:sp>
      <p:sp>
        <p:nvSpPr>
          <p:cNvPr id="1776711" name="Text Box 71"/>
          <p:cNvSpPr txBox="1">
            <a:spLocks noChangeArrowheads="1"/>
          </p:cNvSpPr>
          <p:nvPr/>
        </p:nvSpPr>
        <p:spPr bwMode="auto">
          <a:xfrm rot="-5400000">
            <a:off x="-352424" y="3725862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2000" b="1">
                <a:solidFill>
                  <a:schemeClr val="bg1"/>
                </a:solidFill>
              </a:rPr>
              <a:t>Tmax [°C]</a:t>
            </a:r>
            <a:endParaRPr lang="fr-FR" sz="2000" b="1">
              <a:solidFill>
                <a:schemeClr val="bg1"/>
              </a:solidFill>
            </a:endParaRPr>
          </a:p>
        </p:txBody>
      </p:sp>
      <p:sp>
        <p:nvSpPr>
          <p:cNvPr id="1776712" name="Freeform 72"/>
          <p:cNvSpPr>
            <a:spLocks/>
          </p:cNvSpPr>
          <p:nvPr/>
        </p:nvSpPr>
        <p:spPr bwMode="auto">
          <a:xfrm>
            <a:off x="930275" y="3389313"/>
            <a:ext cx="6551613" cy="2155825"/>
          </a:xfrm>
          <a:custGeom>
            <a:avLst/>
            <a:gdLst>
              <a:gd name="T0" fmla="*/ 0 w 1162"/>
              <a:gd name="T1" fmla="*/ 368 h 368"/>
              <a:gd name="T2" fmla="*/ 106 w 1162"/>
              <a:gd name="T3" fmla="*/ 326 h 368"/>
              <a:gd name="T4" fmla="*/ 211 w 1162"/>
              <a:gd name="T5" fmla="*/ 253 h 368"/>
              <a:gd name="T6" fmla="*/ 317 w 1162"/>
              <a:gd name="T7" fmla="*/ 180 h 368"/>
              <a:gd name="T8" fmla="*/ 423 w 1162"/>
              <a:gd name="T9" fmla="*/ 102 h 368"/>
              <a:gd name="T10" fmla="*/ 528 w 1162"/>
              <a:gd name="T11" fmla="*/ 44 h 368"/>
              <a:gd name="T12" fmla="*/ 634 w 1162"/>
              <a:gd name="T13" fmla="*/ 0 h 368"/>
              <a:gd name="T14" fmla="*/ 739 w 1162"/>
              <a:gd name="T15" fmla="*/ 13 h 368"/>
              <a:gd name="T16" fmla="*/ 845 w 1162"/>
              <a:gd name="T17" fmla="*/ 68 h 368"/>
              <a:gd name="T18" fmla="*/ 951 w 1162"/>
              <a:gd name="T19" fmla="*/ 166 h 368"/>
              <a:gd name="T20" fmla="*/ 1056 w 1162"/>
              <a:gd name="T21" fmla="*/ 283 h 368"/>
              <a:gd name="T22" fmla="*/ 1162 w 1162"/>
              <a:gd name="T23" fmla="*/ 352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62" h="368">
                <a:moveTo>
                  <a:pt x="0" y="368"/>
                </a:moveTo>
                <a:lnTo>
                  <a:pt x="106" y="326"/>
                </a:lnTo>
                <a:lnTo>
                  <a:pt x="211" y="253"/>
                </a:lnTo>
                <a:lnTo>
                  <a:pt x="317" y="180"/>
                </a:lnTo>
                <a:lnTo>
                  <a:pt x="423" y="102"/>
                </a:lnTo>
                <a:lnTo>
                  <a:pt x="528" y="44"/>
                </a:lnTo>
                <a:lnTo>
                  <a:pt x="634" y="0"/>
                </a:lnTo>
                <a:lnTo>
                  <a:pt x="739" y="13"/>
                </a:lnTo>
                <a:lnTo>
                  <a:pt x="845" y="68"/>
                </a:lnTo>
                <a:lnTo>
                  <a:pt x="951" y="166"/>
                </a:lnTo>
                <a:lnTo>
                  <a:pt x="1056" y="283"/>
                </a:lnTo>
                <a:lnTo>
                  <a:pt x="1162" y="352"/>
                </a:lnTo>
              </a:path>
            </a:pathLst>
          </a:custGeom>
          <a:noFill/>
          <a:ln w="38100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713" name="Freeform 73"/>
          <p:cNvSpPr>
            <a:spLocks/>
          </p:cNvSpPr>
          <p:nvPr/>
        </p:nvSpPr>
        <p:spPr bwMode="auto">
          <a:xfrm>
            <a:off x="930275" y="2600325"/>
            <a:ext cx="6551613" cy="2819400"/>
          </a:xfrm>
          <a:custGeom>
            <a:avLst/>
            <a:gdLst>
              <a:gd name="T0" fmla="*/ 0 w 1162"/>
              <a:gd name="T1" fmla="*/ 481 h 481"/>
              <a:gd name="T2" fmla="*/ 106 w 1162"/>
              <a:gd name="T3" fmla="*/ 478 h 481"/>
              <a:gd name="T4" fmla="*/ 211 w 1162"/>
              <a:gd name="T5" fmla="*/ 285 h 481"/>
              <a:gd name="T6" fmla="*/ 317 w 1162"/>
              <a:gd name="T7" fmla="*/ 257 h 481"/>
              <a:gd name="T8" fmla="*/ 423 w 1162"/>
              <a:gd name="T9" fmla="*/ 186 h 481"/>
              <a:gd name="T10" fmla="*/ 528 w 1162"/>
              <a:gd name="T11" fmla="*/ 22 h 481"/>
              <a:gd name="T12" fmla="*/ 634 w 1162"/>
              <a:gd name="T13" fmla="*/ 65 h 481"/>
              <a:gd name="T14" fmla="*/ 739 w 1162"/>
              <a:gd name="T15" fmla="*/ 0 h 481"/>
              <a:gd name="T16" fmla="*/ 845 w 1162"/>
              <a:gd name="T17" fmla="*/ 162 h 481"/>
              <a:gd name="T18" fmla="*/ 951 w 1162"/>
              <a:gd name="T19" fmla="*/ 337 h 481"/>
              <a:gd name="T20" fmla="*/ 1056 w 1162"/>
              <a:gd name="T21" fmla="*/ 365 h 481"/>
              <a:gd name="T22" fmla="*/ 1162 w 1162"/>
              <a:gd name="T23" fmla="*/ 457 h 4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62" h="481">
                <a:moveTo>
                  <a:pt x="0" y="481"/>
                </a:moveTo>
                <a:lnTo>
                  <a:pt x="106" y="478"/>
                </a:lnTo>
                <a:lnTo>
                  <a:pt x="211" y="285"/>
                </a:lnTo>
                <a:lnTo>
                  <a:pt x="317" y="257"/>
                </a:lnTo>
                <a:lnTo>
                  <a:pt x="423" y="186"/>
                </a:lnTo>
                <a:lnTo>
                  <a:pt x="528" y="22"/>
                </a:lnTo>
                <a:lnTo>
                  <a:pt x="634" y="65"/>
                </a:lnTo>
                <a:lnTo>
                  <a:pt x="739" y="0"/>
                </a:lnTo>
                <a:lnTo>
                  <a:pt x="845" y="162"/>
                </a:lnTo>
                <a:lnTo>
                  <a:pt x="951" y="337"/>
                </a:lnTo>
                <a:lnTo>
                  <a:pt x="1056" y="365"/>
                </a:lnTo>
                <a:lnTo>
                  <a:pt x="1162" y="457"/>
                </a:lnTo>
              </a:path>
            </a:pathLst>
          </a:custGeom>
          <a:noFill/>
          <a:ln w="38100" cap="flat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714" name="Text Box 74"/>
          <p:cNvSpPr txBox="1">
            <a:spLocks noChangeArrowheads="1"/>
          </p:cNvSpPr>
          <p:nvPr/>
        </p:nvSpPr>
        <p:spPr bwMode="auto">
          <a:xfrm>
            <a:off x="3755708" y="4672013"/>
            <a:ext cx="2300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 dirty="0" smtClean="0">
                <a:solidFill>
                  <a:schemeClr val="bg1"/>
                </a:solidFill>
              </a:rPr>
              <a:t>Moyenne 1961-1990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76715" name="Text Box 75"/>
          <p:cNvSpPr txBox="1">
            <a:spLocks noChangeArrowheads="1"/>
          </p:cNvSpPr>
          <p:nvPr/>
        </p:nvSpPr>
        <p:spPr bwMode="auto">
          <a:xfrm>
            <a:off x="3755708" y="5021263"/>
            <a:ext cx="1710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 dirty="0" smtClean="0">
                <a:solidFill>
                  <a:schemeClr val="bg1"/>
                </a:solidFill>
              </a:rPr>
              <a:t>Moyenne 2003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76716" name="Line 76"/>
          <p:cNvSpPr>
            <a:spLocks noChangeShapeType="1"/>
          </p:cNvSpPr>
          <p:nvPr/>
        </p:nvSpPr>
        <p:spPr bwMode="auto">
          <a:xfrm>
            <a:off x="3222308" y="4886325"/>
            <a:ext cx="544512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717" name="Line 77"/>
          <p:cNvSpPr>
            <a:spLocks noChangeShapeType="1"/>
          </p:cNvSpPr>
          <p:nvPr/>
        </p:nvSpPr>
        <p:spPr bwMode="auto">
          <a:xfrm>
            <a:off x="3222308" y="5246688"/>
            <a:ext cx="5461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718" name="Freeform 78"/>
          <p:cNvSpPr>
            <a:spLocks/>
          </p:cNvSpPr>
          <p:nvPr/>
        </p:nvSpPr>
        <p:spPr bwMode="auto">
          <a:xfrm>
            <a:off x="917575" y="2619375"/>
            <a:ext cx="6554788" cy="2220913"/>
          </a:xfrm>
          <a:custGeom>
            <a:avLst/>
            <a:gdLst>
              <a:gd name="T0" fmla="*/ 0 w 4129"/>
              <a:gd name="T1" fmla="*/ 1399 h 1399"/>
              <a:gd name="T2" fmla="*/ 366 w 4129"/>
              <a:gd name="T3" fmla="*/ 1259 h 1399"/>
              <a:gd name="T4" fmla="*/ 781 w 4129"/>
              <a:gd name="T5" fmla="*/ 1022 h 1399"/>
              <a:gd name="T6" fmla="*/ 1115 w 4129"/>
              <a:gd name="T7" fmla="*/ 747 h 1399"/>
              <a:gd name="T8" fmla="*/ 1502 w 4129"/>
              <a:gd name="T9" fmla="*/ 403 h 1399"/>
              <a:gd name="T10" fmla="*/ 1874 w 4129"/>
              <a:gd name="T11" fmla="*/ 193 h 1399"/>
              <a:gd name="T12" fmla="*/ 2251 w 4129"/>
              <a:gd name="T13" fmla="*/ 21 h 1399"/>
              <a:gd name="T14" fmla="*/ 2660 w 4129"/>
              <a:gd name="T15" fmla="*/ 64 h 1399"/>
              <a:gd name="T16" fmla="*/ 3020 w 4129"/>
              <a:gd name="T17" fmla="*/ 301 h 1399"/>
              <a:gd name="T18" fmla="*/ 3499 w 4129"/>
              <a:gd name="T19" fmla="*/ 801 h 1399"/>
              <a:gd name="T20" fmla="*/ 3747 w 4129"/>
              <a:gd name="T21" fmla="*/ 1103 h 1399"/>
              <a:gd name="T22" fmla="*/ 4129 w 4129"/>
              <a:gd name="T23" fmla="*/ 1323 h 1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29" h="1399">
                <a:moveTo>
                  <a:pt x="0" y="1399"/>
                </a:moveTo>
                <a:cubicBezTo>
                  <a:pt x="118" y="1360"/>
                  <a:pt x="236" y="1322"/>
                  <a:pt x="366" y="1259"/>
                </a:cubicBezTo>
                <a:cubicBezTo>
                  <a:pt x="496" y="1196"/>
                  <a:pt x="656" y="1107"/>
                  <a:pt x="781" y="1022"/>
                </a:cubicBezTo>
                <a:cubicBezTo>
                  <a:pt x="906" y="937"/>
                  <a:pt x="995" y="850"/>
                  <a:pt x="1115" y="747"/>
                </a:cubicBezTo>
                <a:cubicBezTo>
                  <a:pt x="1235" y="644"/>
                  <a:pt x="1375" y="495"/>
                  <a:pt x="1502" y="403"/>
                </a:cubicBezTo>
                <a:cubicBezTo>
                  <a:pt x="1629" y="311"/>
                  <a:pt x="1749" y="257"/>
                  <a:pt x="1874" y="193"/>
                </a:cubicBezTo>
                <a:cubicBezTo>
                  <a:pt x="1999" y="129"/>
                  <a:pt x="2120" y="42"/>
                  <a:pt x="2251" y="21"/>
                </a:cubicBezTo>
                <a:cubicBezTo>
                  <a:pt x="2382" y="0"/>
                  <a:pt x="2532" y="17"/>
                  <a:pt x="2660" y="64"/>
                </a:cubicBezTo>
                <a:cubicBezTo>
                  <a:pt x="2788" y="111"/>
                  <a:pt x="2880" y="178"/>
                  <a:pt x="3020" y="301"/>
                </a:cubicBezTo>
                <a:cubicBezTo>
                  <a:pt x="3160" y="424"/>
                  <a:pt x="3378" y="667"/>
                  <a:pt x="3499" y="801"/>
                </a:cubicBezTo>
                <a:cubicBezTo>
                  <a:pt x="3620" y="935"/>
                  <a:pt x="3642" y="1016"/>
                  <a:pt x="3747" y="1103"/>
                </a:cubicBezTo>
                <a:cubicBezTo>
                  <a:pt x="3852" y="1190"/>
                  <a:pt x="4065" y="1287"/>
                  <a:pt x="4129" y="1323"/>
                </a:cubicBezTo>
              </a:path>
            </a:pathLst>
          </a:custGeom>
          <a:noFill/>
          <a:ln w="5715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776719" name="Text Box 79"/>
          <p:cNvSpPr txBox="1">
            <a:spLocks noChangeArrowheads="1"/>
          </p:cNvSpPr>
          <p:nvPr/>
        </p:nvSpPr>
        <p:spPr bwMode="auto">
          <a:xfrm>
            <a:off x="3755708" y="4322763"/>
            <a:ext cx="2300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 dirty="0" smtClean="0">
                <a:solidFill>
                  <a:schemeClr val="bg1"/>
                </a:solidFill>
              </a:rPr>
              <a:t>Moyenne 2071-2100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76720" name="Line 80"/>
          <p:cNvSpPr>
            <a:spLocks noChangeShapeType="1"/>
          </p:cNvSpPr>
          <p:nvPr/>
        </p:nvSpPr>
        <p:spPr bwMode="auto">
          <a:xfrm>
            <a:off x="3222308" y="4527550"/>
            <a:ext cx="544512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721" name="Rectangle 81"/>
          <p:cNvSpPr>
            <a:spLocks noChangeArrowheads="1"/>
          </p:cNvSpPr>
          <p:nvPr/>
        </p:nvSpPr>
        <p:spPr bwMode="auto">
          <a:xfrm>
            <a:off x="625475" y="173990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eaLnBrk="1" hangingPunct="1"/>
            <a:r>
              <a:rPr lang="fr-FR" sz="180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1776722" name="Freeform 82"/>
          <p:cNvSpPr>
            <a:spLocks/>
          </p:cNvSpPr>
          <p:nvPr/>
        </p:nvSpPr>
        <p:spPr bwMode="auto">
          <a:xfrm>
            <a:off x="3887788" y="1822450"/>
            <a:ext cx="1239837" cy="2003425"/>
          </a:xfrm>
          <a:custGeom>
            <a:avLst/>
            <a:gdLst>
              <a:gd name="T0" fmla="*/ 13 w 1162"/>
              <a:gd name="T1" fmla="*/ 203 h 342"/>
              <a:gd name="T2" fmla="*/ 39 w 1162"/>
              <a:gd name="T3" fmla="*/ 140 h 342"/>
              <a:gd name="T4" fmla="*/ 64 w 1162"/>
              <a:gd name="T5" fmla="*/ 214 h 342"/>
              <a:gd name="T6" fmla="*/ 90 w 1162"/>
              <a:gd name="T7" fmla="*/ 172 h 342"/>
              <a:gd name="T8" fmla="*/ 115 w 1162"/>
              <a:gd name="T9" fmla="*/ 103 h 342"/>
              <a:gd name="T10" fmla="*/ 141 w 1162"/>
              <a:gd name="T11" fmla="*/ 65 h 342"/>
              <a:gd name="T12" fmla="*/ 166 w 1162"/>
              <a:gd name="T13" fmla="*/ 87 h 342"/>
              <a:gd name="T14" fmla="*/ 192 w 1162"/>
              <a:gd name="T15" fmla="*/ 163 h 342"/>
              <a:gd name="T16" fmla="*/ 217 w 1162"/>
              <a:gd name="T17" fmla="*/ 231 h 342"/>
              <a:gd name="T18" fmla="*/ 243 w 1162"/>
              <a:gd name="T19" fmla="*/ 177 h 342"/>
              <a:gd name="T20" fmla="*/ 268 w 1162"/>
              <a:gd name="T21" fmla="*/ 82 h 342"/>
              <a:gd name="T22" fmla="*/ 294 w 1162"/>
              <a:gd name="T23" fmla="*/ 110 h 342"/>
              <a:gd name="T24" fmla="*/ 319 w 1162"/>
              <a:gd name="T25" fmla="*/ 121 h 342"/>
              <a:gd name="T26" fmla="*/ 345 w 1162"/>
              <a:gd name="T27" fmla="*/ 200 h 342"/>
              <a:gd name="T28" fmla="*/ 370 w 1162"/>
              <a:gd name="T29" fmla="*/ 82 h 342"/>
              <a:gd name="T30" fmla="*/ 396 w 1162"/>
              <a:gd name="T31" fmla="*/ 245 h 342"/>
              <a:gd name="T32" fmla="*/ 421 w 1162"/>
              <a:gd name="T33" fmla="*/ 342 h 342"/>
              <a:gd name="T34" fmla="*/ 447 w 1162"/>
              <a:gd name="T35" fmla="*/ 215 h 342"/>
              <a:gd name="T36" fmla="*/ 473 w 1162"/>
              <a:gd name="T37" fmla="*/ 191 h 342"/>
              <a:gd name="T38" fmla="*/ 498 w 1162"/>
              <a:gd name="T39" fmla="*/ 154 h 342"/>
              <a:gd name="T40" fmla="*/ 524 w 1162"/>
              <a:gd name="T41" fmla="*/ 142 h 342"/>
              <a:gd name="T42" fmla="*/ 549 w 1162"/>
              <a:gd name="T43" fmla="*/ 108 h 342"/>
              <a:gd name="T44" fmla="*/ 575 w 1162"/>
              <a:gd name="T45" fmla="*/ 138 h 342"/>
              <a:gd name="T46" fmla="*/ 600 w 1162"/>
              <a:gd name="T47" fmla="*/ 179 h 342"/>
              <a:gd name="T48" fmla="*/ 626 w 1162"/>
              <a:gd name="T49" fmla="*/ 40 h 342"/>
              <a:gd name="T50" fmla="*/ 651 w 1162"/>
              <a:gd name="T51" fmla="*/ 149 h 342"/>
              <a:gd name="T52" fmla="*/ 677 w 1162"/>
              <a:gd name="T53" fmla="*/ 293 h 342"/>
              <a:gd name="T54" fmla="*/ 702 w 1162"/>
              <a:gd name="T55" fmla="*/ 159 h 342"/>
              <a:gd name="T56" fmla="*/ 728 w 1162"/>
              <a:gd name="T57" fmla="*/ 240 h 342"/>
              <a:gd name="T58" fmla="*/ 753 w 1162"/>
              <a:gd name="T59" fmla="*/ 198 h 342"/>
              <a:gd name="T60" fmla="*/ 779 w 1162"/>
              <a:gd name="T61" fmla="*/ 179 h 342"/>
              <a:gd name="T62" fmla="*/ 804 w 1162"/>
              <a:gd name="T63" fmla="*/ 73 h 342"/>
              <a:gd name="T64" fmla="*/ 830 w 1162"/>
              <a:gd name="T65" fmla="*/ 35 h 342"/>
              <a:gd name="T66" fmla="*/ 855 w 1162"/>
              <a:gd name="T67" fmla="*/ 31 h 342"/>
              <a:gd name="T68" fmla="*/ 881 w 1162"/>
              <a:gd name="T69" fmla="*/ 33 h 342"/>
              <a:gd name="T70" fmla="*/ 906 w 1162"/>
              <a:gd name="T71" fmla="*/ 49 h 342"/>
              <a:gd name="T72" fmla="*/ 932 w 1162"/>
              <a:gd name="T73" fmla="*/ 0 h 342"/>
              <a:gd name="T74" fmla="*/ 957 w 1162"/>
              <a:gd name="T75" fmla="*/ 235 h 342"/>
              <a:gd name="T76" fmla="*/ 983 w 1162"/>
              <a:gd name="T77" fmla="*/ 131 h 342"/>
              <a:gd name="T78" fmla="*/ 1008 w 1162"/>
              <a:gd name="T79" fmla="*/ 166 h 342"/>
              <a:gd name="T80" fmla="*/ 1034 w 1162"/>
              <a:gd name="T81" fmla="*/ 184 h 342"/>
              <a:gd name="T82" fmla="*/ 1060 w 1162"/>
              <a:gd name="T83" fmla="*/ 142 h 342"/>
              <a:gd name="T84" fmla="*/ 1085 w 1162"/>
              <a:gd name="T85" fmla="*/ 170 h 342"/>
              <a:gd name="T86" fmla="*/ 1111 w 1162"/>
              <a:gd name="T87" fmla="*/ 145 h 342"/>
              <a:gd name="T88" fmla="*/ 1136 w 1162"/>
              <a:gd name="T89" fmla="*/ 205 h 342"/>
              <a:gd name="T90" fmla="*/ 1162 w 1162"/>
              <a:gd name="T91" fmla="*/ 328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62" h="342">
                <a:moveTo>
                  <a:pt x="0" y="163"/>
                </a:moveTo>
                <a:lnTo>
                  <a:pt x="13" y="203"/>
                </a:lnTo>
                <a:lnTo>
                  <a:pt x="26" y="179"/>
                </a:lnTo>
                <a:lnTo>
                  <a:pt x="39" y="140"/>
                </a:lnTo>
                <a:lnTo>
                  <a:pt x="51" y="186"/>
                </a:lnTo>
                <a:lnTo>
                  <a:pt x="64" y="214"/>
                </a:lnTo>
                <a:lnTo>
                  <a:pt x="77" y="166"/>
                </a:lnTo>
                <a:lnTo>
                  <a:pt x="90" y="172"/>
                </a:lnTo>
                <a:lnTo>
                  <a:pt x="102" y="201"/>
                </a:lnTo>
                <a:lnTo>
                  <a:pt x="115" y="103"/>
                </a:lnTo>
                <a:lnTo>
                  <a:pt x="128" y="128"/>
                </a:lnTo>
                <a:lnTo>
                  <a:pt x="141" y="65"/>
                </a:lnTo>
                <a:lnTo>
                  <a:pt x="154" y="158"/>
                </a:lnTo>
                <a:lnTo>
                  <a:pt x="166" y="87"/>
                </a:lnTo>
                <a:lnTo>
                  <a:pt x="179" y="145"/>
                </a:lnTo>
                <a:lnTo>
                  <a:pt x="192" y="163"/>
                </a:lnTo>
                <a:lnTo>
                  <a:pt x="205" y="143"/>
                </a:lnTo>
                <a:lnTo>
                  <a:pt x="217" y="231"/>
                </a:lnTo>
                <a:lnTo>
                  <a:pt x="230" y="205"/>
                </a:lnTo>
                <a:lnTo>
                  <a:pt x="243" y="177"/>
                </a:lnTo>
                <a:lnTo>
                  <a:pt x="256" y="200"/>
                </a:lnTo>
                <a:lnTo>
                  <a:pt x="268" y="82"/>
                </a:lnTo>
                <a:lnTo>
                  <a:pt x="281" y="47"/>
                </a:lnTo>
                <a:lnTo>
                  <a:pt x="294" y="110"/>
                </a:lnTo>
                <a:lnTo>
                  <a:pt x="307" y="143"/>
                </a:lnTo>
                <a:lnTo>
                  <a:pt x="319" y="121"/>
                </a:lnTo>
                <a:lnTo>
                  <a:pt x="332" y="187"/>
                </a:lnTo>
                <a:lnTo>
                  <a:pt x="345" y="200"/>
                </a:lnTo>
                <a:lnTo>
                  <a:pt x="358" y="119"/>
                </a:lnTo>
                <a:lnTo>
                  <a:pt x="370" y="82"/>
                </a:lnTo>
                <a:lnTo>
                  <a:pt x="383" y="338"/>
                </a:lnTo>
                <a:lnTo>
                  <a:pt x="396" y="245"/>
                </a:lnTo>
                <a:lnTo>
                  <a:pt x="409" y="277"/>
                </a:lnTo>
                <a:lnTo>
                  <a:pt x="421" y="342"/>
                </a:lnTo>
                <a:lnTo>
                  <a:pt x="434" y="300"/>
                </a:lnTo>
                <a:lnTo>
                  <a:pt x="447" y="215"/>
                </a:lnTo>
                <a:lnTo>
                  <a:pt x="460" y="182"/>
                </a:lnTo>
                <a:lnTo>
                  <a:pt x="473" y="191"/>
                </a:lnTo>
                <a:lnTo>
                  <a:pt x="485" y="173"/>
                </a:lnTo>
                <a:lnTo>
                  <a:pt x="498" y="154"/>
                </a:lnTo>
                <a:lnTo>
                  <a:pt x="511" y="143"/>
                </a:lnTo>
                <a:lnTo>
                  <a:pt x="524" y="142"/>
                </a:lnTo>
                <a:lnTo>
                  <a:pt x="536" y="143"/>
                </a:lnTo>
                <a:lnTo>
                  <a:pt x="549" y="108"/>
                </a:lnTo>
                <a:lnTo>
                  <a:pt x="562" y="82"/>
                </a:lnTo>
                <a:lnTo>
                  <a:pt x="575" y="138"/>
                </a:lnTo>
                <a:lnTo>
                  <a:pt x="587" y="247"/>
                </a:lnTo>
                <a:lnTo>
                  <a:pt x="600" y="179"/>
                </a:lnTo>
                <a:lnTo>
                  <a:pt x="613" y="107"/>
                </a:lnTo>
                <a:lnTo>
                  <a:pt x="626" y="40"/>
                </a:lnTo>
                <a:lnTo>
                  <a:pt x="638" y="166"/>
                </a:lnTo>
                <a:lnTo>
                  <a:pt x="651" y="149"/>
                </a:lnTo>
                <a:lnTo>
                  <a:pt x="664" y="179"/>
                </a:lnTo>
                <a:lnTo>
                  <a:pt x="677" y="293"/>
                </a:lnTo>
                <a:lnTo>
                  <a:pt x="689" y="179"/>
                </a:lnTo>
                <a:lnTo>
                  <a:pt x="702" y="159"/>
                </a:lnTo>
                <a:lnTo>
                  <a:pt x="715" y="222"/>
                </a:lnTo>
                <a:lnTo>
                  <a:pt x="728" y="240"/>
                </a:lnTo>
                <a:lnTo>
                  <a:pt x="741" y="212"/>
                </a:lnTo>
                <a:lnTo>
                  <a:pt x="753" y="198"/>
                </a:lnTo>
                <a:lnTo>
                  <a:pt x="766" y="289"/>
                </a:lnTo>
                <a:lnTo>
                  <a:pt x="779" y="179"/>
                </a:lnTo>
                <a:lnTo>
                  <a:pt x="792" y="121"/>
                </a:lnTo>
                <a:lnTo>
                  <a:pt x="804" y="73"/>
                </a:lnTo>
                <a:lnTo>
                  <a:pt x="817" y="52"/>
                </a:lnTo>
                <a:lnTo>
                  <a:pt x="830" y="35"/>
                </a:lnTo>
                <a:lnTo>
                  <a:pt x="843" y="50"/>
                </a:lnTo>
                <a:lnTo>
                  <a:pt x="855" y="31"/>
                </a:lnTo>
                <a:lnTo>
                  <a:pt x="868" y="28"/>
                </a:lnTo>
                <a:lnTo>
                  <a:pt x="881" y="33"/>
                </a:lnTo>
                <a:lnTo>
                  <a:pt x="894" y="29"/>
                </a:lnTo>
                <a:lnTo>
                  <a:pt x="906" y="49"/>
                </a:lnTo>
                <a:lnTo>
                  <a:pt x="919" y="33"/>
                </a:lnTo>
                <a:lnTo>
                  <a:pt x="932" y="0"/>
                </a:lnTo>
                <a:lnTo>
                  <a:pt x="945" y="159"/>
                </a:lnTo>
                <a:lnTo>
                  <a:pt x="957" y="235"/>
                </a:lnTo>
                <a:lnTo>
                  <a:pt x="970" y="126"/>
                </a:lnTo>
                <a:lnTo>
                  <a:pt x="983" y="131"/>
                </a:lnTo>
                <a:lnTo>
                  <a:pt x="996" y="187"/>
                </a:lnTo>
                <a:lnTo>
                  <a:pt x="1008" y="166"/>
                </a:lnTo>
                <a:lnTo>
                  <a:pt x="1021" y="215"/>
                </a:lnTo>
                <a:lnTo>
                  <a:pt x="1034" y="184"/>
                </a:lnTo>
                <a:lnTo>
                  <a:pt x="1047" y="154"/>
                </a:lnTo>
                <a:lnTo>
                  <a:pt x="1060" y="142"/>
                </a:lnTo>
                <a:lnTo>
                  <a:pt x="1072" y="138"/>
                </a:lnTo>
                <a:lnTo>
                  <a:pt x="1085" y="170"/>
                </a:lnTo>
                <a:lnTo>
                  <a:pt x="1098" y="142"/>
                </a:lnTo>
                <a:lnTo>
                  <a:pt x="1111" y="145"/>
                </a:lnTo>
                <a:lnTo>
                  <a:pt x="1123" y="170"/>
                </a:lnTo>
                <a:lnTo>
                  <a:pt x="1136" y="205"/>
                </a:lnTo>
                <a:lnTo>
                  <a:pt x="1149" y="319"/>
                </a:lnTo>
                <a:lnTo>
                  <a:pt x="1162" y="328"/>
                </a:lnTo>
              </a:path>
            </a:pathLst>
          </a:custGeom>
          <a:noFill/>
          <a:ln w="38100" cap="flat" cmpd="sng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723" name="Line 83"/>
          <p:cNvSpPr>
            <a:spLocks noChangeShapeType="1"/>
          </p:cNvSpPr>
          <p:nvPr/>
        </p:nvSpPr>
        <p:spPr bwMode="auto">
          <a:xfrm>
            <a:off x="3222308" y="5592763"/>
            <a:ext cx="546100" cy="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776724" name="Text Box 84"/>
          <p:cNvSpPr txBox="1">
            <a:spLocks noChangeArrowheads="1"/>
          </p:cNvSpPr>
          <p:nvPr/>
        </p:nvSpPr>
        <p:spPr bwMode="auto">
          <a:xfrm>
            <a:off x="3755708" y="5389563"/>
            <a:ext cx="27880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fr-CH" sz="1800" dirty="0" err="1" smtClean="0">
                <a:solidFill>
                  <a:schemeClr val="bg1"/>
                </a:solidFill>
              </a:rPr>
              <a:t>Tmax</a:t>
            </a:r>
            <a:r>
              <a:rPr lang="fr-CH" sz="1800" dirty="0" smtClean="0">
                <a:solidFill>
                  <a:schemeClr val="bg1"/>
                </a:solidFill>
              </a:rPr>
              <a:t> journalier JJA </a:t>
            </a:r>
            <a:r>
              <a:rPr lang="fr-CH" sz="1800" dirty="0">
                <a:solidFill>
                  <a:schemeClr val="bg1"/>
                </a:solidFill>
              </a:rPr>
              <a:t>2003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776725" name="Rectangle 85"/>
          <p:cNvSpPr>
            <a:spLocks noChangeArrowheads="1"/>
          </p:cNvSpPr>
          <p:nvPr/>
        </p:nvSpPr>
        <p:spPr bwMode="auto">
          <a:xfrm>
            <a:off x="209550" y="269875"/>
            <a:ext cx="87582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r"/>
            <a:r>
              <a:rPr lang="fr-CH" sz="3600" dirty="0" err="1">
                <a:solidFill>
                  <a:srgbClr val="FFFFFF"/>
                </a:solidFill>
              </a:rPr>
              <a:t>Tmax</a:t>
            </a:r>
            <a:r>
              <a:rPr lang="fr-CH" sz="3600" dirty="0">
                <a:solidFill>
                  <a:srgbClr val="FFFFFF"/>
                </a:solidFill>
              </a:rPr>
              <a:t> </a:t>
            </a:r>
            <a:r>
              <a:rPr lang="fr-CH" sz="3600" dirty="0" smtClean="0">
                <a:solidFill>
                  <a:srgbClr val="FFFFFF"/>
                </a:solidFill>
              </a:rPr>
              <a:t>à Genève:</a:t>
            </a:r>
            <a:r>
              <a:rPr lang="fr-CH" sz="3600" dirty="0">
                <a:solidFill>
                  <a:srgbClr val="FFFFFF"/>
                </a:solidFill>
              </a:rPr>
              <a:t/>
            </a:r>
            <a:br>
              <a:rPr lang="fr-CH" sz="3600" dirty="0">
                <a:solidFill>
                  <a:srgbClr val="FFFFFF"/>
                </a:solidFill>
              </a:rPr>
            </a:br>
            <a:r>
              <a:rPr lang="fr-CH" dirty="0">
                <a:solidFill>
                  <a:srgbClr val="FFFFFF"/>
                </a:solidFill>
              </a:rPr>
              <a:t>1961-1990</a:t>
            </a:r>
            <a:br>
              <a:rPr lang="fr-CH" dirty="0">
                <a:solidFill>
                  <a:srgbClr val="FFFFFF"/>
                </a:solidFill>
              </a:rPr>
            </a:br>
            <a:r>
              <a:rPr lang="fr-CH" dirty="0">
                <a:solidFill>
                  <a:srgbClr val="FFFFFF"/>
                </a:solidFill>
              </a:rPr>
              <a:t>2071-2100</a:t>
            </a:r>
            <a:br>
              <a:rPr lang="fr-CH" dirty="0">
                <a:solidFill>
                  <a:srgbClr val="FFFFFF"/>
                </a:solidFill>
              </a:rPr>
            </a:br>
            <a:r>
              <a:rPr lang="fr-CH" dirty="0" smtClean="0">
                <a:solidFill>
                  <a:srgbClr val="FFFFFF"/>
                </a:solidFill>
              </a:rPr>
              <a:t>Eté 2003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1776726" name="Text Box 86"/>
          <p:cNvSpPr txBox="1">
            <a:spLocks noChangeArrowheads="1"/>
          </p:cNvSpPr>
          <p:nvPr/>
        </p:nvSpPr>
        <p:spPr bwMode="auto">
          <a:xfrm rot="5400000">
            <a:off x="7805738" y="4500563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CH" sz="1800" b="1">
              <a:solidFill>
                <a:schemeClr val="bg1"/>
              </a:solidFill>
            </a:endParaRPr>
          </a:p>
          <a:p>
            <a:r>
              <a:rPr lang="fr-CH" sz="1800" b="1">
                <a:solidFill>
                  <a:schemeClr val="bg1"/>
                </a:solidFill>
              </a:rPr>
              <a:t>Quantile</a:t>
            </a:r>
            <a:endParaRPr lang="fr-FR" sz="1800" b="1">
              <a:solidFill>
                <a:schemeClr val="bg1"/>
              </a:solidFill>
            </a:endParaRPr>
          </a:p>
        </p:txBody>
      </p:sp>
      <p:sp>
        <p:nvSpPr>
          <p:cNvPr id="1776727" name="Text Box 87"/>
          <p:cNvSpPr txBox="1">
            <a:spLocks noChangeArrowheads="1"/>
          </p:cNvSpPr>
          <p:nvPr/>
        </p:nvSpPr>
        <p:spPr bwMode="auto">
          <a:xfrm rot="-16200000">
            <a:off x="6987381" y="4275932"/>
            <a:ext cx="3840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sz="1400"/>
              <a:t>Beniston, 2007: Geophysical Research Letters</a:t>
            </a:r>
          </a:p>
        </p:txBody>
      </p:sp>
    </p:spTree>
    <p:extLst>
      <p:ext uri="{BB962C8B-B14F-4D97-AF65-F5344CB8AC3E}">
        <p14:creationId xmlns:p14="http://schemas.microsoft.com/office/powerpoint/2010/main" val="155104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76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76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7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7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77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7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76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7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6644" grpId="0" animBg="1"/>
      <p:bldP spid="1776645" grpId="0" animBg="1"/>
      <p:bldP spid="1776646" grpId="0" animBg="1"/>
      <p:bldP spid="1776647" grpId="0" animBg="1"/>
      <p:bldP spid="1776706" grpId="0"/>
      <p:bldP spid="1776707" grpId="0"/>
      <p:bldP spid="1776708" grpId="0"/>
      <p:bldP spid="1776709" grpId="0"/>
      <p:bldP spid="1776710" grpId="0"/>
      <p:bldP spid="1776712" grpId="0" animBg="1"/>
      <p:bldP spid="1776713" grpId="0" animBg="1"/>
      <p:bldP spid="1776714" grpId="0"/>
      <p:bldP spid="1776715" grpId="0"/>
      <p:bldP spid="1776716" grpId="0" animBg="1"/>
      <p:bldP spid="1776717" grpId="0" animBg="1"/>
      <p:bldP spid="1776718" grpId="0" animBg="1"/>
      <p:bldP spid="1776719" grpId="0"/>
      <p:bldP spid="1776720" grpId="0" animBg="1"/>
      <p:bldP spid="1776722" grpId="0" animBg="1"/>
      <p:bldP spid="1776723" grpId="0" animBg="1"/>
      <p:bldP spid="1776724" grpId="0"/>
      <p:bldP spid="17767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0200"/>
            <a:ext cx="8930640" cy="1143000"/>
          </a:xfrm>
        </p:spPr>
        <p:txBody>
          <a:bodyPr/>
          <a:lstStyle/>
          <a:p>
            <a:r>
              <a:rPr lang="fr-CH" sz="3600" dirty="0" smtClean="0"/>
              <a:t>Les Alpes: le château d’eau de l’Europe</a:t>
            </a:r>
            <a:br>
              <a:rPr lang="fr-CH" sz="3600" dirty="0" smtClean="0"/>
            </a:br>
            <a:endParaRPr lang="fr-FR" sz="3600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025"/>
            <a:ext cx="91440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5156" name="Freeform 4"/>
          <p:cNvSpPr>
            <a:spLocks/>
          </p:cNvSpPr>
          <p:nvPr/>
        </p:nvSpPr>
        <p:spPr bwMode="auto">
          <a:xfrm>
            <a:off x="2317750" y="4054475"/>
            <a:ext cx="1044575" cy="1557338"/>
          </a:xfrm>
          <a:custGeom>
            <a:avLst/>
            <a:gdLst>
              <a:gd name="T0" fmla="*/ 2147483647 w 658"/>
              <a:gd name="T1" fmla="*/ 2147483647 h 957"/>
              <a:gd name="T2" fmla="*/ 2147483647 w 658"/>
              <a:gd name="T3" fmla="*/ 2147483647 h 957"/>
              <a:gd name="T4" fmla="*/ 2147483647 w 658"/>
              <a:gd name="T5" fmla="*/ 2147483647 h 957"/>
              <a:gd name="T6" fmla="*/ 2147483647 w 658"/>
              <a:gd name="T7" fmla="*/ 2147483647 h 957"/>
              <a:gd name="T8" fmla="*/ 2147483647 w 658"/>
              <a:gd name="T9" fmla="*/ 2147483647 h 957"/>
              <a:gd name="T10" fmla="*/ 2147483647 w 658"/>
              <a:gd name="T11" fmla="*/ 2147483647 h 957"/>
              <a:gd name="T12" fmla="*/ 2147483647 w 658"/>
              <a:gd name="T13" fmla="*/ 2147483647 h 957"/>
              <a:gd name="T14" fmla="*/ 2147483647 w 658"/>
              <a:gd name="T15" fmla="*/ 2147483647 h 957"/>
              <a:gd name="T16" fmla="*/ 2147483647 w 658"/>
              <a:gd name="T17" fmla="*/ 2147483647 h 957"/>
              <a:gd name="T18" fmla="*/ 2147483647 w 658"/>
              <a:gd name="T19" fmla="*/ 2147483647 h 957"/>
              <a:gd name="T20" fmla="*/ 2147483647 w 658"/>
              <a:gd name="T21" fmla="*/ 2147483647 h 957"/>
              <a:gd name="T22" fmla="*/ 2147483647 w 658"/>
              <a:gd name="T23" fmla="*/ 2147483647 h 957"/>
              <a:gd name="T24" fmla="*/ 2147483647 w 658"/>
              <a:gd name="T25" fmla="*/ 2147483647 h 957"/>
              <a:gd name="T26" fmla="*/ 2147483647 w 658"/>
              <a:gd name="T27" fmla="*/ 2147483647 h 957"/>
              <a:gd name="T28" fmla="*/ 2147483647 w 658"/>
              <a:gd name="T29" fmla="*/ 2147483647 h 95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58" h="957">
                <a:moveTo>
                  <a:pt x="640" y="116"/>
                </a:moveTo>
                <a:cubicBezTo>
                  <a:pt x="622" y="77"/>
                  <a:pt x="486" y="0"/>
                  <a:pt x="400" y="8"/>
                </a:cubicBezTo>
                <a:cubicBezTo>
                  <a:pt x="314" y="16"/>
                  <a:pt x="176" y="111"/>
                  <a:pt x="124" y="164"/>
                </a:cubicBezTo>
                <a:cubicBezTo>
                  <a:pt x="72" y="217"/>
                  <a:pt x="107" y="255"/>
                  <a:pt x="88" y="326"/>
                </a:cubicBezTo>
                <a:cubicBezTo>
                  <a:pt x="69" y="397"/>
                  <a:pt x="20" y="518"/>
                  <a:pt x="10" y="590"/>
                </a:cubicBezTo>
                <a:cubicBezTo>
                  <a:pt x="0" y="662"/>
                  <a:pt x="20" y="708"/>
                  <a:pt x="28" y="758"/>
                </a:cubicBezTo>
                <a:cubicBezTo>
                  <a:pt x="36" y="808"/>
                  <a:pt x="36" y="868"/>
                  <a:pt x="58" y="890"/>
                </a:cubicBezTo>
                <a:cubicBezTo>
                  <a:pt x="80" y="912"/>
                  <a:pt x="125" y="879"/>
                  <a:pt x="160" y="890"/>
                </a:cubicBezTo>
                <a:cubicBezTo>
                  <a:pt x="195" y="901"/>
                  <a:pt x="241" y="957"/>
                  <a:pt x="268" y="956"/>
                </a:cubicBezTo>
                <a:cubicBezTo>
                  <a:pt x="295" y="955"/>
                  <a:pt x="311" y="921"/>
                  <a:pt x="322" y="884"/>
                </a:cubicBezTo>
                <a:cubicBezTo>
                  <a:pt x="333" y="847"/>
                  <a:pt x="331" y="776"/>
                  <a:pt x="334" y="734"/>
                </a:cubicBezTo>
                <a:cubicBezTo>
                  <a:pt x="337" y="692"/>
                  <a:pt x="334" y="690"/>
                  <a:pt x="340" y="632"/>
                </a:cubicBezTo>
                <a:cubicBezTo>
                  <a:pt x="346" y="574"/>
                  <a:pt x="342" y="451"/>
                  <a:pt x="370" y="386"/>
                </a:cubicBezTo>
                <a:cubicBezTo>
                  <a:pt x="398" y="321"/>
                  <a:pt x="458" y="286"/>
                  <a:pt x="508" y="242"/>
                </a:cubicBezTo>
                <a:cubicBezTo>
                  <a:pt x="558" y="198"/>
                  <a:pt x="658" y="155"/>
                  <a:pt x="640" y="116"/>
                </a:cubicBezTo>
                <a:close/>
              </a:path>
            </a:pathLst>
          </a:custGeom>
          <a:solidFill>
            <a:srgbClr val="00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585157" name="Freeform 5"/>
          <p:cNvSpPr>
            <a:spLocks/>
          </p:cNvSpPr>
          <p:nvPr/>
        </p:nvSpPr>
        <p:spPr bwMode="auto">
          <a:xfrm>
            <a:off x="3486150" y="4229100"/>
            <a:ext cx="1109663" cy="842963"/>
          </a:xfrm>
          <a:custGeom>
            <a:avLst/>
            <a:gdLst>
              <a:gd name="T0" fmla="*/ 2147483647 w 699"/>
              <a:gd name="T1" fmla="*/ 2147483647 h 518"/>
              <a:gd name="T2" fmla="*/ 2147483647 w 699"/>
              <a:gd name="T3" fmla="*/ 2147483647 h 518"/>
              <a:gd name="T4" fmla="*/ 2147483647 w 699"/>
              <a:gd name="T5" fmla="*/ 2147483647 h 518"/>
              <a:gd name="T6" fmla="*/ 2147483647 w 699"/>
              <a:gd name="T7" fmla="*/ 2147483647 h 518"/>
              <a:gd name="T8" fmla="*/ 2147483647 w 699"/>
              <a:gd name="T9" fmla="*/ 2147483647 h 518"/>
              <a:gd name="T10" fmla="*/ 2147483647 w 699"/>
              <a:gd name="T11" fmla="*/ 2147483647 h 518"/>
              <a:gd name="T12" fmla="*/ 2147483647 w 699"/>
              <a:gd name="T13" fmla="*/ 2147483647 h 518"/>
              <a:gd name="T14" fmla="*/ 2147483647 w 699"/>
              <a:gd name="T15" fmla="*/ 2147483647 h 518"/>
              <a:gd name="T16" fmla="*/ 2147483647 w 699"/>
              <a:gd name="T17" fmla="*/ 2147483647 h 518"/>
              <a:gd name="T18" fmla="*/ 2147483647 w 699"/>
              <a:gd name="T19" fmla="*/ 2147483647 h 518"/>
              <a:gd name="T20" fmla="*/ 2147483647 w 699"/>
              <a:gd name="T21" fmla="*/ 2147483647 h 518"/>
              <a:gd name="T22" fmla="*/ 2147483647 w 699"/>
              <a:gd name="T23" fmla="*/ 2147483647 h 518"/>
              <a:gd name="T24" fmla="*/ 2147483647 w 699"/>
              <a:gd name="T25" fmla="*/ 2147483647 h 518"/>
              <a:gd name="T26" fmla="*/ 2147483647 w 699"/>
              <a:gd name="T27" fmla="*/ 2147483647 h 518"/>
              <a:gd name="T28" fmla="*/ 2147483647 w 699"/>
              <a:gd name="T29" fmla="*/ 2147483647 h 518"/>
              <a:gd name="T30" fmla="*/ 2147483647 w 699"/>
              <a:gd name="T31" fmla="*/ 2147483647 h 518"/>
              <a:gd name="T32" fmla="*/ 2147483647 w 699"/>
              <a:gd name="T33" fmla="*/ 2147483647 h 518"/>
              <a:gd name="T34" fmla="*/ 2147483647 w 699"/>
              <a:gd name="T35" fmla="*/ 0 h 51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99" h="518">
                <a:moveTo>
                  <a:pt x="6" y="36"/>
                </a:moveTo>
                <a:cubicBezTo>
                  <a:pt x="12" y="91"/>
                  <a:pt x="18" y="146"/>
                  <a:pt x="18" y="192"/>
                </a:cubicBezTo>
                <a:cubicBezTo>
                  <a:pt x="18" y="238"/>
                  <a:pt x="0" y="279"/>
                  <a:pt x="6" y="312"/>
                </a:cubicBezTo>
                <a:cubicBezTo>
                  <a:pt x="12" y="345"/>
                  <a:pt x="19" y="368"/>
                  <a:pt x="54" y="390"/>
                </a:cubicBezTo>
                <a:cubicBezTo>
                  <a:pt x="89" y="412"/>
                  <a:pt x="171" y="434"/>
                  <a:pt x="216" y="444"/>
                </a:cubicBezTo>
                <a:cubicBezTo>
                  <a:pt x="261" y="454"/>
                  <a:pt x="287" y="447"/>
                  <a:pt x="324" y="450"/>
                </a:cubicBezTo>
                <a:cubicBezTo>
                  <a:pt x="361" y="453"/>
                  <a:pt x="402" y="457"/>
                  <a:pt x="438" y="462"/>
                </a:cubicBezTo>
                <a:cubicBezTo>
                  <a:pt x="474" y="467"/>
                  <a:pt x="508" y="472"/>
                  <a:pt x="540" y="480"/>
                </a:cubicBezTo>
                <a:cubicBezTo>
                  <a:pt x="572" y="488"/>
                  <a:pt x="608" y="518"/>
                  <a:pt x="630" y="510"/>
                </a:cubicBezTo>
                <a:cubicBezTo>
                  <a:pt x="652" y="502"/>
                  <a:pt x="661" y="456"/>
                  <a:pt x="672" y="432"/>
                </a:cubicBezTo>
                <a:cubicBezTo>
                  <a:pt x="683" y="408"/>
                  <a:pt x="699" y="385"/>
                  <a:pt x="696" y="366"/>
                </a:cubicBezTo>
                <a:cubicBezTo>
                  <a:pt x="693" y="347"/>
                  <a:pt x="669" y="329"/>
                  <a:pt x="654" y="318"/>
                </a:cubicBezTo>
                <a:cubicBezTo>
                  <a:pt x="639" y="307"/>
                  <a:pt x="638" y="305"/>
                  <a:pt x="606" y="300"/>
                </a:cubicBezTo>
                <a:cubicBezTo>
                  <a:pt x="574" y="295"/>
                  <a:pt x="511" y="295"/>
                  <a:pt x="462" y="288"/>
                </a:cubicBezTo>
                <a:cubicBezTo>
                  <a:pt x="413" y="281"/>
                  <a:pt x="349" y="270"/>
                  <a:pt x="312" y="258"/>
                </a:cubicBezTo>
                <a:cubicBezTo>
                  <a:pt x="275" y="246"/>
                  <a:pt x="272" y="238"/>
                  <a:pt x="240" y="216"/>
                </a:cubicBezTo>
                <a:cubicBezTo>
                  <a:pt x="208" y="194"/>
                  <a:pt x="151" y="162"/>
                  <a:pt x="120" y="126"/>
                </a:cubicBezTo>
                <a:cubicBezTo>
                  <a:pt x="89" y="90"/>
                  <a:pt x="65" y="21"/>
                  <a:pt x="54" y="0"/>
                </a:cubicBezTo>
              </a:path>
            </a:pathLst>
          </a:custGeom>
          <a:solidFill>
            <a:srgbClr val="00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585158" name="Freeform 6"/>
          <p:cNvSpPr>
            <a:spLocks/>
          </p:cNvSpPr>
          <p:nvPr/>
        </p:nvSpPr>
        <p:spPr bwMode="auto">
          <a:xfrm>
            <a:off x="2255838" y="1547813"/>
            <a:ext cx="1776412" cy="2613025"/>
          </a:xfrm>
          <a:custGeom>
            <a:avLst/>
            <a:gdLst>
              <a:gd name="T0" fmla="*/ 2147483647 w 1119"/>
              <a:gd name="T1" fmla="*/ 2147483647 h 1606"/>
              <a:gd name="T2" fmla="*/ 2147483647 w 1119"/>
              <a:gd name="T3" fmla="*/ 2147483647 h 1606"/>
              <a:gd name="T4" fmla="*/ 2147483647 w 1119"/>
              <a:gd name="T5" fmla="*/ 2147483647 h 1606"/>
              <a:gd name="T6" fmla="*/ 2147483647 w 1119"/>
              <a:gd name="T7" fmla="*/ 2147483647 h 1606"/>
              <a:gd name="T8" fmla="*/ 2147483647 w 1119"/>
              <a:gd name="T9" fmla="*/ 2147483647 h 1606"/>
              <a:gd name="T10" fmla="*/ 2147483647 w 1119"/>
              <a:gd name="T11" fmla="*/ 2147483647 h 1606"/>
              <a:gd name="T12" fmla="*/ 2147483647 w 1119"/>
              <a:gd name="T13" fmla="*/ 2147483647 h 1606"/>
              <a:gd name="T14" fmla="*/ 2147483647 w 1119"/>
              <a:gd name="T15" fmla="*/ 2147483647 h 1606"/>
              <a:gd name="T16" fmla="*/ 2147483647 w 1119"/>
              <a:gd name="T17" fmla="*/ 2147483647 h 1606"/>
              <a:gd name="T18" fmla="*/ 2147483647 w 1119"/>
              <a:gd name="T19" fmla="*/ 2147483647 h 1606"/>
              <a:gd name="T20" fmla="*/ 2147483647 w 1119"/>
              <a:gd name="T21" fmla="*/ 2147483647 h 1606"/>
              <a:gd name="T22" fmla="*/ 2147483647 w 1119"/>
              <a:gd name="T23" fmla="*/ 2147483647 h 1606"/>
              <a:gd name="T24" fmla="*/ 2147483647 w 1119"/>
              <a:gd name="T25" fmla="*/ 2147483647 h 1606"/>
              <a:gd name="T26" fmla="*/ 2147483647 w 1119"/>
              <a:gd name="T27" fmla="*/ 2147483647 h 1606"/>
              <a:gd name="T28" fmla="*/ 2147483647 w 1119"/>
              <a:gd name="T29" fmla="*/ 2147483647 h 1606"/>
              <a:gd name="T30" fmla="*/ 2147483647 w 1119"/>
              <a:gd name="T31" fmla="*/ 2147483647 h 1606"/>
              <a:gd name="T32" fmla="*/ 2147483647 w 1119"/>
              <a:gd name="T33" fmla="*/ 2147483647 h 1606"/>
              <a:gd name="T34" fmla="*/ 2147483647 w 1119"/>
              <a:gd name="T35" fmla="*/ 2147483647 h 1606"/>
              <a:gd name="T36" fmla="*/ 2147483647 w 1119"/>
              <a:gd name="T37" fmla="*/ 2147483647 h 1606"/>
              <a:gd name="T38" fmla="*/ 2147483647 w 1119"/>
              <a:gd name="T39" fmla="*/ 2147483647 h 1606"/>
              <a:gd name="T40" fmla="*/ 2147483647 w 1119"/>
              <a:gd name="T41" fmla="*/ 2147483647 h 1606"/>
              <a:gd name="T42" fmla="*/ 2147483647 w 1119"/>
              <a:gd name="T43" fmla="*/ 2147483647 h 1606"/>
              <a:gd name="T44" fmla="*/ 2147483647 w 1119"/>
              <a:gd name="T45" fmla="*/ 2147483647 h 1606"/>
              <a:gd name="T46" fmla="*/ 2147483647 w 1119"/>
              <a:gd name="T47" fmla="*/ 2147483647 h 1606"/>
              <a:gd name="T48" fmla="*/ 2147483647 w 1119"/>
              <a:gd name="T49" fmla="*/ 2147483647 h 160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119" h="1606">
                <a:moveTo>
                  <a:pt x="835" y="1605"/>
                </a:moveTo>
                <a:cubicBezTo>
                  <a:pt x="905" y="1605"/>
                  <a:pt x="975" y="1606"/>
                  <a:pt x="1021" y="1569"/>
                </a:cubicBezTo>
                <a:cubicBezTo>
                  <a:pt x="1067" y="1532"/>
                  <a:pt x="1103" y="1443"/>
                  <a:pt x="1111" y="1383"/>
                </a:cubicBezTo>
                <a:cubicBezTo>
                  <a:pt x="1119" y="1323"/>
                  <a:pt x="1081" y="1262"/>
                  <a:pt x="1069" y="1209"/>
                </a:cubicBezTo>
                <a:cubicBezTo>
                  <a:pt x="1057" y="1156"/>
                  <a:pt x="1063" y="1135"/>
                  <a:pt x="1039" y="1065"/>
                </a:cubicBezTo>
                <a:cubicBezTo>
                  <a:pt x="1015" y="995"/>
                  <a:pt x="966" y="884"/>
                  <a:pt x="925" y="789"/>
                </a:cubicBezTo>
                <a:cubicBezTo>
                  <a:pt x="884" y="694"/>
                  <a:pt x="846" y="574"/>
                  <a:pt x="793" y="495"/>
                </a:cubicBezTo>
                <a:cubicBezTo>
                  <a:pt x="740" y="416"/>
                  <a:pt x="659" y="365"/>
                  <a:pt x="607" y="315"/>
                </a:cubicBezTo>
                <a:cubicBezTo>
                  <a:pt x="555" y="265"/>
                  <a:pt x="532" y="243"/>
                  <a:pt x="481" y="195"/>
                </a:cubicBezTo>
                <a:cubicBezTo>
                  <a:pt x="430" y="147"/>
                  <a:pt x="361" y="54"/>
                  <a:pt x="301" y="27"/>
                </a:cubicBezTo>
                <a:cubicBezTo>
                  <a:pt x="241" y="0"/>
                  <a:pt x="169" y="9"/>
                  <a:pt x="121" y="33"/>
                </a:cubicBezTo>
                <a:cubicBezTo>
                  <a:pt x="73" y="57"/>
                  <a:pt x="26" y="136"/>
                  <a:pt x="13" y="171"/>
                </a:cubicBezTo>
                <a:cubicBezTo>
                  <a:pt x="0" y="206"/>
                  <a:pt x="17" y="215"/>
                  <a:pt x="43" y="243"/>
                </a:cubicBezTo>
                <a:cubicBezTo>
                  <a:pt x="69" y="271"/>
                  <a:pt x="102" y="297"/>
                  <a:pt x="169" y="339"/>
                </a:cubicBezTo>
                <a:cubicBezTo>
                  <a:pt x="236" y="381"/>
                  <a:pt x="366" y="444"/>
                  <a:pt x="445" y="495"/>
                </a:cubicBezTo>
                <a:cubicBezTo>
                  <a:pt x="524" y="546"/>
                  <a:pt x="600" y="596"/>
                  <a:pt x="643" y="645"/>
                </a:cubicBezTo>
                <a:cubicBezTo>
                  <a:pt x="686" y="694"/>
                  <a:pt x="686" y="733"/>
                  <a:pt x="703" y="789"/>
                </a:cubicBezTo>
                <a:cubicBezTo>
                  <a:pt x="720" y="845"/>
                  <a:pt x="739" y="923"/>
                  <a:pt x="745" y="981"/>
                </a:cubicBezTo>
                <a:cubicBezTo>
                  <a:pt x="751" y="1039"/>
                  <a:pt x="754" y="1082"/>
                  <a:pt x="739" y="1137"/>
                </a:cubicBezTo>
                <a:cubicBezTo>
                  <a:pt x="724" y="1192"/>
                  <a:pt x="673" y="1264"/>
                  <a:pt x="655" y="1311"/>
                </a:cubicBezTo>
                <a:cubicBezTo>
                  <a:pt x="637" y="1358"/>
                  <a:pt x="636" y="1377"/>
                  <a:pt x="631" y="1419"/>
                </a:cubicBezTo>
                <a:cubicBezTo>
                  <a:pt x="626" y="1461"/>
                  <a:pt x="606" y="1534"/>
                  <a:pt x="625" y="1563"/>
                </a:cubicBezTo>
                <a:cubicBezTo>
                  <a:pt x="644" y="1592"/>
                  <a:pt x="702" y="1589"/>
                  <a:pt x="745" y="1593"/>
                </a:cubicBezTo>
                <a:cubicBezTo>
                  <a:pt x="788" y="1597"/>
                  <a:pt x="853" y="1586"/>
                  <a:pt x="883" y="1587"/>
                </a:cubicBezTo>
                <a:cubicBezTo>
                  <a:pt x="913" y="1588"/>
                  <a:pt x="917" y="1599"/>
                  <a:pt x="925" y="1599"/>
                </a:cubicBezTo>
              </a:path>
            </a:pathLst>
          </a:custGeom>
          <a:solidFill>
            <a:srgbClr val="00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585159" name="Freeform 7"/>
          <p:cNvSpPr>
            <a:spLocks/>
          </p:cNvSpPr>
          <p:nvPr/>
        </p:nvSpPr>
        <p:spPr bwMode="auto">
          <a:xfrm>
            <a:off x="3660775" y="3201988"/>
            <a:ext cx="5091113" cy="1963737"/>
          </a:xfrm>
          <a:custGeom>
            <a:avLst/>
            <a:gdLst>
              <a:gd name="T0" fmla="*/ 2147483647 w 3207"/>
              <a:gd name="T1" fmla="*/ 2147483647 h 1207"/>
              <a:gd name="T2" fmla="*/ 2147483647 w 3207"/>
              <a:gd name="T3" fmla="*/ 2147483647 h 1207"/>
              <a:gd name="T4" fmla="*/ 2147483647 w 3207"/>
              <a:gd name="T5" fmla="*/ 2147483647 h 1207"/>
              <a:gd name="T6" fmla="*/ 2147483647 w 3207"/>
              <a:gd name="T7" fmla="*/ 2147483647 h 1207"/>
              <a:gd name="T8" fmla="*/ 2147483647 w 3207"/>
              <a:gd name="T9" fmla="*/ 2147483647 h 1207"/>
              <a:gd name="T10" fmla="*/ 2147483647 w 3207"/>
              <a:gd name="T11" fmla="*/ 2147483647 h 1207"/>
              <a:gd name="T12" fmla="*/ 2147483647 w 3207"/>
              <a:gd name="T13" fmla="*/ 2147483647 h 1207"/>
              <a:gd name="T14" fmla="*/ 2147483647 w 3207"/>
              <a:gd name="T15" fmla="*/ 2147483647 h 1207"/>
              <a:gd name="T16" fmla="*/ 2147483647 w 3207"/>
              <a:gd name="T17" fmla="*/ 2147483647 h 1207"/>
              <a:gd name="T18" fmla="*/ 2147483647 w 3207"/>
              <a:gd name="T19" fmla="*/ 2147483647 h 1207"/>
              <a:gd name="T20" fmla="*/ 2147483647 w 3207"/>
              <a:gd name="T21" fmla="*/ 2147483647 h 1207"/>
              <a:gd name="T22" fmla="*/ 2147483647 w 3207"/>
              <a:gd name="T23" fmla="*/ 2147483647 h 1207"/>
              <a:gd name="T24" fmla="*/ 2147483647 w 3207"/>
              <a:gd name="T25" fmla="*/ 2147483647 h 1207"/>
              <a:gd name="T26" fmla="*/ 2147483647 w 3207"/>
              <a:gd name="T27" fmla="*/ 2147483647 h 1207"/>
              <a:gd name="T28" fmla="*/ 2147483647 w 3207"/>
              <a:gd name="T29" fmla="*/ 2147483647 h 1207"/>
              <a:gd name="T30" fmla="*/ 2147483647 w 3207"/>
              <a:gd name="T31" fmla="*/ 2147483647 h 1207"/>
              <a:gd name="T32" fmla="*/ 2147483647 w 3207"/>
              <a:gd name="T33" fmla="*/ 2147483647 h 1207"/>
              <a:gd name="T34" fmla="*/ 2147483647 w 3207"/>
              <a:gd name="T35" fmla="*/ 2147483647 h 1207"/>
              <a:gd name="T36" fmla="*/ 2147483647 w 3207"/>
              <a:gd name="T37" fmla="*/ 2147483647 h 1207"/>
              <a:gd name="T38" fmla="*/ 2147483647 w 3207"/>
              <a:gd name="T39" fmla="*/ 2147483647 h 1207"/>
              <a:gd name="T40" fmla="*/ 2147483647 w 3207"/>
              <a:gd name="T41" fmla="*/ 2147483647 h 1207"/>
              <a:gd name="T42" fmla="*/ 2147483647 w 3207"/>
              <a:gd name="T43" fmla="*/ 2147483647 h 1207"/>
              <a:gd name="T44" fmla="*/ 2147483647 w 3207"/>
              <a:gd name="T45" fmla="*/ 2147483647 h 1207"/>
              <a:gd name="T46" fmla="*/ 2147483647 w 3207"/>
              <a:gd name="T47" fmla="*/ 2147483647 h 1207"/>
              <a:gd name="T48" fmla="*/ 2147483647 w 3207"/>
              <a:gd name="T49" fmla="*/ 2147483647 h 1207"/>
              <a:gd name="T50" fmla="*/ 2147483647 w 3207"/>
              <a:gd name="T51" fmla="*/ 2147483647 h 1207"/>
              <a:gd name="T52" fmla="*/ 2147483647 w 3207"/>
              <a:gd name="T53" fmla="*/ 2147483647 h 1207"/>
              <a:gd name="T54" fmla="*/ 2147483647 w 3207"/>
              <a:gd name="T55" fmla="*/ 2147483647 h 1207"/>
              <a:gd name="T56" fmla="*/ 2147483647 w 3207"/>
              <a:gd name="T57" fmla="*/ 2147483647 h 1207"/>
              <a:gd name="T58" fmla="*/ 2147483647 w 3207"/>
              <a:gd name="T59" fmla="*/ 2147483647 h 1207"/>
              <a:gd name="T60" fmla="*/ 2147483647 w 3207"/>
              <a:gd name="T61" fmla="*/ 2147483647 h 1207"/>
              <a:gd name="T62" fmla="*/ 2147483647 w 3207"/>
              <a:gd name="T63" fmla="*/ 2147483647 h 1207"/>
              <a:gd name="T64" fmla="*/ 2147483647 w 3207"/>
              <a:gd name="T65" fmla="*/ 2147483647 h 1207"/>
              <a:gd name="T66" fmla="*/ 2147483647 w 3207"/>
              <a:gd name="T67" fmla="*/ 2147483647 h 1207"/>
              <a:gd name="T68" fmla="*/ 2147483647 w 3207"/>
              <a:gd name="T69" fmla="*/ 2147483647 h 1207"/>
              <a:gd name="T70" fmla="*/ 2147483647 w 3207"/>
              <a:gd name="T71" fmla="*/ 2147483647 h 1207"/>
              <a:gd name="T72" fmla="*/ 2147483647 w 3207"/>
              <a:gd name="T73" fmla="*/ 2147483647 h 1207"/>
              <a:gd name="T74" fmla="*/ 2147483647 w 3207"/>
              <a:gd name="T75" fmla="*/ 2147483647 h 1207"/>
              <a:gd name="T76" fmla="*/ 2147483647 w 3207"/>
              <a:gd name="T77" fmla="*/ 2147483647 h 1207"/>
              <a:gd name="T78" fmla="*/ 2147483647 w 3207"/>
              <a:gd name="T79" fmla="*/ 2147483647 h 120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207" h="1207">
                <a:moveTo>
                  <a:pt x="46" y="605"/>
                </a:moveTo>
                <a:cubicBezTo>
                  <a:pt x="114" y="560"/>
                  <a:pt x="182" y="515"/>
                  <a:pt x="238" y="479"/>
                </a:cubicBezTo>
                <a:cubicBezTo>
                  <a:pt x="294" y="443"/>
                  <a:pt x="340" y="417"/>
                  <a:pt x="382" y="389"/>
                </a:cubicBezTo>
                <a:cubicBezTo>
                  <a:pt x="424" y="361"/>
                  <a:pt x="451" y="339"/>
                  <a:pt x="490" y="311"/>
                </a:cubicBezTo>
                <a:cubicBezTo>
                  <a:pt x="529" y="283"/>
                  <a:pt x="580" y="250"/>
                  <a:pt x="616" y="221"/>
                </a:cubicBezTo>
                <a:cubicBezTo>
                  <a:pt x="652" y="192"/>
                  <a:pt x="669" y="164"/>
                  <a:pt x="706" y="137"/>
                </a:cubicBezTo>
                <a:cubicBezTo>
                  <a:pt x="743" y="110"/>
                  <a:pt x="783" y="80"/>
                  <a:pt x="838" y="59"/>
                </a:cubicBezTo>
                <a:cubicBezTo>
                  <a:pt x="893" y="38"/>
                  <a:pt x="990" y="18"/>
                  <a:pt x="1036" y="11"/>
                </a:cubicBezTo>
                <a:cubicBezTo>
                  <a:pt x="1082" y="4"/>
                  <a:pt x="1067" y="0"/>
                  <a:pt x="1114" y="17"/>
                </a:cubicBezTo>
                <a:cubicBezTo>
                  <a:pt x="1161" y="34"/>
                  <a:pt x="1261" y="92"/>
                  <a:pt x="1318" y="113"/>
                </a:cubicBezTo>
                <a:cubicBezTo>
                  <a:pt x="1375" y="134"/>
                  <a:pt x="1411" y="132"/>
                  <a:pt x="1456" y="143"/>
                </a:cubicBezTo>
                <a:cubicBezTo>
                  <a:pt x="1501" y="154"/>
                  <a:pt x="1540" y="139"/>
                  <a:pt x="1588" y="179"/>
                </a:cubicBezTo>
                <a:cubicBezTo>
                  <a:pt x="1636" y="219"/>
                  <a:pt x="1696" y="325"/>
                  <a:pt x="1744" y="383"/>
                </a:cubicBezTo>
                <a:cubicBezTo>
                  <a:pt x="1792" y="441"/>
                  <a:pt x="1836" y="473"/>
                  <a:pt x="1876" y="527"/>
                </a:cubicBezTo>
                <a:cubicBezTo>
                  <a:pt x="1916" y="581"/>
                  <a:pt x="1940" y="660"/>
                  <a:pt x="1984" y="707"/>
                </a:cubicBezTo>
                <a:cubicBezTo>
                  <a:pt x="2028" y="754"/>
                  <a:pt x="2082" y="788"/>
                  <a:pt x="2140" y="809"/>
                </a:cubicBezTo>
                <a:cubicBezTo>
                  <a:pt x="2198" y="830"/>
                  <a:pt x="2253" y="842"/>
                  <a:pt x="2332" y="833"/>
                </a:cubicBezTo>
                <a:cubicBezTo>
                  <a:pt x="2411" y="824"/>
                  <a:pt x="2518" y="769"/>
                  <a:pt x="2614" y="755"/>
                </a:cubicBezTo>
                <a:cubicBezTo>
                  <a:pt x="2710" y="741"/>
                  <a:pt x="2837" y="750"/>
                  <a:pt x="2908" y="749"/>
                </a:cubicBezTo>
                <a:cubicBezTo>
                  <a:pt x="2979" y="748"/>
                  <a:pt x="3000" y="748"/>
                  <a:pt x="3040" y="749"/>
                </a:cubicBezTo>
                <a:cubicBezTo>
                  <a:pt x="3080" y="750"/>
                  <a:pt x="3121" y="743"/>
                  <a:pt x="3148" y="755"/>
                </a:cubicBezTo>
                <a:cubicBezTo>
                  <a:pt x="3175" y="767"/>
                  <a:pt x="3197" y="795"/>
                  <a:pt x="3202" y="821"/>
                </a:cubicBezTo>
                <a:cubicBezTo>
                  <a:pt x="3207" y="847"/>
                  <a:pt x="3192" y="880"/>
                  <a:pt x="3178" y="911"/>
                </a:cubicBezTo>
                <a:cubicBezTo>
                  <a:pt x="3164" y="942"/>
                  <a:pt x="3128" y="982"/>
                  <a:pt x="3118" y="1007"/>
                </a:cubicBezTo>
                <a:cubicBezTo>
                  <a:pt x="3108" y="1032"/>
                  <a:pt x="3147" y="1036"/>
                  <a:pt x="3118" y="1061"/>
                </a:cubicBezTo>
                <a:cubicBezTo>
                  <a:pt x="3089" y="1086"/>
                  <a:pt x="3016" y="1137"/>
                  <a:pt x="2944" y="1157"/>
                </a:cubicBezTo>
                <a:cubicBezTo>
                  <a:pt x="2872" y="1177"/>
                  <a:pt x="2769" y="1173"/>
                  <a:pt x="2686" y="1181"/>
                </a:cubicBezTo>
                <a:cubicBezTo>
                  <a:pt x="2603" y="1189"/>
                  <a:pt x="2525" y="1207"/>
                  <a:pt x="2446" y="1205"/>
                </a:cubicBezTo>
                <a:cubicBezTo>
                  <a:pt x="2367" y="1203"/>
                  <a:pt x="2313" y="1177"/>
                  <a:pt x="2212" y="1169"/>
                </a:cubicBezTo>
                <a:cubicBezTo>
                  <a:pt x="2111" y="1161"/>
                  <a:pt x="1942" y="1190"/>
                  <a:pt x="1840" y="1157"/>
                </a:cubicBezTo>
                <a:cubicBezTo>
                  <a:pt x="1738" y="1124"/>
                  <a:pt x="1667" y="1032"/>
                  <a:pt x="1600" y="971"/>
                </a:cubicBezTo>
                <a:cubicBezTo>
                  <a:pt x="1533" y="910"/>
                  <a:pt x="1487" y="861"/>
                  <a:pt x="1438" y="791"/>
                </a:cubicBezTo>
                <a:cubicBezTo>
                  <a:pt x="1389" y="721"/>
                  <a:pt x="1353" y="627"/>
                  <a:pt x="1306" y="551"/>
                </a:cubicBezTo>
                <a:cubicBezTo>
                  <a:pt x="1259" y="475"/>
                  <a:pt x="1215" y="389"/>
                  <a:pt x="1156" y="335"/>
                </a:cubicBezTo>
                <a:cubicBezTo>
                  <a:pt x="1097" y="281"/>
                  <a:pt x="1045" y="225"/>
                  <a:pt x="952" y="227"/>
                </a:cubicBezTo>
                <a:cubicBezTo>
                  <a:pt x="859" y="229"/>
                  <a:pt x="694" y="305"/>
                  <a:pt x="598" y="347"/>
                </a:cubicBezTo>
                <a:cubicBezTo>
                  <a:pt x="502" y="389"/>
                  <a:pt x="446" y="438"/>
                  <a:pt x="376" y="479"/>
                </a:cubicBezTo>
                <a:cubicBezTo>
                  <a:pt x="306" y="520"/>
                  <a:pt x="238" y="568"/>
                  <a:pt x="178" y="593"/>
                </a:cubicBezTo>
                <a:cubicBezTo>
                  <a:pt x="118" y="618"/>
                  <a:pt x="32" y="633"/>
                  <a:pt x="16" y="629"/>
                </a:cubicBezTo>
                <a:cubicBezTo>
                  <a:pt x="0" y="625"/>
                  <a:pt x="41" y="597"/>
                  <a:pt x="82" y="569"/>
                </a:cubicBezTo>
              </a:path>
            </a:pathLst>
          </a:custGeom>
          <a:solidFill>
            <a:srgbClr val="00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585160" name="Oval 8"/>
          <p:cNvSpPr>
            <a:spLocks noChangeArrowheads="1"/>
          </p:cNvSpPr>
          <p:nvPr/>
        </p:nvSpPr>
        <p:spPr bwMode="auto">
          <a:xfrm>
            <a:off x="3371850" y="4105275"/>
            <a:ext cx="266700" cy="142875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585161" name="Text Box 9"/>
          <p:cNvSpPr txBox="1">
            <a:spLocks noChangeArrowheads="1"/>
          </p:cNvSpPr>
          <p:nvPr/>
        </p:nvSpPr>
        <p:spPr bwMode="auto">
          <a:xfrm>
            <a:off x="364762" y="4865688"/>
            <a:ext cx="2138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 dirty="0" smtClean="0">
                <a:solidFill>
                  <a:srgbClr val="FFFFFF"/>
                </a:solidFill>
              </a:rPr>
              <a:t>Bassin du Rhône</a:t>
            </a:r>
            <a:endParaRPr lang="fr-CH" sz="2000" dirty="0">
              <a:solidFill>
                <a:srgbClr val="FFFFFF"/>
              </a:solidFill>
            </a:endParaRPr>
          </a:p>
          <a:p>
            <a:r>
              <a:rPr lang="fr-CH" sz="2000" dirty="0">
                <a:solidFill>
                  <a:srgbClr val="FFFFFF"/>
                </a:solidFill>
              </a:rPr>
              <a:t>&gt;15 million</a:t>
            </a:r>
            <a:endParaRPr lang="fr-FR" sz="2000" dirty="0">
              <a:solidFill>
                <a:srgbClr val="FFFFFF"/>
              </a:solidFill>
            </a:endParaRPr>
          </a:p>
        </p:txBody>
      </p:sp>
      <p:sp>
        <p:nvSpPr>
          <p:cNvPr id="1585162" name="Text Box 10"/>
          <p:cNvSpPr txBox="1">
            <a:spLocks noChangeArrowheads="1"/>
          </p:cNvSpPr>
          <p:nvPr/>
        </p:nvSpPr>
        <p:spPr bwMode="auto">
          <a:xfrm>
            <a:off x="1547939" y="2566988"/>
            <a:ext cx="19111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 dirty="0" smtClean="0">
                <a:solidFill>
                  <a:srgbClr val="FFFFFF"/>
                </a:solidFill>
              </a:rPr>
              <a:t>Bassin du Rhin</a:t>
            </a:r>
            <a:endParaRPr lang="fr-CH" sz="2000" dirty="0">
              <a:solidFill>
                <a:srgbClr val="FFFFFF"/>
              </a:solidFill>
            </a:endParaRPr>
          </a:p>
          <a:p>
            <a:r>
              <a:rPr lang="fr-CH" sz="2000" dirty="0">
                <a:solidFill>
                  <a:srgbClr val="FFFFFF"/>
                </a:solidFill>
              </a:rPr>
              <a:t>&gt;50 million</a:t>
            </a:r>
            <a:endParaRPr lang="fr-FR" sz="2000" dirty="0">
              <a:solidFill>
                <a:srgbClr val="FFFFFF"/>
              </a:solidFill>
            </a:endParaRPr>
          </a:p>
        </p:txBody>
      </p:sp>
      <p:sp>
        <p:nvSpPr>
          <p:cNvPr id="1585163" name="Text Box 11"/>
          <p:cNvSpPr txBox="1">
            <a:spLocks noChangeArrowheads="1"/>
          </p:cNvSpPr>
          <p:nvPr/>
        </p:nvSpPr>
        <p:spPr bwMode="auto">
          <a:xfrm>
            <a:off x="3615902" y="4924425"/>
            <a:ext cx="16962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 smtClean="0">
                <a:solidFill>
                  <a:srgbClr val="FFFFFF"/>
                </a:solidFill>
              </a:rPr>
              <a:t>Bassin du Pô</a:t>
            </a:r>
            <a:endParaRPr lang="fr-CH" sz="2000" dirty="0">
              <a:solidFill>
                <a:srgbClr val="FFFFFF"/>
              </a:solidFill>
            </a:endParaRPr>
          </a:p>
          <a:p>
            <a:r>
              <a:rPr lang="fr-CH" sz="2000" dirty="0">
                <a:solidFill>
                  <a:srgbClr val="FFFFFF"/>
                </a:solidFill>
              </a:rPr>
              <a:t>&gt;15 million</a:t>
            </a:r>
            <a:endParaRPr lang="fr-FR" sz="2000" dirty="0">
              <a:solidFill>
                <a:srgbClr val="FFFFFF"/>
              </a:solidFill>
            </a:endParaRPr>
          </a:p>
        </p:txBody>
      </p:sp>
      <p:sp>
        <p:nvSpPr>
          <p:cNvPr id="1585164" name="Text Box 12"/>
          <p:cNvSpPr txBox="1">
            <a:spLocks noChangeArrowheads="1"/>
          </p:cNvSpPr>
          <p:nvPr/>
        </p:nvSpPr>
        <p:spPr bwMode="auto">
          <a:xfrm>
            <a:off x="6130055" y="3370263"/>
            <a:ext cx="22813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 sz="2000" dirty="0" smtClean="0">
                <a:solidFill>
                  <a:srgbClr val="FFFFFF"/>
                </a:solidFill>
              </a:rPr>
              <a:t>Bassin du Danube</a:t>
            </a:r>
            <a:endParaRPr lang="fr-CH" sz="2000" dirty="0">
              <a:solidFill>
                <a:srgbClr val="FFFFFF"/>
              </a:solidFill>
            </a:endParaRPr>
          </a:p>
          <a:p>
            <a:r>
              <a:rPr lang="fr-CH" sz="2000" dirty="0" smtClean="0">
                <a:solidFill>
                  <a:srgbClr val="FFFFFF"/>
                </a:solidFill>
              </a:rPr>
              <a:t>&gt;80 million</a:t>
            </a:r>
            <a:endParaRPr lang="fr-F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85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85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58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8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8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8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58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5156" grpId="0" animBg="1"/>
      <p:bldP spid="1585157" grpId="0" animBg="1"/>
      <p:bldP spid="1585158" grpId="0" animBg="1"/>
      <p:bldP spid="1585159" grpId="0" animBg="1"/>
      <p:bldP spid="1585160" grpId="0" animBg="1"/>
      <p:bldP spid="1585160" grpId="1" animBg="1"/>
      <p:bldP spid="1585161" grpId="0"/>
      <p:bldP spid="1585162" grpId="0"/>
      <p:bldP spid="1585163" grpId="0"/>
      <p:bldP spid="15851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358775"/>
            <a:ext cx="8220075" cy="1143000"/>
          </a:xfrm>
        </p:spPr>
        <p:txBody>
          <a:bodyPr/>
          <a:lstStyle/>
          <a:p>
            <a:r>
              <a:rPr lang="fr-CH" sz="4000" smtClean="0"/>
              <a:t>Avons-nous déjà vécu des saisons extrêmes comme celles qui deviendront la norme d’ici 2100?</a:t>
            </a:r>
            <a:endParaRPr lang="fr-FR" sz="4000" smtClean="0"/>
          </a:p>
        </p:txBody>
      </p:sp>
      <p:sp>
        <p:nvSpPr>
          <p:cNvPr id="2331651" name="Text Box 3"/>
          <p:cNvSpPr txBox="1">
            <a:spLocks noChangeArrowheads="1"/>
          </p:cNvSpPr>
          <p:nvPr/>
        </p:nvSpPr>
        <p:spPr bwMode="auto">
          <a:xfrm>
            <a:off x="-6350" y="2144713"/>
            <a:ext cx="8593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>
                <a:solidFill>
                  <a:srgbClr val="00FFFF"/>
                </a:solidFill>
              </a:rPr>
              <a:t>6 hivers sur 10</a:t>
            </a:r>
            <a:r>
              <a:rPr lang="fr-CH">
                <a:solidFill>
                  <a:schemeClr val="bg1"/>
                </a:solidFill>
              </a:rPr>
              <a:t> seront au moins aussi chauds que 2006/2007  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2331652" name="Text Box 4"/>
          <p:cNvSpPr txBox="1">
            <a:spLocks noChangeArrowheads="1"/>
          </p:cNvSpPr>
          <p:nvPr/>
        </p:nvSpPr>
        <p:spPr bwMode="auto">
          <a:xfrm>
            <a:off x="363538" y="3113088"/>
            <a:ext cx="8355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>
                <a:solidFill>
                  <a:srgbClr val="00FFFF"/>
                </a:solidFill>
              </a:rPr>
              <a:t>7 printemps sur 10</a:t>
            </a:r>
            <a:r>
              <a:rPr lang="fr-CH">
                <a:solidFill>
                  <a:schemeClr val="bg1"/>
                </a:solidFill>
              </a:rPr>
              <a:t> seront au moins aussi chauds que 2007  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2331653" name="Text Box 5"/>
          <p:cNvSpPr txBox="1">
            <a:spLocks noChangeArrowheads="1"/>
          </p:cNvSpPr>
          <p:nvPr/>
        </p:nvSpPr>
        <p:spPr bwMode="auto">
          <a:xfrm>
            <a:off x="1493838" y="4081463"/>
            <a:ext cx="677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>
                <a:solidFill>
                  <a:srgbClr val="00FFFF"/>
                </a:solidFill>
              </a:rPr>
              <a:t>1 été sur 2</a:t>
            </a:r>
            <a:r>
              <a:rPr lang="fr-CH">
                <a:solidFill>
                  <a:schemeClr val="bg1"/>
                </a:solidFill>
              </a:rPr>
              <a:t> sera au moins aussi chaud que 2003 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2331654" name="Text Box 6"/>
          <p:cNvSpPr txBox="1">
            <a:spLocks noChangeArrowheads="1"/>
          </p:cNvSpPr>
          <p:nvPr/>
        </p:nvSpPr>
        <p:spPr bwMode="auto">
          <a:xfrm>
            <a:off x="676275" y="5049838"/>
            <a:ext cx="835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66FFFF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66FFFF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66FFFF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66FFFF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66FFFF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66FFFF"/>
                </a:solidFill>
                <a:latin typeface="Arial" charset="0"/>
              </a:defRPr>
            </a:lvl9pPr>
          </a:lstStyle>
          <a:p>
            <a:r>
              <a:rPr lang="fr-CH">
                <a:solidFill>
                  <a:srgbClr val="00FFFF"/>
                </a:solidFill>
              </a:rPr>
              <a:t>6 automnes sur 10</a:t>
            </a:r>
            <a:r>
              <a:rPr lang="fr-CH">
                <a:solidFill>
                  <a:schemeClr val="bg1"/>
                </a:solidFill>
              </a:rPr>
              <a:t> seront au moins aussi chauds que 2006  </a:t>
            </a:r>
            <a:endParaRPr lang="fr-F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3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31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3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3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1651" grpId="0"/>
      <p:bldP spid="2331652" grpId="0"/>
      <p:bldP spid="2331653" grpId="0"/>
      <p:bldP spid="233165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Et alors?</a:t>
            </a:r>
            <a:endParaRPr lang="fr-FR" smtClean="0"/>
          </a:p>
        </p:txBody>
      </p:sp>
      <p:sp>
        <p:nvSpPr>
          <p:cNvPr id="233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6263" y="1981200"/>
            <a:ext cx="837247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CH" sz="2400" smtClean="0">
                <a:solidFill>
                  <a:schemeClr val="bg1"/>
                </a:solidFill>
              </a:rPr>
              <a:t>On peut utiliser les saisons extrêmes récentes comme exemple de ce qui risque de se reproduire souvent à l’avenir</a:t>
            </a:r>
          </a:p>
          <a:p>
            <a:pPr>
              <a:lnSpc>
                <a:spcPct val="90000"/>
              </a:lnSpc>
            </a:pPr>
            <a:r>
              <a:rPr lang="fr-CH" sz="2400" smtClean="0">
                <a:solidFill>
                  <a:schemeClr val="bg1"/>
                </a:solidFill>
              </a:rPr>
              <a:t>En particulier, les impacts générés par la chaleur anormale de ces dernières années sur de nombreux secteurs environnementaux (végétation, hydrologie) et socio-économiques (agriculture, santé) vont également se reproduire de manière régulière</a:t>
            </a:r>
          </a:p>
          <a:p>
            <a:pPr>
              <a:lnSpc>
                <a:spcPct val="90000"/>
              </a:lnSpc>
            </a:pPr>
            <a:r>
              <a:rPr lang="fr-CH" sz="2400" smtClean="0">
                <a:solidFill>
                  <a:schemeClr val="bg1"/>
                </a:solidFill>
              </a:rPr>
              <a:t>On peut donc commencer à planifier à l’avance des stratégies pour se prémunir contre les risques les plus négatifs du réchauffement climatique… </a:t>
            </a:r>
            <a:endParaRPr lang="fr-FR" sz="24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3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267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1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4731658"/>
            <a:ext cx="9144000" cy="1407886"/>
          </a:xfrm>
          <a:prstGeom prst="rect">
            <a:avLst/>
          </a:prstGeom>
          <a:solidFill>
            <a:srgbClr val="6D6D6D">
              <a:alpha val="60000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623899"/>
            <a:ext cx="8924925" cy="1143000"/>
          </a:xfrm>
          <a:noFill/>
        </p:spPr>
        <p:txBody>
          <a:bodyPr/>
          <a:lstStyle/>
          <a:p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sz="2800" i="1" dirty="0" smtClean="0"/>
              <a:t>Martin Beniston</a:t>
            </a:r>
            <a:br>
              <a:rPr lang="fr-CH" sz="2800" i="1" dirty="0" smtClean="0"/>
            </a:br>
            <a:r>
              <a:rPr lang="fr-CH" sz="2800" i="1" dirty="0" smtClean="0"/>
              <a:t>Institut des Sciences de l’Environnement</a:t>
            </a:r>
            <a:br>
              <a:rPr lang="fr-CH" sz="2800" i="1" dirty="0" smtClean="0"/>
            </a:br>
            <a:r>
              <a:rPr lang="fr-CH" sz="2800" i="1" dirty="0" smtClean="0"/>
              <a:t>Université de Genève</a:t>
            </a:r>
            <a:endParaRPr lang="fr-FR" sz="2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984446" y="6441439"/>
            <a:ext cx="3621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schemeClr val="tx1"/>
                </a:solidFill>
              </a:rPr>
              <a:t>Champéry</a:t>
            </a:r>
            <a:r>
              <a:rPr lang="fr-CH" dirty="0" smtClean="0">
                <a:solidFill>
                  <a:schemeClr val="tx1"/>
                </a:solidFill>
              </a:rPr>
              <a:t>, le 25.09.2015</a:t>
            </a:r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44791" y="233396"/>
            <a:ext cx="5827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3200" b="1" dirty="0" smtClean="0">
                <a:solidFill>
                  <a:schemeClr val="tx2">
                    <a:lumMod val="50000"/>
                  </a:schemeClr>
                </a:solidFill>
              </a:rPr>
              <a:t>Merci de votre attention!</a:t>
            </a:r>
            <a:endParaRPr lang="fr-CH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52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1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5650"/>
            <a:ext cx="9144000" cy="5657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1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755650"/>
            <a:ext cx="9093200" cy="5668963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12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755650"/>
            <a:ext cx="9093200" cy="5668963"/>
          </a:xfrm>
          <a:prstGeom prst="rect">
            <a:avLst/>
          </a:prstGeom>
          <a:noFill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1237" name="Rectangle 5"/>
          <p:cNvSpPr>
            <a:spLocks noChangeArrowheads="1"/>
          </p:cNvSpPr>
          <p:nvPr/>
        </p:nvSpPr>
        <p:spPr bwMode="auto">
          <a:xfrm>
            <a:off x="0" y="0"/>
            <a:ext cx="9144000" cy="11811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H"/>
          </a:p>
        </p:txBody>
      </p:sp>
      <p:sp>
        <p:nvSpPr>
          <p:cNvPr id="1631238" name="Rectangle 6"/>
          <p:cNvSpPr>
            <a:spLocks noChangeArrowheads="1"/>
          </p:cNvSpPr>
          <p:nvPr/>
        </p:nvSpPr>
        <p:spPr bwMode="auto">
          <a:xfrm>
            <a:off x="0" y="254000"/>
            <a:ext cx="88582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7" rIns="92075" bIns="46037" anchor="b"/>
          <a:lstStyle/>
          <a:p>
            <a:pPr algn="r"/>
            <a:r>
              <a:rPr lang="fr-FR" sz="4400" dirty="0" smtClean="0">
                <a:solidFill>
                  <a:schemeClr val="tx1"/>
                </a:solidFill>
              </a:rPr>
              <a:t>Changements dans la région d’Aletsch, 1850-2005</a:t>
            </a:r>
            <a:endParaRPr lang="fr-F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631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631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35165"/>
            <a:ext cx="8884557" cy="1143000"/>
          </a:xfrm>
        </p:spPr>
        <p:txBody>
          <a:bodyPr/>
          <a:lstStyle/>
          <a:p>
            <a:r>
              <a:rPr lang="fr-CH" sz="4000" dirty="0" smtClean="0"/>
              <a:t>Recul du Glacier du Rhône: 1870-2000</a:t>
            </a:r>
            <a:endParaRPr lang="fr-CH" sz="4000" dirty="0"/>
          </a:p>
        </p:txBody>
      </p:sp>
      <p:pic>
        <p:nvPicPr>
          <p:cNvPr id="4" name="Fonte du glacier du Rhône 1874-200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" y="1278165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14300" y="1371600"/>
            <a:ext cx="46609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66700" y="5638800"/>
            <a:ext cx="4064000" cy="3683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466" name="Rectangle 2"/>
          <p:cNvSpPr>
            <a:spLocks noGrp="1" noChangeArrowheads="1"/>
          </p:cNvSpPr>
          <p:nvPr>
            <p:ph type="ctrTitle"/>
          </p:nvPr>
        </p:nvSpPr>
        <p:spPr>
          <a:effectLst>
            <a:reflection blurRad="6350" stA="50000" endA="300" endPos="90000" dir="5400000" sy="-100000" algn="bl" rotWithShape="0"/>
          </a:effectLst>
        </p:spPr>
        <p:txBody>
          <a:bodyPr/>
          <a:lstStyle/>
          <a:p>
            <a:r>
              <a:rPr lang="fr-CH" dirty="0" smtClean="0"/>
              <a:t>Mécanismes de contrôle des débits pour le Rhône suisse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56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8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8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84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2238375" y="4343401"/>
            <a:ext cx="2943225" cy="205739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5562600" y="1771651"/>
            <a:ext cx="3371850" cy="1990724"/>
          </a:xfrm>
          <a:prstGeom prst="rect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562600" y="4343401"/>
            <a:ext cx="3371850" cy="2057399"/>
          </a:xfrm>
          <a:prstGeom prst="rect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71450" y="1762125"/>
            <a:ext cx="4324350" cy="242887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 smtClean="0">
              <a:ln>
                <a:noFill/>
              </a:ln>
              <a:solidFill>
                <a:srgbClr val="66FFFF"/>
              </a:solidFill>
              <a:effectLst/>
              <a:latin typeface="Arial" charset="0"/>
            </a:endParaRPr>
          </a:p>
        </p:txBody>
      </p:sp>
      <p:sp>
        <p:nvSpPr>
          <p:cNvPr id="161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67657" y="392338"/>
            <a:ext cx="8201642" cy="1143000"/>
          </a:xfrm>
        </p:spPr>
        <p:txBody>
          <a:bodyPr/>
          <a:lstStyle/>
          <a:p>
            <a:r>
              <a:rPr lang="fr-CH" dirty="0" smtClean="0"/>
              <a:t>Eléments déterminants pour les débits</a:t>
            </a:r>
            <a:r>
              <a:rPr lang="fr-CH" dirty="0"/>
              <a:t/>
            </a:r>
            <a:br>
              <a:rPr lang="fr-CH" dirty="0"/>
            </a:br>
            <a:endParaRPr lang="fr-FR" dirty="0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7013235" y="1926318"/>
            <a:ext cx="1464809" cy="527957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CH" sz="1600" dirty="0" smtClean="0">
                <a:solidFill>
                  <a:srgbClr val="FFFFFF"/>
                </a:solidFill>
              </a:rPr>
              <a:t>Evaporation</a:t>
            </a:r>
            <a:endParaRPr lang="fr-FR" sz="1600" dirty="0">
              <a:solidFill>
                <a:srgbClr val="FFFFFF"/>
              </a:solidFill>
            </a:endParaRPr>
          </a:p>
        </p:txBody>
      </p:sp>
      <p:pic>
        <p:nvPicPr>
          <p:cNvPr id="1631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854074"/>
            <a:ext cx="3424238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1237" name="Picture 5" descr="C:\Users\Beniston\Desktop\sn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2762250"/>
            <a:ext cx="1485900" cy="54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1238" name="Picture 6" descr="C:\Users\Beniston\Desktop\glaci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3443081"/>
            <a:ext cx="1460500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1240" name="Picture 8" descr="Could lasers help make rain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335351"/>
            <a:ext cx="1406525" cy="13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www.freevectors.me/wp-content/uploads/2013/01/Rain-Background-452x33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9" r="19240"/>
          <a:stretch/>
        </p:blipFill>
        <p:spPr bwMode="auto">
          <a:xfrm>
            <a:off x="2200795" y="2098278"/>
            <a:ext cx="1482205" cy="5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6308385" y="2670649"/>
            <a:ext cx="1464809" cy="527957"/>
          </a:xfrm>
          <a:prstGeom prst="rect">
            <a:avLst/>
          </a:prstGeom>
          <a:solidFill>
            <a:srgbClr val="993300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fr-CH" sz="1600" dirty="0" smtClean="0">
                <a:solidFill>
                  <a:srgbClr val="FFFFFF"/>
                </a:solidFill>
              </a:rPr>
              <a:t>Infiltration</a:t>
            </a:r>
            <a:endParaRPr lang="fr-FR" sz="1600" dirty="0">
              <a:solidFill>
                <a:srgbClr val="FFFFFF"/>
              </a:solidFill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6" t="4813" r="2074" b="29986"/>
          <a:stretch/>
        </p:blipFill>
        <p:spPr bwMode="auto">
          <a:xfrm>
            <a:off x="3889248" y="5153025"/>
            <a:ext cx="2244852" cy="116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 descr="http://kimberlysnyder.net/blog/wp-content/uploads/2013/08/wheat-procurement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5518821"/>
            <a:ext cx="1486694" cy="53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 bwMode="auto">
          <a:xfrm>
            <a:off x="0" y="1609725"/>
            <a:ext cx="5819775" cy="3057525"/>
          </a:xfrm>
          <a:prstGeom prst="lin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8" name="Picture 37" descr="http://www.hotelsline.gr/root/newhotel/paravalou/photo_albums/201732464Parnassos-ski-resort-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" t="13028" r="14217" b="32703"/>
          <a:stretch/>
        </p:blipFill>
        <p:spPr bwMode="auto">
          <a:xfrm>
            <a:off x="6308385" y="4834549"/>
            <a:ext cx="1474851" cy="53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1244" name="Picture 12" descr="http://hyperphysics.phy-astr.gsu.edu/nave-html/S08/imgsum/33stream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330615"/>
            <a:ext cx="2244725" cy="140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95600" y="847726"/>
            <a:ext cx="344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>
                <a:solidFill>
                  <a:srgbClr val="FFFFFF"/>
                </a:solidFill>
              </a:rPr>
              <a:t>   Climat</a:t>
            </a:r>
            <a:endParaRPr lang="fr-CH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3251" y="2838451"/>
            <a:ext cx="172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smtClean="0">
                <a:solidFill>
                  <a:srgbClr val="FFFFFF"/>
                </a:solidFill>
              </a:rPr>
              <a:t>Précipitations</a:t>
            </a:r>
            <a:endParaRPr lang="fr-CH" sz="1800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00275" y="2171701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1800" dirty="0" smtClean="0">
                <a:solidFill>
                  <a:srgbClr val="FFFFFF"/>
                </a:solidFill>
              </a:rPr>
              <a:t>Liquide</a:t>
            </a:r>
            <a:endParaRPr lang="fr-CH" sz="1800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28850" y="290512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dirty="0" smtClean="0">
                <a:solidFill>
                  <a:schemeClr val="tx1"/>
                </a:solidFill>
              </a:rPr>
              <a:t> Neige</a:t>
            </a:r>
            <a:endParaRPr lang="fr-CH" sz="18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514726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800" dirty="0" smtClean="0">
                <a:solidFill>
                  <a:schemeClr val="tx1"/>
                </a:solidFill>
              </a:rPr>
              <a:t>Glace</a:t>
            </a:r>
            <a:endParaRPr lang="fr-CH" sz="1800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19625" y="3390901"/>
            <a:ext cx="1457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800" b="1" dirty="0" smtClean="0">
                <a:solidFill>
                  <a:srgbClr val="FFFFFF"/>
                </a:solidFill>
              </a:rPr>
              <a:t>DEBITS</a:t>
            </a:r>
            <a:endParaRPr lang="fr-CH" sz="1800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440" y="1762125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chemeClr val="tx1"/>
                </a:solidFill>
              </a:rPr>
              <a:t>Entrées d’eau</a:t>
            </a:r>
            <a:endParaRPr lang="fr-CH" sz="2000" b="1" dirty="0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562601" y="1762125"/>
            <a:ext cx="1552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H" sz="2000" b="1" dirty="0" smtClean="0">
                <a:solidFill>
                  <a:schemeClr val="tx1"/>
                </a:solidFill>
              </a:rPr>
              <a:t>Sorties d’eau</a:t>
            </a:r>
            <a:endParaRPr lang="fr-CH" sz="2000" b="1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1081" y="3858531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chemeClr val="tx1"/>
                </a:solidFill>
              </a:rPr>
              <a:t>Systèmes naturels</a:t>
            </a:r>
            <a:endParaRPr lang="fr-CH" sz="2000" b="1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16407" y="4314825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sz="2000" b="1" dirty="0" smtClean="0">
                <a:solidFill>
                  <a:schemeClr val="tx1"/>
                </a:solidFill>
              </a:rPr>
              <a:t>Entrées</a:t>
            </a:r>
          </a:p>
          <a:p>
            <a:pPr algn="l"/>
            <a:r>
              <a:rPr lang="fr-CH" sz="2000" b="1" dirty="0" smtClean="0">
                <a:solidFill>
                  <a:schemeClr val="tx1"/>
                </a:solidFill>
              </a:rPr>
              <a:t>d‘eau</a:t>
            </a:r>
            <a:endParaRPr lang="fr-CH" sz="2000" b="1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96766" y="5779605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CH" sz="1800" b="1" dirty="0" smtClean="0">
                <a:solidFill>
                  <a:schemeClr val="tx1"/>
                </a:solidFill>
              </a:rPr>
              <a:t>Secteurs</a:t>
            </a:r>
            <a:endParaRPr lang="fr-CH" sz="1800" b="1" dirty="0">
              <a:solidFill>
                <a:schemeClr val="tx1"/>
              </a:solidFill>
            </a:endParaRPr>
          </a:p>
          <a:p>
            <a:pPr algn="l"/>
            <a:r>
              <a:rPr lang="fr-CH" sz="1800" b="1" dirty="0" smtClean="0">
                <a:solidFill>
                  <a:schemeClr val="tx1"/>
                </a:solidFill>
              </a:rPr>
              <a:t>économiques</a:t>
            </a:r>
            <a:endParaRPr lang="fr-CH" sz="1800" b="1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81876" y="4314825"/>
            <a:ext cx="1552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2000" b="1" dirty="0" smtClean="0">
                <a:solidFill>
                  <a:schemeClr val="tx1"/>
                </a:solidFill>
              </a:rPr>
              <a:t>Sorties</a:t>
            </a:r>
          </a:p>
          <a:p>
            <a:pPr algn="r"/>
            <a:r>
              <a:rPr lang="fr-CH" sz="2000" b="1" dirty="0" smtClean="0">
                <a:solidFill>
                  <a:schemeClr val="tx1"/>
                </a:solidFill>
              </a:rPr>
              <a:t>d‘eau</a:t>
            </a:r>
            <a:endParaRPr lang="fr-CH" sz="2000" b="1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163207" y="6087381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800" b="1" dirty="0" smtClean="0">
                <a:solidFill>
                  <a:schemeClr val="tx1"/>
                </a:solidFill>
              </a:rPr>
              <a:t>Secteurs économiques</a:t>
            </a:r>
            <a:endParaRPr lang="fr-CH" sz="1800" b="1" dirty="0">
              <a:solidFill>
                <a:schemeClr val="tx1"/>
              </a:solidFill>
            </a:endParaRPr>
          </a:p>
        </p:txBody>
      </p:sp>
      <p:cxnSp>
        <p:nvCxnSpPr>
          <p:cNvPr id="20" name="Elbow Connector 19"/>
          <p:cNvCxnSpPr>
            <a:stCxn id="1631234" idx="1"/>
            <a:endCxn id="15" idx="0"/>
          </p:cNvCxnSpPr>
          <p:nvPr/>
        </p:nvCxnSpPr>
        <p:spPr bwMode="auto">
          <a:xfrm rot="10800000" flipV="1">
            <a:off x="2333625" y="1227931"/>
            <a:ext cx="581026" cy="534194"/>
          </a:xfrm>
          <a:prstGeom prst="bentConnector2">
            <a:avLst/>
          </a:prstGeom>
          <a:solidFill>
            <a:schemeClr val="tx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Elbow Connector 35"/>
          <p:cNvCxnSpPr>
            <a:stCxn id="1631240" idx="3"/>
            <a:endCxn id="45" idx="1"/>
          </p:cNvCxnSpPr>
          <p:nvPr/>
        </p:nvCxnSpPr>
        <p:spPr bwMode="auto">
          <a:xfrm flipV="1">
            <a:off x="1930400" y="2356367"/>
            <a:ext cx="269875" cy="676621"/>
          </a:xfrm>
          <a:prstGeom prst="bentConnector3">
            <a:avLst/>
          </a:prstGeom>
          <a:solidFill>
            <a:schemeClr val="tx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Elbow Connector 42"/>
          <p:cNvCxnSpPr>
            <a:stCxn id="1631240" idx="3"/>
            <a:endCxn id="47" idx="1"/>
          </p:cNvCxnSpPr>
          <p:nvPr/>
        </p:nvCxnSpPr>
        <p:spPr bwMode="auto">
          <a:xfrm>
            <a:off x="1930400" y="3032988"/>
            <a:ext cx="279400" cy="666404"/>
          </a:xfrm>
          <a:prstGeom prst="bentConnector3">
            <a:avLst/>
          </a:prstGeom>
          <a:solidFill>
            <a:schemeClr val="tx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/>
          <p:cNvCxnSpPr>
            <a:stCxn id="1631240" idx="3"/>
          </p:cNvCxnSpPr>
          <p:nvPr/>
        </p:nvCxnSpPr>
        <p:spPr bwMode="auto">
          <a:xfrm>
            <a:off x="1930400" y="3032988"/>
            <a:ext cx="260350" cy="5487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Elbow Connector 59"/>
          <p:cNvCxnSpPr>
            <a:stCxn id="1631234" idx="3"/>
            <a:endCxn id="37" idx="0"/>
          </p:cNvCxnSpPr>
          <p:nvPr/>
        </p:nvCxnSpPr>
        <p:spPr bwMode="auto">
          <a:xfrm>
            <a:off x="6338889" y="1227931"/>
            <a:ext cx="909636" cy="543720"/>
          </a:xfrm>
          <a:prstGeom prst="bentConnector2">
            <a:avLst/>
          </a:prstGeom>
          <a:solidFill>
            <a:schemeClr val="tx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Elbow Connector 61"/>
          <p:cNvCxnSpPr/>
          <p:nvPr/>
        </p:nvCxnSpPr>
        <p:spPr bwMode="auto">
          <a:xfrm rot="16200000" flipH="1">
            <a:off x="4050491" y="2512240"/>
            <a:ext cx="1254161" cy="382586"/>
          </a:xfrm>
          <a:prstGeom prst="bentConnector3">
            <a:avLst>
              <a:gd name="adj1" fmla="val -125"/>
            </a:avLst>
          </a:prstGeom>
          <a:solidFill>
            <a:schemeClr val="tx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Elbow Connector 82"/>
          <p:cNvCxnSpPr/>
          <p:nvPr/>
        </p:nvCxnSpPr>
        <p:spPr bwMode="auto">
          <a:xfrm rot="5400000">
            <a:off x="4717241" y="2521766"/>
            <a:ext cx="1254161" cy="382586"/>
          </a:xfrm>
          <a:prstGeom prst="bentConnector3">
            <a:avLst>
              <a:gd name="adj1" fmla="val -125"/>
            </a:avLst>
          </a:prstGeom>
          <a:solidFill>
            <a:schemeClr val="tx2"/>
          </a:solidFill>
          <a:ln w="38100" cap="flat" cmpd="sng" algn="ctr">
            <a:solidFill>
              <a:srgbClr val="FFCC99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1248" name="TextBox 1631247"/>
          <p:cNvSpPr txBox="1"/>
          <p:nvPr/>
        </p:nvSpPr>
        <p:spPr>
          <a:xfrm>
            <a:off x="3852971" y="6010275"/>
            <a:ext cx="1483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solidFill>
                  <a:srgbClr val="FFFFFF"/>
                </a:solidFill>
              </a:rPr>
              <a:t>Hydro-énergie</a:t>
            </a:r>
            <a:endParaRPr lang="fr-CH" sz="1600" dirty="0">
              <a:solidFill>
                <a:srgbClr val="FFFFFF"/>
              </a:solidFill>
            </a:endParaRPr>
          </a:p>
        </p:txBody>
      </p:sp>
      <p:sp>
        <p:nvSpPr>
          <p:cNvPr id="1631250" name="Rectangle 1631249"/>
          <p:cNvSpPr/>
          <p:nvPr/>
        </p:nvSpPr>
        <p:spPr>
          <a:xfrm>
            <a:off x="6829728" y="5074593"/>
            <a:ext cx="1016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 smtClean="0">
                <a:solidFill>
                  <a:schemeClr val="tx1"/>
                </a:solidFill>
              </a:rPr>
              <a:t>Tourisme</a:t>
            </a:r>
            <a:endParaRPr lang="fr-CH" sz="1600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304650" y="5731818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600" dirty="0" smtClean="0">
                <a:solidFill>
                  <a:srgbClr val="FFFFFF"/>
                </a:solidFill>
              </a:rPr>
              <a:t>Agriculture</a:t>
            </a:r>
            <a:endParaRPr lang="fr-CH" sz="1600" dirty="0">
              <a:solidFill>
                <a:srgbClr val="FFFFFF"/>
              </a:solidFill>
            </a:endParaRPr>
          </a:p>
        </p:txBody>
      </p:sp>
      <p:cxnSp>
        <p:nvCxnSpPr>
          <p:cNvPr id="1631254" name="Straight Arrow Connector 1631253"/>
          <p:cNvCxnSpPr/>
          <p:nvPr/>
        </p:nvCxnSpPr>
        <p:spPr bwMode="auto">
          <a:xfrm flipV="1">
            <a:off x="3409950" y="4714875"/>
            <a:ext cx="485775" cy="590550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Straight Arrow Connector 91"/>
          <p:cNvCxnSpPr>
            <a:stCxn id="1631244" idx="3"/>
          </p:cNvCxnSpPr>
          <p:nvPr/>
        </p:nvCxnSpPr>
        <p:spPr bwMode="auto">
          <a:xfrm>
            <a:off x="6143625" y="4032270"/>
            <a:ext cx="981075" cy="673081"/>
          </a:xfrm>
          <a:prstGeom prst="straightConnector1">
            <a:avLst/>
          </a:prstGeom>
          <a:solidFill>
            <a:schemeClr val="tx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4" name="Picture 2" descr="http://www.asrltd.com/images/marquee-expertise-ind/natural-hazards-and-tsunamis-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5" y="4375770"/>
            <a:ext cx="1310010" cy="95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4" descr="http://www.issafrica.org/images/img_nodes/Drought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5410429"/>
            <a:ext cx="1311797" cy="9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1257" name="Straight Arrow Connector 1631256"/>
          <p:cNvCxnSpPr>
            <a:endCxn id="94" idx="3"/>
          </p:cNvCxnSpPr>
          <p:nvPr/>
        </p:nvCxnSpPr>
        <p:spPr bwMode="auto">
          <a:xfrm flipH="1" flipV="1">
            <a:off x="1690825" y="4852417"/>
            <a:ext cx="2185850" cy="767334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rgbClr val="C00000"/>
            </a:solidFill>
            <a:prstDash val="sysDot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1259" name="Straight Arrow Connector 1631258"/>
          <p:cNvCxnSpPr>
            <a:stCxn id="34" idx="1"/>
          </p:cNvCxnSpPr>
          <p:nvPr/>
        </p:nvCxnSpPr>
        <p:spPr bwMode="auto">
          <a:xfrm flipH="1" flipV="1">
            <a:off x="1685925" y="5715000"/>
            <a:ext cx="2203323" cy="19050"/>
          </a:xfrm>
          <a:prstGeom prst="straightConnector1">
            <a:avLst/>
          </a:prstGeom>
          <a:solidFill>
            <a:schemeClr val="tx2"/>
          </a:solidFill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1262" name="TextBox 1631261"/>
          <p:cNvSpPr txBox="1"/>
          <p:nvPr/>
        </p:nvSpPr>
        <p:spPr>
          <a:xfrm rot="16200000">
            <a:off x="-629755" y="5183804"/>
            <a:ext cx="1659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err="1" smtClean="0">
                <a:solidFill>
                  <a:srgbClr val="FF9966"/>
                </a:solidFill>
              </a:rPr>
              <a:t>Ev</a:t>
            </a:r>
            <a:r>
              <a:rPr lang="fr-CH" sz="2000" dirty="0" smtClean="0">
                <a:solidFill>
                  <a:srgbClr val="FF9966"/>
                </a:solidFill>
              </a:rPr>
              <a:t>. extrêmes</a:t>
            </a:r>
            <a:endParaRPr lang="fr-CH" sz="2000" dirty="0">
              <a:solidFill>
                <a:srgbClr val="FF9966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525897" y="3390901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 smtClean="0">
                <a:solidFill>
                  <a:schemeClr val="tx1"/>
                </a:solidFill>
              </a:rPr>
              <a:t>Systèmes naturels</a:t>
            </a:r>
            <a:endParaRPr lang="fr-CH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3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3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3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63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3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63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63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63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0" dur="500"/>
                                        <p:tgtEl>
                                          <p:spTgt spid="163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7" grpId="0" animBg="1"/>
      <p:bldP spid="39" grpId="0" animBg="1"/>
      <p:bldP spid="15" grpId="0" animBg="1"/>
      <p:bldP spid="28" grpId="0" animBg="1"/>
      <p:bldP spid="33" grpId="0" animBg="1"/>
      <p:bldP spid="16" grpId="0"/>
      <p:bldP spid="44" grpId="0"/>
      <p:bldP spid="45" grpId="0"/>
      <p:bldP spid="46" grpId="0"/>
      <p:bldP spid="47" grpId="0"/>
      <p:bldP spid="48" grpId="0"/>
      <p:bldP spid="17" grpId="0"/>
      <p:bldP spid="51" grpId="0"/>
      <p:bldP spid="53" grpId="0"/>
      <p:bldP spid="55" grpId="0"/>
      <p:bldP spid="56" grpId="0"/>
      <p:bldP spid="57" grpId="0"/>
      <p:bldP spid="58" grpId="0"/>
      <p:bldP spid="1631248" grpId="0"/>
      <p:bldP spid="1631250" grpId="0"/>
      <p:bldP spid="87" grpId="0"/>
      <p:bldP spid="1631262" grpId="0"/>
      <p:bldP spid="50" grpId="0"/>
    </p:bldLst>
  </p:timing>
</p:sld>
</file>

<file path=ppt/theme/theme1.xml><?xml version="1.0" encoding="utf-8"?>
<a:theme xmlns:a="http://schemas.openxmlformats.org/drawingml/2006/main" name="Geographie CH-PC">
  <a:themeElements>
    <a:clrScheme name="">
      <a:dk1>
        <a:srgbClr val="081D58"/>
      </a:dk1>
      <a:lt1>
        <a:srgbClr val="A2C1FE"/>
      </a:lt1>
      <a:dk2>
        <a:srgbClr val="00279F"/>
      </a:dk2>
      <a:lt2>
        <a:srgbClr val="919191"/>
      </a:lt2>
      <a:accent1>
        <a:srgbClr val="00B7A5"/>
      </a:accent1>
      <a:accent2>
        <a:srgbClr val="F39FD1"/>
      </a:accent2>
      <a:accent3>
        <a:srgbClr val="CEDDFE"/>
      </a:accent3>
      <a:accent4>
        <a:srgbClr val="06174A"/>
      </a:accent4>
      <a:accent5>
        <a:srgbClr val="AAD8CF"/>
      </a:accent5>
      <a:accent6>
        <a:srgbClr val="DC90BD"/>
      </a:accent6>
      <a:hlink>
        <a:srgbClr val="7B00E4"/>
      </a:hlink>
      <a:folHlink>
        <a:srgbClr val="3365FB"/>
      </a:folHlink>
    </a:clrScheme>
    <a:fontScheme name="Geographie CH-P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rgbClr val="66FFFF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ographie CH-PC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ie CH-P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graphie CH-PC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ie CH-PC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ie CH-PC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ie CH-PC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ie CH-PC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3207</TotalTime>
  <Pages>50</Pages>
  <Words>1749</Words>
  <Application>Microsoft Office PowerPoint</Application>
  <PresentationFormat>On-screen Show (4:3)</PresentationFormat>
  <Paragraphs>647</Paragraphs>
  <Slides>52</Slides>
  <Notes>3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5" baseType="lpstr">
      <vt:lpstr>Geographie CH-PC</vt:lpstr>
      <vt:lpstr>Photo Editor Photo</vt:lpstr>
      <vt:lpstr>CorelPhotoPaint.Image.8</vt:lpstr>
      <vt:lpstr>        Martin Beniston Institut des Sciences de l’Environnement Université de Genève</vt:lpstr>
      <vt:lpstr>Impacts climatiques  </vt:lpstr>
      <vt:lpstr>Impacts sur l’eau</vt:lpstr>
      <vt:lpstr>Le montagnes: région-source de 60% des rivières du globe</vt:lpstr>
      <vt:lpstr>Les Alpes: le château d’eau de l’Europe </vt:lpstr>
      <vt:lpstr>PowerPoint Presentation</vt:lpstr>
      <vt:lpstr>Recul du Glacier du Rhône: 1870-2000</vt:lpstr>
      <vt:lpstr>Mécanismes de contrôle des débits pour le Rhône suisse</vt:lpstr>
      <vt:lpstr>Eléments déterminants pour les débits </vt:lpstr>
      <vt:lpstr>Débits du Rhône en Valais pour la période de référence 1961-1990 </vt:lpstr>
      <vt:lpstr>Quelle évolution ces prochaines décennies?</vt:lpstr>
      <vt:lpstr>Changements de températures alpines </vt:lpstr>
      <vt:lpstr>Changements des températures saisonnières (à 2,500 m)</vt:lpstr>
      <vt:lpstr>Changements de précipitations alpines </vt:lpstr>
      <vt:lpstr>Changements des précipitations saisonnières</vt:lpstr>
      <vt:lpstr>Incidences pour le cycle hydrologique</vt:lpstr>
      <vt:lpstr>Recul du Glacier du Rhône: 2010-2100</vt:lpstr>
      <vt:lpstr>Changements du volume de neige</vt:lpstr>
      <vt:lpstr>Débits moyens d’ici 2100 (mm, Rhône; Porte du Scex/VS) </vt:lpstr>
      <vt:lpstr>Rivalités entre secteurs économiques: vers une nouvelle gouvernance de l’eau?</vt:lpstr>
      <vt:lpstr>Impacts climatiques: la «sortie du nucléaire» n’est pas «neutre»…</vt:lpstr>
      <vt:lpstr>Emissions suisses (Mios tonnes, 2014) </vt:lpstr>
      <vt:lpstr>Interactions entre la production d’électricité et le climat</vt:lpstr>
      <vt:lpstr>Intéractions entre les systèmes de production et le climat</vt:lpstr>
      <vt:lpstr>Intéractions entre le climat et les systèmes de production</vt:lpstr>
      <vt:lpstr>Remplacer les 25 TWh du nucléaire... </vt:lpstr>
      <vt:lpstr>Impacts sur les océans</vt:lpstr>
      <vt:lpstr>Montée du niveau des océans </vt:lpstr>
      <vt:lpstr>Contributions à la montée des océans</vt:lpstr>
      <vt:lpstr>PowerPoint Presentation</vt:lpstr>
      <vt:lpstr>Changements de pH océanique,1900 - 2010</vt:lpstr>
      <vt:lpstr>L’acidification de l’océan: une «bombe à retardement»? </vt:lpstr>
      <vt:lpstr>Evolution de l’aragonite de surface, 1800-2100 </vt:lpstr>
      <vt:lpstr>Risques pour les récifs de corail </vt:lpstr>
      <vt:lpstr>Extrêmes climatiques</vt:lpstr>
      <vt:lpstr>Qu’est-ce qu’un extrême climatique?</vt:lpstr>
      <vt:lpstr>Dépassement des seuils de 30°C et 35°C à Bâle pendant l’été 2003</vt:lpstr>
      <vt:lpstr>Qu’est-ce qu’un extrême climatique?</vt:lpstr>
      <vt:lpstr>Températures estivales à Bâle, 1901-2004</vt:lpstr>
      <vt:lpstr>Qu’est-ce qu’un extrême climatique?</vt:lpstr>
      <vt:lpstr>Montée du niveau des océans: vulnérabilité des zônes côtières</vt:lpstr>
      <vt:lpstr>D’où nous viennent les extrêmes?</vt:lpstr>
      <vt:lpstr>Analyse statistique des extrêmes</vt:lpstr>
      <vt:lpstr>Dépassement du seuil des 40°C</vt:lpstr>
      <vt:lpstr>PowerPoint Presentation</vt:lpstr>
      <vt:lpstr>Changements de précipitations extrêmes dans les Alpes</vt:lpstr>
      <vt:lpstr>Changements du nombre de jours de sécheresse</vt:lpstr>
      <vt:lpstr>PowerPoint Presentation</vt:lpstr>
      <vt:lpstr>PowerPoint Presentation</vt:lpstr>
      <vt:lpstr>Avons-nous déjà vécu des saisons extrêmes comme celles qui deviendront la norme d’ici 2100?</vt:lpstr>
      <vt:lpstr>Et alors?</vt:lpstr>
      <vt:lpstr>        Martin Beniston Institut des Sciences de l’Environnement Université de Genève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glaciers de la Suisse</dc:title>
  <dc:creator>Microsoft Corporation</dc:creator>
  <cp:lastModifiedBy>Beniston</cp:lastModifiedBy>
  <cp:revision>478</cp:revision>
  <cp:lastPrinted>2009-04-22T19:24:48Z</cp:lastPrinted>
  <dcterms:created xsi:type="dcterms:W3CDTF">1997-04-10T13:22:20Z</dcterms:created>
  <dcterms:modified xsi:type="dcterms:W3CDTF">2015-09-24T16:25:40Z</dcterms:modified>
</cp:coreProperties>
</file>