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  <p:sldMasterId id="2147483650" r:id="rId2"/>
    <p:sldMasterId id="2147483710" r:id="rId3"/>
    <p:sldMasterId id="2147483722" r:id="rId4"/>
    <p:sldMasterId id="2147483734" r:id="rId5"/>
    <p:sldMasterId id="2147483745" r:id="rId6"/>
    <p:sldMasterId id="2147483781" r:id="rId7"/>
    <p:sldMasterId id="2147483791" r:id="rId8"/>
    <p:sldMasterId id="2147483804" r:id="rId9"/>
    <p:sldMasterId id="2147483816" r:id="rId10"/>
    <p:sldMasterId id="2147483842" r:id="rId11"/>
    <p:sldMasterId id="2147483848" r:id="rId12"/>
    <p:sldMasterId id="2147483862" r:id="rId13"/>
    <p:sldMasterId id="2147483874" r:id="rId14"/>
  </p:sldMasterIdLst>
  <p:notesMasterIdLst>
    <p:notesMasterId r:id="rId85"/>
  </p:notesMasterIdLst>
  <p:handoutMasterIdLst>
    <p:handoutMasterId r:id="rId86"/>
  </p:handoutMasterIdLst>
  <p:sldIdLst>
    <p:sldId id="263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23" r:id="rId26"/>
    <p:sldId id="322" r:id="rId27"/>
    <p:sldId id="323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60" r:id="rId43"/>
    <p:sldId id="296" r:id="rId44"/>
    <p:sldId id="309" r:id="rId45"/>
    <p:sldId id="310" r:id="rId46"/>
    <p:sldId id="311" r:id="rId47"/>
    <p:sldId id="313" r:id="rId48"/>
    <p:sldId id="380" r:id="rId49"/>
    <p:sldId id="381" r:id="rId50"/>
    <p:sldId id="342" r:id="rId51"/>
    <p:sldId id="343" r:id="rId52"/>
    <p:sldId id="344" r:id="rId53"/>
    <p:sldId id="345" r:id="rId54"/>
    <p:sldId id="346" r:id="rId55"/>
    <p:sldId id="349" r:id="rId56"/>
    <p:sldId id="350" r:id="rId57"/>
    <p:sldId id="351" r:id="rId58"/>
    <p:sldId id="352" r:id="rId59"/>
    <p:sldId id="354" r:id="rId60"/>
    <p:sldId id="355" r:id="rId61"/>
    <p:sldId id="356" r:id="rId62"/>
    <p:sldId id="357" r:id="rId63"/>
    <p:sldId id="379" r:id="rId64"/>
    <p:sldId id="335" r:id="rId65"/>
    <p:sldId id="336" r:id="rId66"/>
    <p:sldId id="337" r:id="rId67"/>
    <p:sldId id="338" r:id="rId68"/>
    <p:sldId id="339" r:id="rId69"/>
    <p:sldId id="363" r:id="rId70"/>
    <p:sldId id="364" r:id="rId71"/>
    <p:sldId id="365" r:id="rId72"/>
    <p:sldId id="366" r:id="rId73"/>
    <p:sldId id="367" r:id="rId74"/>
    <p:sldId id="325" r:id="rId75"/>
    <p:sldId id="326" r:id="rId76"/>
    <p:sldId id="442" r:id="rId77"/>
    <p:sldId id="443" r:id="rId78"/>
    <p:sldId id="444" r:id="rId79"/>
    <p:sldId id="445" r:id="rId80"/>
    <p:sldId id="449" r:id="rId81"/>
    <p:sldId id="450" r:id="rId82"/>
    <p:sldId id="447" r:id="rId83"/>
    <p:sldId id="448" r:id="rId84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buClr>
        <a:srgbClr val="FF9900"/>
      </a:buClr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buClr>
        <a:srgbClr val="FF9900"/>
      </a:buClr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buClr>
        <a:srgbClr val="FF9900"/>
      </a:buClr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buClr>
        <a:srgbClr val="FF9900"/>
      </a:buClr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buClr>
        <a:srgbClr val="FF9900"/>
      </a:buClr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3" autoAdjust="0"/>
    <p:restoredTop sz="86567" autoAdjust="0"/>
  </p:normalViewPr>
  <p:slideViewPr>
    <p:cSldViewPr>
      <p:cViewPr>
        <p:scale>
          <a:sx n="62" d="100"/>
          <a:sy n="62" d="100"/>
        </p:scale>
        <p:origin x="-3024" y="-1230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5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slide" Target="slides/slide70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tableStyles" Target="tableStyles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fld id="{14F6802B-EE29-42EA-BB81-E09576FD9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602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" charset="0"/>
              </a:defRPr>
            </a:lvl1pPr>
          </a:lstStyle>
          <a:p>
            <a:fld id="{52373FAA-1FB3-4805-BB5F-655D3827D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306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/>
              <a:t>These editions from 1975 and 1987 constitute the current ICA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Volume 1  – consists of 3 main sections.</a:t>
            </a:r>
          </a:p>
          <a:p>
            <a:pPr marL="238557" indent="-238557">
              <a:buFontTx/>
              <a:buAutoNum type="arabicParenR"/>
              <a:defRPr/>
            </a:pPr>
            <a:r>
              <a:rPr lang="en-GB" dirty="0" smtClean="0"/>
              <a:t>A general classification of meteors. </a:t>
            </a:r>
          </a:p>
          <a:p>
            <a:pPr marL="238557" indent="-238557">
              <a:buFontTx/>
              <a:buAutoNum type="arabicParenR"/>
              <a:defRPr/>
            </a:pPr>
            <a:r>
              <a:rPr lang="en-GB" dirty="0" smtClean="0"/>
              <a:t>definitions of clouds: genera, Species, Varieties, Supplementary features, Accessory Clouds, Mother-clouds.</a:t>
            </a:r>
          </a:p>
          <a:p>
            <a:pPr marL="238557" indent="-238557">
              <a:buFontTx/>
              <a:buAutoNum type="arabicParenR"/>
              <a:defRPr/>
            </a:pPr>
            <a:r>
              <a:rPr lang="en-GB" dirty="0" smtClean="0"/>
              <a:t>Definitions of meteors other than clouds: - </a:t>
            </a:r>
            <a:r>
              <a:rPr lang="en-GB" dirty="0" err="1" smtClean="0"/>
              <a:t>Lithometeors</a:t>
            </a:r>
            <a:r>
              <a:rPr lang="en-GB" dirty="0" smtClean="0"/>
              <a:t> (dust, haze), </a:t>
            </a:r>
            <a:r>
              <a:rPr lang="en-GB" dirty="0" err="1" smtClean="0"/>
              <a:t>Photometeors</a:t>
            </a:r>
            <a:r>
              <a:rPr lang="en-GB" dirty="0" smtClean="0"/>
              <a:t> (optical phenomena), </a:t>
            </a:r>
            <a:r>
              <a:rPr lang="en-GB" dirty="0" err="1" smtClean="0"/>
              <a:t>Electrometeors</a:t>
            </a:r>
            <a:r>
              <a:rPr lang="en-GB" dirty="0" smtClean="0"/>
              <a:t> (lightning)</a:t>
            </a:r>
          </a:p>
          <a:p>
            <a:pPr marL="238557" indent="-238557">
              <a:buFontTx/>
              <a:buAutoNum type="arabicParenR"/>
              <a:defRPr/>
            </a:pPr>
            <a:endParaRPr lang="en-GB" dirty="0" smtClean="0"/>
          </a:p>
          <a:p>
            <a:pPr marL="238557" indent="-238557">
              <a:defRPr/>
            </a:pPr>
            <a:r>
              <a:rPr lang="en-GB" dirty="0" smtClean="0"/>
              <a:t>Parts of Volume 1 constitute WMO Technical Regulations.</a:t>
            </a:r>
          </a:p>
          <a:p>
            <a:pPr marL="238557" indent="-238557">
              <a:defRPr/>
            </a:pPr>
            <a:endParaRPr lang="en-GB" dirty="0" smtClean="0"/>
          </a:p>
          <a:p>
            <a:pPr marL="238557" indent="-238557">
              <a:defRPr/>
            </a:pPr>
            <a:r>
              <a:rPr lang="en-GB" dirty="0" smtClean="0"/>
              <a:t>The ICA is the global standard for cloud classification.  It is a primary global training aid for professional weather observers.</a:t>
            </a:r>
          </a:p>
          <a:p>
            <a:pPr marL="238557" indent="-238557">
              <a:defRPr/>
            </a:pPr>
            <a:endParaRPr lang="en-GB" dirty="0" smtClean="0"/>
          </a:p>
          <a:p>
            <a:pPr marL="238557" indent="-238557">
              <a:defRPr/>
            </a:pPr>
            <a:r>
              <a:rPr lang="en-GB" dirty="0" smtClean="0"/>
              <a:t>But.... Volume 1 hasn’t been updated in 40 years, and Volume 2 in almost 30 years. </a:t>
            </a:r>
          </a:p>
          <a:p>
            <a:pPr marL="238557" indent="-238557">
              <a:defRPr/>
            </a:pPr>
            <a:endParaRPr lang="en-GB" dirty="0" smtClean="0"/>
          </a:p>
          <a:p>
            <a:pPr marL="238557" indent="-238557">
              <a:defRPr/>
            </a:pPr>
            <a:r>
              <a:rPr lang="en-GB" dirty="0" smtClean="0"/>
              <a:t>There have been many advances in the last 30 – 40 years in meteorology and the world generally.  The latest revision, Volume 2, was published before the advent of digital cameras and the Internet.</a:t>
            </a:r>
          </a:p>
          <a:p>
            <a:pPr marL="238557" indent="-238557">
              <a:defRPr/>
            </a:pPr>
            <a:endParaRPr lang="en-GB" dirty="0" smtClean="0"/>
          </a:p>
          <a:p>
            <a:pPr marL="238557" indent="-238557">
              <a:defRPr/>
            </a:pPr>
            <a:r>
              <a:rPr lang="en-GB" dirty="0" smtClean="0"/>
              <a:t>A review of the Cloud Atlas is needed !  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15758" indent="-275292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1166" indent="-220233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41633" indent="-220233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82099" indent="-220233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22566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63032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03499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43965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D1A048C-90AE-4C3A-AB06-95C3482B3923}" type="slidenum">
              <a:rPr lang="en-US" altLang="en-US" sz="1200">
                <a:solidFill>
                  <a:srgbClr val="000000"/>
                </a:solidFill>
                <a:latin typeface="Times" pitchFamily="18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1836" indent="-285321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1286" indent="-228257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597800" indent="-228257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4314" indent="-228257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fld id="{C0615084-A9A2-4C53-A05B-1BFE6B64E4CE}" type="slidenum">
              <a:rPr lang="en-GB" sz="1200" b="0">
                <a:solidFill>
                  <a:prstClr val="black"/>
                </a:solidFill>
              </a:rPr>
              <a:pPr/>
              <a:t>38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48447" y="9408081"/>
            <a:ext cx="2944579" cy="49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3" tIns="45651" rIns="91303" bIns="45651" anchor="b"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E1F860E-E576-44AF-A953-E7A461357F18}" type="slidenum">
              <a:rPr lang="en-GB" sz="1200" b="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GB" sz="1200" b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1836" indent="-285321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1286" indent="-228257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597800" indent="-228257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4314" indent="-228257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fld id="{09B83AC5-7F08-45A5-85FF-8FA95FB6DC45}" type="slidenum">
              <a:rPr lang="en-GB" sz="1200" b="0">
                <a:solidFill>
                  <a:prstClr val="black"/>
                </a:solidFill>
              </a:rPr>
              <a:pPr/>
              <a:t>39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48447" y="9408081"/>
            <a:ext cx="2944579" cy="49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3" tIns="45651" rIns="91303" bIns="45651" anchor="b"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3E9D4C4-BE97-4F2B-B7E0-F5F3294D7DE0}" type="slidenum">
              <a:rPr lang="en-GB" sz="1200" b="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GB" sz="1200" b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Text Box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Recently</a:t>
            </a:r>
            <a:r>
              <a:rPr lang="de-CH" dirty="0" smtClean="0"/>
              <a:t> </a:t>
            </a:r>
            <a:r>
              <a:rPr lang="de-CH" dirty="0" err="1" smtClean="0"/>
              <a:t>discovered</a:t>
            </a:r>
            <a:r>
              <a:rPr lang="de-CH" dirty="0" smtClean="0"/>
              <a:t> a </a:t>
            </a:r>
            <a:r>
              <a:rPr lang="de-CH" dirty="0" err="1" smtClean="0"/>
              <a:t>thorough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analysis</a:t>
            </a:r>
            <a:r>
              <a:rPr lang="de-CH" baseline="0" dirty="0" smtClean="0"/>
              <a:t> of </a:t>
            </a:r>
            <a:r>
              <a:rPr lang="de-CH" baseline="0" dirty="0" err="1" smtClean="0"/>
              <a:t>Vol</a:t>
            </a:r>
            <a:r>
              <a:rPr lang="de-CH" baseline="0" dirty="0" smtClean="0"/>
              <a:t> A, </a:t>
            </a:r>
            <a:r>
              <a:rPr lang="de-CH" baseline="0" dirty="0" err="1" smtClean="0"/>
              <a:t>by</a:t>
            </a:r>
            <a:r>
              <a:rPr lang="de-CH" baseline="0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8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de-DE" smtClean="0">
                <a:latin typeface="Times" pitchFamily="18" charset="0"/>
              </a:rPr>
              <a:t>We propose: </a:t>
            </a:r>
          </a:p>
          <a:p>
            <a:r>
              <a:rPr lang="en-GB" altLang="de-DE" smtClean="0">
                <a:latin typeface="Times" pitchFamily="18" charset="0"/>
              </a:rPr>
              <a:t>Ability to utilise the technology to isolate / zoom in on important features.</a:t>
            </a:r>
          </a:p>
          <a:p>
            <a:r>
              <a:rPr lang="en-GB" altLang="de-DE" smtClean="0">
                <a:latin typeface="Times" pitchFamily="18" charset="0"/>
              </a:rPr>
              <a:t>Ability to search metadata.</a:t>
            </a:r>
          </a:p>
          <a:p>
            <a:r>
              <a:rPr lang="en-GB" altLang="de-DE" smtClean="0">
                <a:latin typeface="Times" pitchFamily="18" charset="0"/>
              </a:rPr>
              <a:t>Ability to download the image.</a:t>
            </a:r>
          </a:p>
          <a:p>
            <a:r>
              <a:rPr lang="en-GB" altLang="de-DE" smtClean="0">
                <a:latin typeface="Times" pitchFamily="18" charset="0"/>
              </a:rPr>
              <a:t>Ability to search similar clouds.</a:t>
            </a:r>
          </a:p>
          <a:p>
            <a:endParaRPr lang="en-GB" altLang="de-DE" smtClean="0">
              <a:latin typeface="Times" pitchFamily="18" charset="0"/>
            </a:endParaRPr>
          </a:p>
          <a:p>
            <a:r>
              <a:rPr lang="en-GB" altLang="de-DE" smtClean="0">
                <a:latin typeface="Times" pitchFamily="18" charset="0"/>
              </a:rPr>
              <a:t>Original Reference Images from the 1987 edition will be retained to preserve traceability to the known standard. </a:t>
            </a:r>
          </a:p>
          <a:p>
            <a:endParaRPr lang="en-GB" altLang="de-DE" smtClean="0">
              <a:latin typeface="Times" pitchFamily="18" charset="0"/>
            </a:endParaRPr>
          </a:p>
          <a:p>
            <a:r>
              <a:rPr lang="en-GB" altLang="de-DE" smtClean="0">
                <a:latin typeface="Times" pitchFamily="18" charset="0"/>
              </a:rPr>
              <a:t>New ability to access (where appropriate and available) supporting data: - synoptic charts, upper-air soundings, radar, lidar, satellite images, video and time-lapse photography.</a:t>
            </a:r>
          </a:p>
          <a:p>
            <a:endParaRPr lang="en-GB" altLang="de-DE" smtClean="0">
              <a:latin typeface="Times" pitchFamily="18" charset="0"/>
            </a:endParaRPr>
          </a:p>
          <a:p>
            <a:r>
              <a:rPr lang="en-GB" altLang="de-DE" smtClean="0">
                <a:latin typeface="Times" pitchFamily="18" charset="0"/>
              </a:rPr>
              <a:t>We will seek copyright permission from the relevant organisations. 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15758" indent="-275292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1166" indent="-220233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41633" indent="-220233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82099" indent="-220233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22566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63032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03499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43965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BCBB145-4833-4A86-81A1-E79BCB32A815}" type="slidenum">
              <a:rPr lang="en-US" altLang="en-US" sz="1200">
                <a:solidFill>
                  <a:srgbClr val="000000"/>
                </a:solidFill>
                <a:latin typeface="Times" pitchFamily="18" charset="0"/>
              </a:rPr>
              <a:pPr/>
              <a:t>5</a:t>
            </a:fld>
            <a:endParaRPr lang="en-US" altLang="en-US" sz="12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de-DE" smtClean="0">
                <a:latin typeface="Times" pitchFamily="18" charset="0"/>
              </a:rPr>
              <a:t>Volume 2 published in 1987 pre-dates the use of digital cameras and the Internet which has made the ability to transmit images around the world easy.</a:t>
            </a:r>
          </a:p>
          <a:p>
            <a:endParaRPr lang="en-GB" altLang="de-DE" smtClean="0">
              <a:latin typeface="Times" pitchFamily="18" charset="0"/>
            </a:endParaRPr>
          </a:p>
          <a:p>
            <a:r>
              <a:rPr lang="en-GB" altLang="de-DE" smtClean="0">
                <a:latin typeface="Times" pitchFamily="18" charset="0"/>
              </a:rPr>
              <a:t>We will use the best, high-quality digital images from around the world in the updated Cloud Atlas.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15758" indent="-275292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1166" indent="-220233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41633" indent="-220233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82099" indent="-220233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22566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63032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03499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43965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81E22B8-272B-4A6A-895C-B01874C0A305}" type="slidenum">
              <a:rPr lang="en-US" altLang="en-US" sz="1200">
                <a:solidFill>
                  <a:srgbClr val="000000"/>
                </a:solidFill>
                <a:latin typeface="Times" pitchFamily="18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de-DE" smtClean="0">
                <a:latin typeface="Times" pitchFamily="18" charset="0"/>
              </a:rPr>
              <a:t>Using the Image submission site we will collect digital photographs  and associated metadata, including time-lapse photography, from people all around the world.  </a:t>
            </a:r>
          </a:p>
          <a:p>
            <a:r>
              <a:rPr lang="en-GB" altLang="de-DE" smtClean="0">
                <a:latin typeface="Times" pitchFamily="18" charset="0"/>
              </a:rPr>
              <a:t>This will allow the Task Team to select for the Cloud Atlas:  the best images to illustrate the classifications,  and a world-wide distribution (the current Atlas contains largely photos from Europe).   </a:t>
            </a: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15758" indent="-275292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1166" indent="-220233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41633" indent="-220233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82099" indent="-220233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22566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63032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03499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43965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824B049-C7B5-41FB-8060-934A9C6670A1}" type="slidenum">
              <a:rPr lang="en-US" altLang="en-US" sz="1200">
                <a:solidFill>
                  <a:srgbClr val="000000"/>
                </a:solidFill>
                <a:latin typeface="Times" pitchFamily="18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/>
              <a:t>We propose the addition of several new classifications:      (The Latin names have been confirmed with a Latin expert)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err="1" smtClean="0"/>
              <a:t>Volutus</a:t>
            </a:r>
            <a:r>
              <a:rPr lang="en-GB" dirty="0" smtClean="0"/>
              <a:t> will correct an anomaly. Roll cloud is classified as an </a:t>
            </a:r>
            <a:r>
              <a:rPr lang="en-GB" dirty="0" err="1" smtClean="0"/>
              <a:t>arcus</a:t>
            </a:r>
            <a:r>
              <a:rPr lang="en-GB" dirty="0" smtClean="0"/>
              <a:t>, but </a:t>
            </a:r>
            <a:r>
              <a:rPr lang="en-GB" dirty="0" err="1" smtClean="0"/>
              <a:t>arcus</a:t>
            </a:r>
            <a:r>
              <a:rPr lang="en-GB" dirty="0" smtClean="0"/>
              <a:t> is attached to parent cloud. Roll clouds are </a:t>
            </a:r>
            <a:r>
              <a:rPr lang="en-GB" dirty="0" err="1" smtClean="0"/>
              <a:t>solitons</a:t>
            </a:r>
            <a:r>
              <a:rPr lang="en-GB" dirty="0" smtClean="0"/>
              <a:t>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We accept CAS proposal for </a:t>
            </a:r>
            <a:r>
              <a:rPr lang="en-GB" dirty="0" err="1" smtClean="0"/>
              <a:t>Asperatus</a:t>
            </a:r>
            <a:r>
              <a:rPr lang="en-GB" dirty="0" smtClean="0"/>
              <a:t>, as this is not covered by </a:t>
            </a:r>
            <a:r>
              <a:rPr lang="en-GB" dirty="0" err="1" smtClean="0"/>
              <a:t>undulatus</a:t>
            </a:r>
            <a:r>
              <a:rPr lang="en-GB" dirty="0" smtClean="0"/>
              <a:t> classification, but will use the Latin </a:t>
            </a:r>
            <a:r>
              <a:rPr lang="en-GB" dirty="0" err="1" smtClean="0"/>
              <a:t>Asperitas</a:t>
            </a:r>
            <a:r>
              <a:rPr lang="en-GB" dirty="0" smtClean="0"/>
              <a:t>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We propose that special features: Kelvin-</a:t>
            </a:r>
            <a:r>
              <a:rPr lang="en-GB" dirty="0" err="1" smtClean="0"/>
              <a:t>helmholtz</a:t>
            </a:r>
            <a:r>
              <a:rPr lang="en-GB" dirty="0" smtClean="0"/>
              <a:t> waves, </a:t>
            </a:r>
            <a:r>
              <a:rPr lang="en-GB" dirty="0" err="1" smtClean="0"/>
              <a:t>fallstreak</a:t>
            </a:r>
            <a:r>
              <a:rPr lang="en-GB" dirty="0" smtClean="0"/>
              <a:t> holes/hole-punch clouds be added as supplementary features.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We propose that special clouds be classified – e.g. </a:t>
            </a:r>
            <a:r>
              <a:rPr lang="en-GB" dirty="0" err="1" smtClean="0"/>
              <a:t>Pyrocumulus</a:t>
            </a:r>
            <a:r>
              <a:rPr lang="en-GB" dirty="0" smtClean="0"/>
              <a:t>  - using a new Mother-cloud term ‘</a:t>
            </a:r>
            <a:r>
              <a:rPr lang="en-GB" dirty="0" err="1" smtClean="0"/>
              <a:t>flammagenitus</a:t>
            </a:r>
            <a:r>
              <a:rPr lang="en-GB" dirty="0" smtClean="0"/>
              <a:t>’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We accept proposal for man-made clouds to be classified, but will use Latin nomenclature within Mother-cloud part of classification, rather than Greek ‘</a:t>
            </a:r>
            <a:r>
              <a:rPr lang="en-GB" dirty="0" err="1" smtClean="0"/>
              <a:t>anthropo</a:t>
            </a:r>
            <a:r>
              <a:rPr lang="en-GB" dirty="0" smtClean="0"/>
              <a:t>-’   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We propose that certain specific, important features associated with severe convective storms be classified as supplementary features of accessory clouds -  e.g. The wall cloud (from which tornadoes form), tail cloud, and inflow band.  This follows consultation with NOAA NSSL.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These new classifications will give ‘official’ names to features previously known by only common names, and in some cases by several common names.</a:t>
            </a:r>
            <a:endParaRPr lang="en-GB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15758" indent="-275292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01166" indent="-220233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41633" indent="-220233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82099" indent="-220233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422566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63032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303499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743965" indent="-220233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43F0FA-15B2-4163-B339-48C7D4BC8252}" type="slidenum">
              <a:rPr lang="en-US" altLang="en-US" sz="1200">
                <a:solidFill>
                  <a:srgbClr val="000000"/>
                </a:solidFill>
                <a:latin typeface="Times" pitchFamily="18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B59BF-3B69-49B6-A98B-1AD55BDA0884}" type="slidenum">
              <a:rPr lang="de-CH" altLang="fr-FR">
                <a:solidFill>
                  <a:prstClr val="black"/>
                </a:solidFill>
              </a:rPr>
              <a:pPr/>
              <a:t>28</a:t>
            </a:fld>
            <a:endParaRPr lang="de-CH" altLang="fr-FR">
              <a:solidFill>
                <a:prstClr val="black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fld id="{8DFCB48C-4B92-434C-A0E4-3BAD8C1B945D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05350"/>
            <a:ext cx="4982633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1836" indent="-285321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1286" indent="-228257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597800" indent="-228257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4314" indent="-228257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fld id="{09E86DE1-9A1D-4F9B-B76C-49F9BA820617}" type="slidenum">
              <a:rPr lang="en-GB" sz="1200" b="0">
                <a:solidFill>
                  <a:prstClr val="black"/>
                </a:solidFill>
              </a:rPr>
              <a:pPr/>
              <a:t>35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0" y="930275"/>
            <a:ext cx="4257675" cy="31940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065" y="4435425"/>
            <a:ext cx="4861429" cy="354440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1836" indent="-285321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1286" indent="-228257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597800" indent="-228257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4314" indent="-228257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fld id="{EDFCB136-A0D3-41AF-8CE3-1BB897D1FE03}" type="slidenum">
              <a:rPr lang="en-GB" sz="1200" b="0">
                <a:solidFill>
                  <a:prstClr val="black"/>
                </a:solidFill>
              </a:rPr>
              <a:pPr/>
              <a:t>37</a:t>
            </a:fld>
            <a:endParaRPr lang="en-GB" sz="1200" b="0">
              <a:solidFill>
                <a:prstClr val="black"/>
              </a:solidFill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48447" y="9408081"/>
            <a:ext cx="2944579" cy="49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3" tIns="45651" rIns="91303" bIns="45651" anchor="b"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9621C29-6C85-41CC-A5D4-CAF0893EAE28}" type="slidenum">
              <a:rPr lang="en-GB" sz="1200" b="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GB" sz="1200" b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wmo_ppt_2012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 smtClean="0"/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dirty="0" smtClean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/>
            </a:lvl1pPr>
          </a:lstStyle>
          <a:p>
            <a:fld id="{384B1A90-27CE-4A65-90C6-1DE1E7B69B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0FFA9-28F8-473F-8A91-979882581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704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9EF37-4A83-4EA3-8371-A6CCC881C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9050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3F029-922B-4140-BC88-5A87283B1C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6732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3B61-CC3D-4525-9A45-882C8230F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9500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F0C84-165A-4827-9C90-39A307E22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031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281488" cy="489743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260405" y="1054127"/>
            <a:ext cx="4279790" cy="49053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624CC-665E-418E-AD14-90898F93E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256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8"/>
          <a:stretch>
            <a:fillRect/>
          </a:stretch>
        </p:blipFill>
        <p:spPr bwMode="auto">
          <a:xfrm>
            <a:off x="936625" y="388938"/>
            <a:ext cx="330993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WMO_Word_heade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15833" r="53616" b="15833"/>
          <a:stretch>
            <a:fillRect/>
          </a:stretch>
        </p:blipFill>
        <p:spPr bwMode="auto">
          <a:xfrm>
            <a:off x="6748463" y="333375"/>
            <a:ext cx="22129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37053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260648"/>
            <a:ext cx="7461250" cy="576064"/>
          </a:xfrm>
          <a:prstGeom prst="rect">
            <a:avLst/>
          </a:prstGeom>
          <a:noFill/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6" y="1412777"/>
            <a:ext cx="7472363" cy="4608512"/>
          </a:xfrm>
          <a:prstGeom prst="rect">
            <a:avLst/>
          </a:prstGeom>
          <a:noFill/>
          <a:ln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 i="1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1520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260648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95204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105000"/>
              </a:lnSpc>
              <a:buClrTx/>
              <a:buFontTx/>
              <a:buNone/>
              <a:defRPr/>
            </a:pPr>
            <a:r>
              <a:rPr lang="en-US" sz="800" smtClean="0">
                <a:solidFill>
                  <a:srgbClr val="000000"/>
                </a:solidFill>
                <a:latin typeface="Arial" charset="0"/>
              </a:rPr>
              <a:t>Federal Department of Home Affairs FDHA</a:t>
            </a:r>
            <a:br>
              <a:rPr lang="en-US" sz="800" smtClean="0">
                <a:solidFill>
                  <a:srgbClr val="000000"/>
                </a:solidFill>
                <a:latin typeface="Arial" charset="0"/>
              </a:rPr>
            </a:br>
            <a:r>
              <a:rPr lang="en-US" sz="800" b="1" smtClean="0">
                <a:solidFill>
                  <a:srgbClr val="000000"/>
                </a:solidFill>
                <a:latin typeface="Arial" charset="0"/>
              </a:rPr>
              <a:t>Federal Office of Meteorology and Climatology  MeteoSwiss</a:t>
            </a:r>
            <a:endParaRPr lang="en-US" sz="8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1" descr="Bund_e_100%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87350"/>
            <a:ext cx="199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pPr lvl="0"/>
            <a:r>
              <a:rPr lang="en-US" noProof="0" smtClean="0"/>
              <a:t>Hier steht der Name der Präsentation geschrieben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lvl="0"/>
            <a:r>
              <a:rPr lang="en-US" noProof="0" smtClean="0"/>
              <a:t>Datum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40502508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773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281488" cy="489743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42988" y="6453188"/>
            <a:ext cx="4465637" cy="312737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67400" y="6478588"/>
            <a:ext cx="1152525" cy="312737"/>
          </a:xfrm>
        </p:spPr>
        <p:txBody>
          <a:bodyPr/>
          <a:lstStyle>
            <a:lvl1pPr>
              <a:defRPr/>
            </a:lvl1pPr>
          </a:lstStyle>
          <a:p>
            <a:fld id="{530DC6A7-5167-4619-9E2D-9462EBD6BA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260405" y="1054127"/>
            <a:ext cx="4279790" cy="49053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90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64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330325"/>
            <a:ext cx="3659188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6988" y="1330325"/>
            <a:ext cx="366077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62825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87522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43560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1905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1444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5140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00561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0863" y="323850"/>
            <a:ext cx="1866900" cy="5768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23850"/>
            <a:ext cx="5453063" cy="5768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52207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989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330325"/>
            <a:ext cx="3659188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6988" y="1330325"/>
            <a:ext cx="3660775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93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35597-67A5-4C38-94B3-D8FE525D8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9223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989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95400" y="1330325"/>
            <a:ext cx="7472363" cy="4762500"/>
          </a:xfrm>
        </p:spPr>
        <p:txBody>
          <a:bodyPr/>
          <a:lstStyle/>
          <a:p>
            <a:pPr lvl="0"/>
            <a:endParaRPr lang="de-CH" noProof="0" smtClean="0"/>
          </a:p>
        </p:txBody>
      </p:sp>
    </p:spTree>
    <p:extLst>
      <p:ext uri="{BB962C8B-B14F-4D97-AF65-F5344CB8AC3E}">
        <p14:creationId xmlns:p14="http://schemas.microsoft.com/office/powerpoint/2010/main" val="4894763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0F560-48CB-4FFF-8A94-C4B0D66B2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31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23.09.2015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7"/>
          <a:stretch/>
        </p:blipFill>
        <p:spPr>
          <a:xfrm>
            <a:off x="936001" y="388800"/>
            <a:ext cx="3311260" cy="1525458"/>
          </a:xfrm>
          <a:prstGeom prst="rect">
            <a:avLst/>
          </a:prstGeom>
        </p:spPr>
      </p:pic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  <p:pic>
        <p:nvPicPr>
          <p:cNvPr id="9" name="Picture 2" descr="WMO_Word_header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15833" r="53616" b="15833"/>
          <a:stretch/>
        </p:blipFill>
        <p:spPr bwMode="auto">
          <a:xfrm>
            <a:off x="6749143" y="332589"/>
            <a:ext cx="2211977" cy="8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4026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287214" y="260648"/>
            <a:ext cx="7461250" cy="576064"/>
          </a:xfrm>
          <a:prstGeom prst="rect">
            <a:avLst/>
          </a:prstGeom>
          <a:noFill/>
        </p:spPr>
        <p:txBody>
          <a:bodyPr/>
          <a:lstStyle>
            <a:lvl1pPr>
              <a:defRPr sz="3200"/>
            </a:lvl1pPr>
          </a:lstStyle>
          <a:p>
            <a:r>
              <a:rPr lang="de-CH" dirty="0" smtClean="0"/>
              <a:t>Traktanden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5" y="1412777"/>
            <a:ext cx="7472363" cy="4608512"/>
          </a:xfrm>
          <a:prstGeom prst="rect">
            <a:avLst/>
          </a:prstGeom>
          <a:noFill/>
          <a:ln/>
        </p:spPr>
        <p:txBody>
          <a:bodyPr/>
          <a:lstStyle>
            <a:lvl1pPr>
              <a:lnSpc>
                <a:spcPct val="110000"/>
              </a:lnSpc>
              <a:spcBef>
                <a:spcPts val="900"/>
              </a:spcBef>
              <a:spcAft>
                <a:spcPts val="300"/>
              </a:spcAft>
              <a:defRPr sz="2000"/>
            </a:lvl1pPr>
            <a:lvl2pPr>
              <a:spcBef>
                <a:spcPts val="0"/>
              </a:spcBef>
              <a:defRPr sz="1800"/>
            </a:lvl2pPr>
          </a:lstStyle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2</a:t>
            </a:r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  <p:extLst>
      <p:ext uri="{BB962C8B-B14F-4D97-AF65-F5344CB8AC3E}">
        <p14:creationId xmlns:p14="http://schemas.microsoft.com/office/powerpoint/2010/main" val="122807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260648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490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05579-02BA-451C-A53C-A02468D17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4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B0B9B-9001-43CB-883E-70DF8A72D4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899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B05DD-9F26-406B-A3F2-F441C7F15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543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FADC7-6554-4E0E-A943-3B2A5EACC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54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8C1E1-D2C8-4C77-A16D-CC51B7D99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898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7EBCB-E49B-44E9-A4C0-EA7F9E114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36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80673-A73F-4D73-96A3-E05FA08B7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46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3C1D7-E07A-463F-9941-AF918645D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299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06050-4F15-4804-94D4-4BA3CD037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792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188913"/>
            <a:ext cx="2195513" cy="6264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437312" cy="6264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4F7D5-7458-48A2-9F4A-0C2C4B93AC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169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8758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5530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5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4503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1814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785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74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37A8F-0397-4A80-A49F-054A7EA7C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44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578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126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88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333375"/>
            <a:ext cx="2055812" cy="5789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18213" cy="5789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13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wmo_ppt_2012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 smtClean="0"/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dirty="0" smtClean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/>
            </a:lvl1pPr>
          </a:lstStyle>
          <a:p>
            <a:fld id="{384B1A90-27CE-4A65-90C6-1DE1E7B69B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80673-A73F-4D73-96A3-E05FA08B76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1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37A8F-0397-4A80-A49F-054A7EA7C0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5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30CBA-7E8D-48CE-BE01-50B65EED8C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08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4EF25-8D5B-4DF2-ADCB-9AF1145C13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84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B6142-C4AC-42D9-AC05-600A536304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30CBA-7E8D-48CE-BE01-50B65EED8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607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4B815-39E9-4BEB-83AB-CFEBF22F3D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0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75EED-E29D-432D-815F-72AF5F509C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04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80D48-FEEB-4960-BEE3-DBA00DB76C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16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0FFA9-28F8-473F-8A91-979882581D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97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281488" cy="489743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42988" y="6453188"/>
            <a:ext cx="4465637" cy="312737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67400" y="6478588"/>
            <a:ext cx="1152525" cy="312737"/>
          </a:xfrm>
        </p:spPr>
        <p:txBody>
          <a:bodyPr/>
          <a:lstStyle>
            <a:lvl1pPr>
              <a:defRPr/>
            </a:lvl1pPr>
          </a:lstStyle>
          <a:p>
            <a:fld id="{530DC6A7-5167-4619-9E2D-9462EBD6BA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260405" y="1054127"/>
            <a:ext cx="4279790" cy="49053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97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buClrTx/>
              <a:buFontTx/>
              <a:buNone/>
              <a:defRPr/>
            </a:pPr>
            <a:r>
              <a:rPr lang="de-CH" sz="800" dirty="0" smtClean="0">
                <a:solidFill>
                  <a:prstClr val="black"/>
                </a:solidFill>
              </a:rPr>
              <a:t>Eidgenössisches Departement des Innern EDI</a:t>
            </a:r>
            <a:br>
              <a:rPr lang="de-CH" sz="800" dirty="0" smtClean="0">
                <a:solidFill>
                  <a:prstClr val="black"/>
                </a:solidFill>
              </a:rPr>
            </a:br>
            <a:r>
              <a:rPr lang="de-CH" sz="800" b="1" dirty="0" smtClean="0">
                <a:solidFill>
                  <a:prstClr val="black"/>
                </a:solidFill>
              </a:rPr>
              <a:t>Bundesamt für Meteorologie und Klimatologie </a:t>
            </a:r>
            <a:r>
              <a:rPr lang="de-CH" sz="800" b="1" dirty="0" err="1" smtClean="0">
                <a:solidFill>
                  <a:prstClr val="black"/>
                </a:solidFill>
              </a:rPr>
              <a:t>MeteoSchweiz</a:t>
            </a:r>
            <a:endParaRPr lang="de-CH" sz="800" dirty="0" smtClean="0">
              <a:solidFill>
                <a:prstClr val="black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  <p:pic>
        <p:nvPicPr>
          <p:cNvPr id="9" name="Picture 37" descr="Logo_CMYK_po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8700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360363" y="1951038"/>
            <a:ext cx="8397875" cy="4144962"/>
          </a:xfrm>
          <a:prstGeom prst="rect">
            <a:avLst/>
          </a:prstGeom>
          <a:noFill/>
          <a:ln/>
        </p:spPr>
        <p:txBody>
          <a:bodyPr/>
          <a:lstStyle/>
          <a:p>
            <a:endParaRPr lang="de-CH" dirty="0"/>
          </a:p>
        </p:txBody>
      </p:sp>
      <p:pic>
        <p:nvPicPr>
          <p:cNvPr id="4" name="Picture 44" descr="Wapp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700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26"/>
          <p:cNvSpPr txBox="1">
            <a:spLocks noChangeArrowheads="1"/>
          </p:cNvSpPr>
          <p:nvPr userDrawn="1"/>
        </p:nvSpPr>
        <p:spPr>
          <a:xfrm>
            <a:off x="360363" y="1198563"/>
            <a:ext cx="8429625" cy="608013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buFontTx/>
              <a:buNone/>
            </a:pP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 userDrawn="1"/>
        </p:nvSpPr>
        <p:spPr>
          <a:xfrm>
            <a:off x="798513" y="407988"/>
            <a:ext cx="7991475" cy="608013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buFontTx/>
              <a:buNone/>
            </a:pPr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4" descr="Wapp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1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idx="10"/>
          </p:nvPr>
        </p:nvSpPr>
        <p:spPr>
          <a:xfrm>
            <a:off x="1285875" y="1520789"/>
            <a:ext cx="5014317" cy="334837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1285874" y="4983559"/>
            <a:ext cx="5014317" cy="4154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100" kern="1200" dirty="0" smtClean="0">
                <a:latin typeface="Arial" charset="0"/>
              </a:defRPr>
            </a:lvl1pPr>
            <a:lvl2pPr>
              <a:defRPr lang="de-DE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pic>
        <p:nvPicPr>
          <p:cNvPr id="5" name="Picture 44" descr="Wapp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696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88" y="1592796"/>
            <a:ext cx="3660775" cy="431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pic>
        <p:nvPicPr>
          <p:cNvPr id="5" name="Picture 44" descr="Wapp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73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4EF25-8D5B-4DF2-ADCB-9AF1145C1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265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7896" y="16272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6000" y="2430040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4680012" y="16288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11"/>
          </p:nvPr>
        </p:nvSpPr>
        <p:spPr>
          <a:xfrm>
            <a:off x="4680012" y="2420888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79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88" y="1628800"/>
            <a:ext cx="3660775" cy="1980220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88" y="3789040"/>
            <a:ext cx="3660775" cy="2122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pic>
        <p:nvPicPr>
          <p:cNvPr id="6" name="Picture 44" descr="Wapp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347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688" y="6524625"/>
            <a:ext cx="19050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A0C4CB44-B9EF-495C-A4B6-57BC6F56053A}" type="slidenum">
              <a:rPr lang="en-GB" sz="21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lang="en-GB" sz="2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4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688" y="6524625"/>
            <a:ext cx="19050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3C6EDD84-6262-4C42-8EF1-B5131BBBA42F}" type="slidenum">
              <a:rPr lang="en-GB" sz="21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lang="en-GB" sz="2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1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6688" y="6524625"/>
            <a:ext cx="19050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EF1E0C09-2896-4344-BE80-6713C8A8C6CE}" type="slidenum">
              <a:rPr lang="en-GB" sz="21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lang="en-GB" sz="2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98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07950"/>
            <a:ext cx="9144000" cy="6640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750" y="2574032"/>
            <a:ext cx="6621463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CH" noProof="0" dirty="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581128"/>
            <a:ext cx="6621463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CH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52927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249213"/>
            <a:ext cx="4000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09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6913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654175"/>
            <a:ext cx="3954463" cy="44989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54175"/>
            <a:ext cx="3954462" cy="44989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521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90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B6142-C4AC-42D9-AC05-600A53630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531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559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989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330325"/>
            <a:ext cx="3659188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6988" y="1330325"/>
            <a:ext cx="3660775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9257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 userDrawn="1"/>
        </p:nvSpPr>
        <p:spPr bwMode="auto">
          <a:xfrm>
            <a:off x="4572000" y="38880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buClrTx/>
              <a:buFontTx/>
              <a:buNone/>
            </a:pPr>
            <a:r>
              <a:rPr lang="en-US" sz="800" dirty="0">
                <a:solidFill>
                  <a:srgbClr val="000000"/>
                </a:solidFill>
              </a:rPr>
              <a:t>Federal Department of Home Affairs FDHA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b="1" dirty="0">
                <a:solidFill>
                  <a:srgbClr val="000000"/>
                </a:solidFill>
              </a:rPr>
              <a:t>Federal Office of Meteorology and Climatology  </a:t>
            </a:r>
            <a:r>
              <a:rPr lang="en-US" sz="800" b="1" dirty="0" err="1">
                <a:solidFill>
                  <a:srgbClr val="000000"/>
                </a:solidFill>
              </a:rPr>
              <a:t>MeteoSwiss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0" name="Picture 41" descr="Bund_e_100%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388800"/>
            <a:ext cx="1993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425416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Traktanden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5" y="1628775"/>
            <a:ext cx="7472363" cy="350202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2</a:t>
            </a:r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  <p:extLst>
      <p:ext uri="{BB962C8B-B14F-4D97-AF65-F5344CB8AC3E}">
        <p14:creationId xmlns:p14="http://schemas.microsoft.com/office/powerpoint/2010/main" val="142829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011916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idx="10"/>
          </p:nvPr>
        </p:nvSpPr>
        <p:spPr>
          <a:xfrm>
            <a:off x="1285875" y="1520789"/>
            <a:ext cx="5014317" cy="334837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1285874" y="4983559"/>
            <a:ext cx="5014317" cy="4154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100" kern="1200" dirty="0" smtClean="0">
                <a:latin typeface="Arial" charset="0"/>
              </a:defRPr>
            </a:lvl1pPr>
            <a:lvl2pPr>
              <a:defRPr lang="de-DE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Text Box 33"/>
          <p:cNvSpPr txBox="1">
            <a:spLocks noChangeArrowheads="1"/>
          </p:cNvSpPr>
          <p:nvPr userDrawn="1"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5000"/>
              </a:lnSpc>
              <a:buClrTx/>
              <a:buFontTx/>
              <a:buNone/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>
                <a:lnSpc>
                  <a:spcPct val="105000"/>
                </a:lnSpc>
                <a:buClrTx/>
                <a:buFontTx/>
                <a:buNone/>
                <a:defRPr/>
              </a:pPr>
              <a:t>‹#›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Line 40"/>
          <p:cNvSpPr>
            <a:spLocks noChangeShapeType="1"/>
          </p:cNvSpPr>
          <p:nvPr userDrawn="1"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0" name="AutoShape 34"/>
          <p:cNvSpPr>
            <a:spLocks noChangeArrowheads="1"/>
          </p:cNvSpPr>
          <p:nvPr userDrawn="1"/>
        </p:nvSpPr>
        <p:spPr bwMode="auto">
          <a:xfrm>
            <a:off x="1296000" y="6165000"/>
            <a:ext cx="7232650" cy="404813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buClrTx/>
              <a:buFontTx/>
              <a:buNone/>
            </a:pPr>
            <a:r>
              <a:rPr lang="de-CH" sz="900" b="1" dirty="0" smtClean="0">
                <a:solidFill>
                  <a:srgbClr val="000000"/>
                </a:solidFill>
              </a:rPr>
              <a:t>Title </a:t>
            </a:r>
            <a:r>
              <a:rPr lang="de-CH" sz="900" b="1" dirty="0" err="1" smtClean="0">
                <a:solidFill>
                  <a:srgbClr val="000000"/>
                </a:solidFill>
              </a:rPr>
              <a:t>of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Presentation</a:t>
            </a:r>
            <a:r>
              <a:rPr lang="de-CH" sz="900" dirty="0" smtClean="0">
                <a:solidFill>
                  <a:srgbClr val="000000"/>
                </a:solidFill>
              </a:rPr>
              <a:t> </a:t>
            </a:r>
            <a:r>
              <a:rPr lang="de-CH" sz="900" dirty="0">
                <a:solidFill>
                  <a:srgbClr val="000000"/>
                </a:solidFill>
              </a:rPr>
              <a:t>| </a:t>
            </a:r>
            <a:r>
              <a:rPr lang="de-CH" sz="900" dirty="0" err="1" smtClean="0">
                <a:solidFill>
                  <a:srgbClr val="000000"/>
                </a:solidFill>
              </a:rPr>
              <a:t>Subtitle</a:t>
            </a:r>
            <a:r>
              <a:rPr lang="de-CH" sz="900" dirty="0">
                <a:solidFill>
                  <a:srgbClr val="000000"/>
                </a:solidFill>
              </a:rPr>
              <a:t/>
            </a:r>
            <a:br>
              <a:rPr lang="de-CH" sz="900" dirty="0">
                <a:solidFill>
                  <a:srgbClr val="000000"/>
                </a:solidFill>
              </a:rPr>
            </a:br>
            <a:r>
              <a:rPr lang="de-CH" sz="900" dirty="0" err="1" smtClean="0">
                <a:solidFill>
                  <a:srgbClr val="000000"/>
                </a:solidFill>
              </a:rPr>
              <a:t>Author</a:t>
            </a:r>
            <a:endParaRPr lang="de-CH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72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88" y="1592796"/>
            <a:ext cx="3660775" cy="431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13339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7896" y="16272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6000" y="2430040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4680012" y="16288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11"/>
          </p:nvPr>
        </p:nvSpPr>
        <p:spPr>
          <a:xfrm>
            <a:off x="4680012" y="2420888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130886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88" y="1628800"/>
            <a:ext cx="3660775" cy="1980220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88" y="3789040"/>
            <a:ext cx="3660775" cy="2122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544520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CD" sz="210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fr-CD" sz="210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3FAD94-6144-474A-87E7-479055D57F28}" type="slidenum">
              <a:rPr lang="fr-CD" sz="21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fr-CD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8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4B815-39E9-4BEB-83AB-CFEBF22F3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4039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98901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95400" y="1330325"/>
            <a:ext cx="3659188" cy="476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5106988" y="1330325"/>
            <a:ext cx="3660775" cy="4762500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90811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smtClean="0">
                <a:solidFill>
                  <a:srgbClr val="FFFFFF"/>
                </a:solidFill>
                <a:latin typeface="Arial Black" pitchFamily="34" charset="0"/>
              </a:rPr>
              <a:t>WMO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C6EC5-55B3-4A59-BBC6-B96E8D4DB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73867"/>
      </p:ext>
    </p:extLst>
  </p:cSld>
  <p:clrMapOvr>
    <a:masterClrMapping/>
  </p:clrMapOvr>
  <p:transition spd="slow"/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smtClean="0">
                <a:solidFill>
                  <a:srgbClr val="FFFFFF"/>
                </a:solidFill>
                <a:latin typeface="Arial Black" pitchFamily="34" charset="0"/>
              </a:rPr>
              <a:t>WMO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8175" y="260350"/>
            <a:ext cx="6985000" cy="147002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8175" y="3405188"/>
            <a:ext cx="6985000" cy="1752600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4A1D3-042B-4D3D-A896-CE0A63D39F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19575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FFE05-B0C5-4B02-A9BE-5E70A6118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68349-4326-48E1-BCBB-1E641C5E1B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765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227F5-5EB1-4AC0-B86B-67CAD1277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60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D01B2-A468-470A-BA04-DDD82C8D30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2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9CB-7871-41CD-8A51-E54A143636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09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A827F-8F3F-41E3-A2B1-504F3C2419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720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7DC95-9F59-43E3-9730-AE23B28910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9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75EED-E29D-432D-815F-72AF5F509C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349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0A0EA-424C-48FD-8056-FF14E80319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83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E234-8D35-419C-9955-916DF654D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701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1D1FB-D056-45D5-9DC6-A91D52846F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083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 smtClean="0"/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fr-CH" altLang="en-US"/>
              <a:t>Cg-17, Agenda Item 4.2.2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09F63-8A44-49CA-B53F-4ADD63293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29880"/>
      </p:ext>
    </p:extLst>
  </p:cSld>
  <p:clrMapOvr>
    <a:masterClrMapping/>
  </p:clrMapOvr>
  <p:transition spd="slow"/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96D92-0BB9-4D7A-8FC6-DB972D04F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453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3C56-5479-4B22-970E-88C221426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5314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EF5F5-D9FE-4C96-9620-B470D2215C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3688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9AA8E-2E57-40E3-BAE4-4B73B0A59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7096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B6292-DF6D-492C-85AE-DB705FE95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648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1AE36-0A3F-4075-910E-3D47B4666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192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80D48-FEEB-4960-BEE3-DBA00DB76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7835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5A138-4E27-4EA8-86AC-51144A7C7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2881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21668-2B62-453E-A0A7-C25C44C2A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661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90FC-F6C9-4C5F-A864-F005DCD5C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6259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281488" cy="489743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260405" y="1054127"/>
            <a:ext cx="4279790" cy="49053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5F4EE-6B0B-48DF-8749-9FF938EB9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267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 smtClean="0"/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89DFF-5C37-457C-A9D4-3203E884E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194286"/>
      </p:ext>
    </p:extLst>
  </p:cSld>
  <p:clrMapOvr>
    <a:masterClrMapping/>
  </p:clrMapOvr>
  <p:transition spd="slow"/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52B1D-D55A-483F-BB3B-D2840330D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333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036D-79CF-4CD1-9354-2A97F3EDB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7101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BDCBB-A3B2-48EB-B593-9425C5CF2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8616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EA2B7-F3EE-4154-976F-7C6C147C6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7774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8BA53-CCDA-42FC-BE87-3CEFB4370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21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.png"/><Relationship Id="rId5" Type="http://schemas.openxmlformats.org/officeDocument/2006/relationships/image" Target="../media/image6.wmf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2.wmf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0.png"/><Relationship Id="rId5" Type="http://schemas.openxmlformats.org/officeDocument/2006/relationships/image" Target="../media/image6.wmf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wmo.int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6.wmf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3" descr="wmo_ppt_20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r>
              <a:rPr lang="en-US" altLang="en-US"/>
              <a:t>test footer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3B323A9F-0146-48A1-BCC1-8D40DBDFB7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79" r:id="rId7"/>
    <p:sldLayoutId id="2147483678" r:id="rId8"/>
    <p:sldLayoutId id="2147483677" r:id="rId9"/>
    <p:sldLayoutId id="2147483676" r:id="rId10"/>
    <p:sldLayoutId id="214748369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wmo_ppt_20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/>
              <a:t>test footer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45AF56C-E48C-4D05-A2A8-2CEECE836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75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990600" indent="-5334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371600" indent="-4572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5000"/>
              </a:lnSpc>
              <a:buClrTx/>
              <a:buFontTx/>
              <a:buNone/>
              <a:defRPr/>
            </a:pPr>
            <a:fld id="{C4D9699E-420D-47C1-976C-0965BD3991D9}" type="slidenum">
              <a:rPr lang="de-CH" sz="900" smtClean="0">
                <a:solidFill>
                  <a:srgbClr val="000000"/>
                </a:solidFill>
              </a:rPr>
              <a:pPr algn="r">
                <a:lnSpc>
                  <a:spcPct val="105000"/>
                </a:lnSpc>
                <a:buClrTx/>
                <a:buFontTx/>
                <a:buNone/>
                <a:defRPr/>
              </a:pPr>
              <a:t>‹#›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23" name="AutoShape 34"/>
          <p:cNvSpPr>
            <a:spLocks noChangeArrowheads="1"/>
          </p:cNvSpPr>
          <p:nvPr/>
        </p:nvSpPr>
        <p:spPr bwMode="auto">
          <a:xfrm>
            <a:off x="1295400" y="6164263"/>
            <a:ext cx="7232650" cy="409575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5000"/>
              </a:lnSpc>
              <a:buClrTx/>
              <a:buFontTx/>
              <a:buNone/>
            </a:pPr>
            <a:r>
              <a:rPr lang="de-CH" altLang="de-DE" sz="900" b="1" smtClean="0">
                <a:solidFill>
                  <a:srgbClr val="000000"/>
                </a:solidFill>
              </a:rPr>
              <a:t>OSCAR/Surface</a:t>
            </a:r>
            <a:r>
              <a:rPr lang="de-CH" altLang="de-DE" sz="900" smtClean="0">
                <a:solidFill>
                  <a:srgbClr val="000000"/>
                </a:solidFill>
              </a:rPr>
              <a:t> </a:t>
            </a:r>
            <a:r>
              <a:rPr lang="de-CH" altLang="de-DE" sz="900" b="1" smtClean="0">
                <a:solidFill>
                  <a:srgbClr val="000000"/>
                </a:solidFill>
              </a:rPr>
              <a:t>Collaboration with HMEI </a:t>
            </a:r>
            <a:r>
              <a:rPr lang="de-CH" altLang="de-DE" sz="900" smtClean="0">
                <a:solidFill>
                  <a:srgbClr val="000000"/>
                </a:solidFill>
              </a:rPr>
              <a:t>| HMEI GA WMO Cg-17 | 27 May 2015 | Geneva</a:t>
            </a:r>
            <a:br>
              <a:rPr lang="de-CH" altLang="de-DE" sz="900" smtClean="0">
                <a:solidFill>
                  <a:srgbClr val="000000"/>
                </a:solidFill>
              </a:rPr>
            </a:br>
            <a:r>
              <a:rPr lang="de-CH" altLang="de-DE" sz="900" smtClean="0">
                <a:solidFill>
                  <a:srgbClr val="000000"/>
                </a:solidFill>
              </a:rPr>
              <a:t>Bertrand Calpini</a:t>
            </a:r>
            <a:endParaRPr lang="de-CH" altLang="de-DE" sz="900" b="1" smtClean="0">
              <a:solidFill>
                <a:srgbClr val="000000"/>
              </a:solidFill>
            </a:endParaRPr>
          </a:p>
        </p:txBody>
      </p:sp>
      <p:sp>
        <p:nvSpPr>
          <p:cNvPr id="512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125" name="Picture 44" descr="Wapp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WMO_Word_head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15807" r="80905" b="15858"/>
          <a:stretch>
            <a:fillRect/>
          </a:stretch>
        </p:blipFill>
        <p:spPr bwMode="auto">
          <a:xfrm>
            <a:off x="8348663" y="333375"/>
            <a:ext cx="4333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0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ClrTx/>
              <a:buFontTx/>
              <a:buNone/>
              <a:defRPr/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5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Der Titel kann einzeilig sein</a:t>
            </a:r>
          </a:p>
        </p:txBody>
      </p:sp>
      <p:sp>
        <p:nvSpPr>
          <p:cNvPr id="8196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330325"/>
            <a:ext cx="747236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Um den Fliesstext übersichtlich zu halten, sollten Abschnitte</a:t>
            </a:r>
          </a:p>
          <a:p>
            <a:pPr lvl="0"/>
            <a:r>
              <a:rPr lang="en-US" altLang="de-DE" smtClean="0"/>
              <a:t>gemacht werden. Diese werden zur besseren Lesbarkeit</a:t>
            </a:r>
          </a:p>
          <a:p>
            <a:pPr lvl="0"/>
            <a:r>
              <a:rPr lang="en-US" altLang="de-DE" smtClean="0"/>
              <a:t>jeweils mit eine Blindzeile getrennt.</a:t>
            </a:r>
            <a:br>
              <a:rPr lang="en-US" altLang="de-DE" smtClean="0"/>
            </a:br>
            <a:endParaRPr lang="en-US" altLang="de-DE" smtClean="0"/>
          </a:p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>
              <a:lnSpc>
                <a:spcPct val="105000"/>
              </a:lnSpc>
              <a:buClrTx/>
              <a:buFontTx/>
              <a:buNone/>
              <a:defRPr/>
            </a:pPr>
            <a:fld id="{2F82A9B6-F6EE-474A-BE4D-CCC41790C28C}" type="slidenum">
              <a:rPr lang="en-US" sz="900" smtClean="0">
                <a:solidFill>
                  <a:srgbClr val="000000"/>
                </a:solidFill>
                <a:latin typeface="Arial" charset="0"/>
              </a:rPr>
              <a:pPr algn="r">
                <a:lnSpc>
                  <a:spcPct val="105000"/>
                </a:lnSpc>
                <a:buClrTx/>
                <a:buFontTx/>
                <a:buNone/>
                <a:defRPr/>
              </a:pPr>
              <a:t>‹#›</a:t>
            </a:fld>
            <a:r>
              <a:rPr lang="en-US" sz="900" smtClean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031" name="AutoShape 34"/>
          <p:cNvSpPr>
            <a:spLocks noChangeArrowheads="1"/>
          </p:cNvSpPr>
          <p:nvPr/>
        </p:nvSpPr>
        <p:spPr bwMode="auto">
          <a:xfrm>
            <a:off x="1244600" y="6156325"/>
            <a:ext cx="7232650" cy="204788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105000"/>
              </a:lnSpc>
              <a:buClrTx/>
              <a:buFontTx/>
              <a:buNone/>
              <a:defRPr/>
            </a:pPr>
            <a:r>
              <a:rPr lang="en-US" altLang="de-DE" sz="900" b="1" dirty="0" smtClean="0">
                <a:solidFill>
                  <a:srgbClr val="000000"/>
                </a:solidFill>
                <a:latin typeface="Arial" charset="0"/>
              </a:rPr>
              <a:t>Standard - Weather Radar</a:t>
            </a:r>
            <a:r>
              <a:rPr lang="en-US" altLang="de-DE" sz="900" dirty="0" smtClean="0">
                <a:solidFill>
                  <a:srgbClr val="000000"/>
                </a:solidFill>
                <a:latin typeface="Arial" charset="0"/>
              </a:rPr>
              <a:t>, Bertrand </a:t>
            </a:r>
            <a:r>
              <a:rPr lang="en-US" altLang="de-DE" sz="900" dirty="0" err="1" smtClean="0">
                <a:solidFill>
                  <a:srgbClr val="000000"/>
                </a:solidFill>
                <a:latin typeface="Arial" charset="0"/>
              </a:rPr>
              <a:t>Calpini</a:t>
            </a:r>
            <a:endParaRPr lang="en-US" altLang="de-DE" sz="9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9" name="Line 40"/>
          <p:cNvSpPr>
            <a:spLocks noChangeShapeType="1"/>
          </p:cNvSpPr>
          <p:nvPr/>
        </p:nvSpPr>
        <p:spPr bwMode="auto">
          <a:xfrm flipH="1">
            <a:off x="1285875" y="6165850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200" name="Picture 45" descr="Wappen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7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4ECA1B0A-B022-43B8-901C-E141D41BB3E9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23.09.2015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FD09655A-7CC1-40F8-B7C9-AD30108377AD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94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5000"/>
              </a:lnSpc>
              <a:buClrTx/>
              <a:buFontTx/>
              <a:buNone/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>
                <a:lnSpc>
                  <a:spcPct val="105000"/>
                </a:lnSpc>
                <a:buClrTx/>
                <a:buFontTx/>
                <a:buNone/>
                <a:defRPr/>
              </a:pPr>
              <a:t>‹#›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1296000" y="6165000"/>
            <a:ext cx="7232650" cy="408989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buClrTx/>
              <a:buFontTx/>
              <a:buNone/>
            </a:pPr>
            <a:r>
              <a:rPr lang="de-CH" sz="900" b="1" dirty="0" smtClean="0">
                <a:solidFill>
                  <a:srgbClr val="000000"/>
                </a:solidFill>
              </a:rPr>
              <a:t>OSCAR, a </a:t>
            </a:r>
            <a:r>
              <a:rPr lang="de-CH" sz="900" b="1" dirty="0" err="1" smtClean="0">
                <a:solidFill>
                  <a:srgbClr val="000000"/>
                </a:solidFill>
              </a:rPr>
              <a:t>key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element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for</a:t>
            </a:r>
            <a:r>
              <a:rPr lang="de-CH" sz="900" b="1" dirty="0" smtClean="0">
                <a:solidFill>
                  <a:srgbClr val="000000"/>
                </a:solidFill>
              </a:rPr>
              <a:t> WIGOS and RRR</a:t>
            </a:r>
            <a:r>
              <a:rPr lang="de-CH" sz="900" dirty="0" smtClean="0">
                <a:solidFill>
                  <a:srgbClr val="000000"/>
                </a:solidFill>
              </a:rPr>
              <a:t> | WMO Cg-17, 27 May 2015, </a:t>
            </a:r>
            <a:r>
              <a:rPr lang="de-CH" sz="900" dirty="0" err="1" smtClean="0">
                <a:solidFill>
                  <a:srgbClr val="000000"/>
                </a:solidFill>
              </a:rPr>
              <a:t>Geneva</a:t>
            </a:r>
            <a:r>
              <a:rPr lang="de-CH" sz="900" dirty="0">
                <a:solidFill>
                  <a:srgbClr val="000000"/>
                </a:solidFill>
              </a:rPr>
              <a:t/>
            </a:r>
            <a:br>
              <a:rPr lang="de-CH" sz="900" dirty="0">
                <a:solidFill>
                  <a:srgbClr val="000000"/>
                </a:solidFill>
              </a:rPr>
            </a:br>
            <a:r>
              <a:rPr lang="de-CH" sz="900" dirty="0" smtClean="0">
                <a:solidFill>
                  <a:srgbClr val="000000"/>
                </a:solidFill>
              </a:rPr>
              <a:t>Bertrand </a:t>
            </a:r>
            <a:r>
              <a:rPr lang="de-CH" sz="900" dirty="0" err="1" smtClean="0">
                <a:solidFill>
                  <a:srgbClr val="000000"/>
                </a:solidFill>
              </a:rPr>
              <a:t>Calpini</a:t>
            </a:r>
            <a:endParaRPr lang="de-CH" sz="900" b="1" dirty="0">
              <a:solidFill>
                <a:srgbClr val="000000"/>
              </a:solidFill>
            </a:endParaRPr>
          </a:p>
        </p:txBody>
      </p:sp>
      <p:sp>
        <p:nvSpPr>
          <p:cNvPr id="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srgbClr val="000000"/>
              </a:solidFill>
            </a:endParaRPr>
          </a:p>
        </p:txBody>
      </p:sp>
      <p:pic>
        <p:nvPicPr>
          <p:cNvPr id="5" name="Picture 44" descr="Wapp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700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MO_Word_header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15806" r="80905" b="15859"/>
          <a:stretch/>
        </p:blipFill>
        <p:spPr bwMode="auto">
          <a:xfrm>
            <a:off x="307560" y="836712"/>
            <a:ext cx="396044" cy="40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8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3" descr="wmo_ppt_2012_las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4365625"/>
            <a:ext cx="87852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This space can be used for contact information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462713"/>
            <a:ext cx="24479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US" altLang="en-US" dirty="0"/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8263" y="6462713"/>
            <a:ext cx="19050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0FE86292-32C4-436D-BD63-EFB4DC4897A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3573463"/>
            <a:ext cx="87137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Thank you for your attention</a:t>
            </a:r>
          </a:p>
        </p:txBody>
      </p:sp>
      <p:sp>
        <p:nvSpPr>
          <p:cNvPr id="6" name="Title 9"/>
          <p:cNvSpPr txBox="1">
            <a:spLocks/>
          </p:cNvSpPr>
          <p:nvPr/>
        </p:nvSpPr>
        <p:spPr>
          <a:xfrm>
            <a:off x="117475" y="6380163"/>
            <a:ext cx="1141413" cy="4778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200" dirty="0">
                <a:solidFill>
                  <a:srgbClr val="0070C0"/>
                </a:solidFill>
                <a:latin typeface="Arial"/>
                <a:ea typeface="+mj-ea"/>
                <a:cs typeface="Arial"/>
                <a:hlinkClick r:id="rId14"/>
              </a:rPr>
              <a:t>www.wmo.int</a:t>
            </a:r>
            <a:endParaRPr lang="en-US" sz="1200" dirty="0">
              <a:solidFill>
                <a:srgbClr val="0070C0"/>
              </a:solidFill>
              <a:latin typeface="Arial"/>
              <a:ea typeface="+mj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FC3EA"/>
            </a:gs>
            <a:gs pos="100000">
              <a:srgbClr val="BBE0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74644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the outline text format</a:t>
            </a:r>
          </a:p>
          <a:p>
            <a:pPr lvl="1"/>
            <a:r>
              <a:rPr lang="en-US" altLang="de-DE" smtClean="0"/>
              <a:t>Second Outline Level</a:t>
            </a:r>
          </a:p>
          <a:p>
            <a:pPr lvl="2"/>
            <a:r>
              <a:rPr lang="en-US" altLang="de-DE" smtClean="0"/>
              <a:t>Third Outline Level</a:t>
            </a:r>
          </a:p>
          <a:p>
            <a:pPr lvl="3"/>
            <a:r>
              <a:rPr lang="en-US" altLang="de-DE" smtClean="0"/>
              <a:t>Fourth Outline Level</a:t>
            </a:r>
          </a:p>
          <a:p>
            <a:pPr lvl="4"/>
            <a:r>
              <a:rPr lang="en-US" altLang="de-DE" smtClean="0"/>
              <a:t>Fifth Outline Level</a:t>
            </a:r>
          </a:p>
          <a:p>
            <a:pPr lvl="4"/>
            <a:r>
              <a:rPr lang="en-US" altLang="de-DE" smtClean="0"/>
              <a:t>Sixth Outline Level</a:t>
            </a:r>
          </a:p>
          <a:p>
            <a:pPr lvl="4"/>
            <a:r>
              <a:rPr lang="en-US" altLang="de-DE" smtClean="0"/>
              <a:t>Seventh Outline Level</a:t>
            </a:r>
          </a:p>
          <a:p>
            <a:pPr lvl="4"/>
            <a:r>
              <a:rPr lang="en-US" altLang="de-DE" smtClean="0"/>
              <a:t>Eighth Outline Level</a:t>
            </a:r>
          </a:p>
          <a:p>
            <a:pPr lvl="4"/>
            <a:r>
              <a:rPr lang="en-US" altLang="de-DE" smtClean="0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300788" y="6524625"/>
            <a:ext cx="62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de-CH" sz="1800" smtClean="0">
              <a:solidFill>
                <a:srgbClr val="FFFFFF"/>
              </a:solidFill>
            </a:endParaRP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364288"/>
            <a:ext cx="16922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0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28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28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28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28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28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>
          <a:solidFill>
            <a:srgbClr val="000000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>
          <a:solidFill>
            <a:srgbClr val="000000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>
          <a:solidFill>
            <a:srgbClr val="000000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defRPr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820738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defRPr sz="16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228725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defRPr sz="16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36713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Arial" charset="0"/>
        <a:defRPr sz="14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3" descr="wmo_ppt_20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3B323A9F-0146-48A1-BCC1-8D40DBDFB7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8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5000"/>
              </a:lnSpc>
              <a:buClrTx/>
              <a:buFontTx/>
              <a:buNone/>
              <a:defRPr/>
            </a:pPr>
            <a:fld id="{1EE35605-8AB3-442C-A293-9F31FDF185BC}" type="slidenum">
              <a:rPr lang="de-CH" sz="900" smtClean="0">
                <a:solidFill>
                  <a:prstClr val="black"/>
                </a:solidFill>
              </a:rPr>
              <a:pPr algn="r">
                <a:lnSpc>
                  <a:spcPct val="105000"/>
                </a:lnSpc>
                <a:buClrTx/>
                <a:buFontTx/>
                <a:buNone/>
                <a:defRPr/>
              </a:pPr>
              <a:t>‹#›</a:t>
            </a:fld>
            <a:r>
              <a:rPr lang="de-CH" sz="90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1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07950"/>
            <a:ext cx="7305675" cy="6640513"/>
          </a:xfrm>
          <a:prstGeom prst="rect">
            <a:avLst/>
          </a:prstGeom>
          <a:solidFill>
            <a:srgbClr val="E1E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511300"/>
            <a:ext cx="9140825" cy="5002213"/>
          </a:xfrm>
          <a:prstGeom prst="rect">
            <a:avLst/>
          </a:prstGeom>
          <a:solidFill>
            <a:srgbClr val="9CBD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47700"/>
            <a:ext cx="66214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54175"/>
            <a:ext cx="80613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pic>
        <p:nvPicPr>
          <p:cNvPr id="3083" name="Picture 11" descr="oeschger_logo_rg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109538"/>
            <a:ext cx="13065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47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9pPr>
    </p:titleStyle>
    <p:bodyStyle>
      <a:lvl1pPr marL="419100" indent="-4191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charset="0"/>
        <a:buChar char="&gt;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838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—"/>
        <a:defRPr sz="2000">
          <a:solidFill>
            <a:srgbClr val="333333"/>
          </a:solidFill>
          <a:latin typeface="+mn-lt"/>
          <a:ea typeface="+mn-ea"/>
        </a:defRPr>
      </a:lvl2pPr>
      <a:lvl3pPr marL="1295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3pPr>
      <a:lvl4pPr marL="17145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4pPr>
      <a:lvl5pPr marL="21336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5pPr>
      <a:lvl6pPr marL="25908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6pPr>
      <a:lvl7pPr marL="30480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7pPr>
      <a:lvl8pPr marL="3505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8pPr>
      <a:lvl9pPr marL="3962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5000"/>
              </a:lnSpc>
              <a:buClrTx/>
              <a:buFontTx/>
              <a:buNone/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>
                <a:lnSpc>
                  <a:spcPct val="105000"/>
                </a:lnSpc>
                <a:buClrTx/>
                <a:buFontTx/>
                <a:buNone/>
                <a:defRPr/>
              </a:pPr>
              <a:t>‹#›</a:t>
            </a:fld>
            <a:r>
              <a:rPr lang="de-CH" sz="9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1296000" y="6165000"/>
            <a:ext cx="7232650" cy="408989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buClrTx/>
              <a:buFontTx/>
              <a:buNone/>
            </a:pPr>
            <a:r>
              <a:rPr lang="en-US" sz="900" b="1" dirty="0" smtClean="0">
                <a:solidFill>
                  <a:srgbClr val="000000"/>
                </a:solidFill>
              </a:rPr>
              <a:t>Measuring technologies</a:t>
            </a:r>
            <a:r>
              <a:rPr lang="en-US" sz="900" dirty="0" smtClean="0">
                <a:solidFill>
                  <a:srgbClr val="000000"/>
                </a:solidFill>
              </a:rPr>
              <a:t>| refresher course for forecasters</a:t>
            </a:r>
            <a:br>
              <a:rPr lang="en-US" sz="900" dirty="0" smtClean="0">
                <a:solidFill>
                  <a:srgbClr val="000000"/>
                </a:solidFill>
              </a:rPr>
            </a:br>
            <a:r>
              <a:rPr lang="en-US" sz="900" dirty="0" smtClean="0">
                <a:solidFill>
                  <a:srgbClr val="000000"/>
                </a:solidFill>
              </a:rPr>
              <a:t>Christian Félix - MDT</a:t>
            </a:r>
            <a:endParaRPr lang="en-US" sz="900" b="1" dirty="0">
              <a:solidFill>
                <a:srgbClr val="000000"/>
              </a:solidFill>
            </a:endParaRPr>
          </a:p>
        </p:txBody>
      </p:sp>
      <p:sp>
        <p:nvSpPr>
          <p:cNvPr id="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srgbClr val="000000"/>
              </a:solidFill>
            </a:endParaRPr>
          </a:p>
        </p:txBody>
      </p:sp>
      <p:pic>
        <p:nvPicPr>
          <p:cNvPr id="5" name="Picture 44" descr="Wapp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700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02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wmo_ppt_201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0"/>
            <a:r>
              <a:rPr lang="en-US" altLang="de-DE" smtClean="0"/>
              <a:t>First level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test footer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DB00B992-DC10-4F28-ADFD-DF90D335F2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5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667000" indent="-3810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wmo_ppt_20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/>
              <a:t>test footer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C113543-D66E-4D7A-8900-1202EA205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64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990600" indent="-5334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371600" indent="-4572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\\meteoswiss.ch\mch\pay-proj\pay\SMN_Oper\QA\Maitrise_Instruments\Calibration_Concept\Calibration_Concept_Appendix_B1.pdf" TargetMode="External"/><Relationship Id="rId2" Type="http://schemas.openxmlformats.org/officeDocument/2006/relationships/hyperlink" Target="file:///\\meteoswiss.ch\mch\pay-proj\pay\SMN_Oper\QA\Maitrise_Instruments\Calibration_Concept\Calibration_Concept_v0.8.pdf" TargetMode="Externa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5" Type="http://schemas.openxmlformats.org/officeDocument/2006/relationships/hyperlink" Target="file:///\\meteoswiss.ch\mch\pay-proj\pay\SMN_Oper\QA\Maitrise_Instruments\Calibration_Concept\Calibration_Concept_Appendix_B3.pdf" TargetMode="External"/><Relationship Id="rId4" Type="http://schemas.openxmlformats.org/officeDocument/2006/relationships/hyperlink" Target="file:///\\meteoswiss.ch\mch\pay-proj\pay\SMN_Oper\QA\Maitrise_Instruments\Calibration_Concept\Calibration_Concept_Appendix_B2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//upload.wikimedia.org/wikipedia/commons/3/38/Accuracy_and_precision.svg" TargetMode="Externa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m%20sondage%2003-meteo_suisse_kelly.av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GoPro%20avion%2001.wmv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-syst-sci-data.net/special_issue400_78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hyperlink" Target="Rad4Alp_newsMay15_def.mp4" TargetMode="Externa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obiliarLab%20Hagelfilm%20v06%20DE%201080p.mp4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frm=1&amp;source=images&amp;cd=&amp;cad=rja&amp;uact=8&amp;ved=0CAcQjRw&amp;url=http://www.mydestination.com/blog/review-the-best-exotic-marigold-hotel/&amp;ei=_RtCVeLdJo-raaCkgfAG&amp;bvm=bv.92189499,d.d24&amp;psig=AFQjCNF_0gtMS0R0TZi-YFPdXZdz98N42w&amp;ust=143048220758819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2765425"/>
            <a:ext cx="7921625" cy="1730375"/>
          </a:xfrm>
        </p:spPr>
        <p:txBody>
          <a:bodyPr/>
          <a:lstStyle/>
          <a:p>
            <a:r>
              <a:rPr lang="en-US" sz="3200" dirty="0" err="1" smtClean="0"/>
              <a:t>Prévisions</a:t>
            </a:r>
            <a:r>
              <a:rPr lang="en-US" sz="3200" dirty="0" smtClean="0"/>
              <a:t> </a:t>
            </a:r>
            <a:r>
              <a:rPr lang="en-US" sz="3200" dirty="0" err="1" smtClean="0"/>
              <a:t>météorologiques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/>
              <a:t>M</a:t>
            </a:r>
            <a:r>
              <a:rPr lang="en-US" sz="3200" dirty="0" err="1" smtClean="0"/>
              <a:t>esures</a:t>
            </a:r>
            <a:r>
              <a:rPr lang="en-US" sz="3200" dirty="0" smtClean="0"/>
              <a:t> et </a:t>
            </a:r>
            <a:r>
              <a:rPr lang="en-US" sz="3200" dirty="0" err="1" smtClean="0"/>
              <a:t>données</a:t>
            </a:r>
            <a:r>
              <a:rPr lang="de-CH" sz="3200" dirty="0"/>
              <a:t/>
            </a:r>
            <a:br>
              <a:rPr lang="de-CH" sz="3200" dirty="0"/>
            </a:br>
            <a:r>
              <a:rPr lang="de-CH" sz="3200" dirty="0"/>
              <a:t/>
            </a:r>
            <a:br>
              <a:rPr lang="de-CH" sz="3200" dirty="0"/>
            </a:br>
            <a:r>
              <a:rPr lang="en-US" sz="3200" dirty="0"/>
              <a:t>Bertrand Calpini</a:t>
            </a:r>
            <a:br>
              <a:rPr lang="en-US" sz="3200" dirty="0"/>
            </a:br>
            <a:endParaRPr lang="en-US" altLang="en-US" sz="3200" dirty="0"/>
          </a:p>
        </p:txBody>
      </p:sp>
      <p:sp>
        <p:nvSpPr>
          <p:cNvPr id="15" name="Title 9"/>
          <p:cNvSpPr txBox="1">
            <a:spLocks/>
          </p:cNvSpPr>
          <p:nvPr/>
        </p:nvSpPr>
        <p:spPr>
          <a:xfrm>
            <a:off x="117475" y="6453188"/>
            <a:ext cx="2438400" cy="2889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200" dirty="0" smtClean="0">
                <a:latin typeface="Arial"/>
                <a:ea typeface="+mj-ea"/>
                <a:cs typeface="Arial"/>
              </a:rPr>
              <a:t>WMO</a:t>
            </a:r>
            <a:endParaRPr lang="en-US" sz="1200" dirty="0">
              <a:latin typeface="Arial"/>
              <a:ea typeface="+mj-ea"/>
              <a:cs typeface="Arial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CRP 2015 – September 2015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mtClean="0">
                <a:latin typeface="Arial" pitchFamily="34" charset="0"/>
              </a:rPr>
              <a:t>The new International Cloud Atlas 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 sz="1600" dirty="0" smtClean="0"/>
          </a:p>
          <a:p>
            <a:pPr>
              <a:defRPr/>
            </a:pPr>
            <a:endParaRPr lang="fr-CH" sz="1600" dirty="0" smtClean="0"/>
          </a:p>
          <a:p>
            <a:pPr>
              <a:defRPr/>
            </a:pPr>
            <a:r>
              <a:rPr lang="fr-CH" sz="1600" dirty="0" smtClean="0"/>
              <a:t>Will </a:t>
            </a:r>
            <a:r>
              <a:rPr lang="fr-CH" sz="1600" dirty="0" err="1" smtClean="0"/>
              <a:t>be</a:t>
            </a:r>
            <a:r>
              <a:rPr lang="fr-CH" sz="1600" dirty="0" smtClean="0"/>
              <a:t> the </a:t>
            </a:r>
            <a:r>
              <a:rPr lang="fr-CH" sz="1600" dirty="0" err="1" smtClean="0"/>
              <a:t>most</a:t>
            </a:r>
            <a:r>
              <a:rPr lang="fr-CH" sz="1600" dirty="0" smtClean="0"/>
              <a:t> </a:t>
            </a:r>
            <a:r>
              <a:rPr lang="fr-CH" sz="1600" dirty="0" err="1" smtClean="0"/>
              <a:t>comprehensive</a:t>
            </a:r>
            <a:r>
              <a:rPr lang="fr-CH" sz="1600" dirty="0" smtClean="0"/>
              <a:t>, global</a:t>
            </a:r>
          </a:p>
          <a:p>
            <a:pPr>
              <a:buFont typeface="Wingdings" pitchFamily="2" charset="2"/>
              <a:buNone/>
              <a:defRPr/>
            </a:pPr>
            <a:r>
              <a:rPr lang="fr-CH" sz="1600" dirty="0" smtClean="0"/>
              <a:t>	</a:t>
            </a:r>
            <a:r>
              <a:rPr lang="fr-CH" sz="1600" dirty="0" err="1" smtClean="0"/>
              <a:t>reference</a:t>
            </a:r>
            <a:r>
              <a:rPr lang="fr-CH" sz="1600" dirty="0" smtClean="0"/>
              <a:t> document on the classification and </a:t>
            </a:r>
          </a:p>
          <a:p>
            <a:pPr>
              <a:buFont typeface="Wingdings" pitchFamily="2" charset="2"/>
              <a:buNone/>
              <a:defRPr/>
            </a:pPr>
            <a:r>
              <a:rPr lang="fr-CH" sz="1600" dirty="0" smtClean="0"/>
              <a:t>	observation of </a:t>
            </a:r>
            <a:r>
              <a:rPr lang="fr-CH" sz="1600" dirty="0" err="1" smtClean="0"/>
              <a:t>clouds</a:t>
            </a:r>
            <a:r>
              <a:rPr lang="fr-CH" sz="1600" dirty="0" smtClean="0"/>
              <a:t> and </a:t>
            </a:r>
            <a:r>
              <a:rPr lang="fr-CH" sz="1600" dirty="0" err="1" smtClean="0"/>
              <a:t>other</a:t>
            </a:r>
            <a:r>
              <a:rPr lang="fr-CH" sz="1600" dirty="0" smtClean="0"/>
              <a:t> </a:t>
            </a:r>
            <a:r>
              <a:rPr lang="fr-CH" sz="1600" dirty="0" err="1" smtClean="0"/>
              <a:t>meteors</a:t>
            </a:r>
            <a:r>
              <a:rPr lang="fr-CH" sz="1600" dirty="0" smtClean="0"/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fr-CH" sz="1600" dirty="0" smtClean="0"/>
          </a:p>
          <a:p>
            <a:pPr>
              <a:defRPr/>
            </a:pPr>
            <a:r>
              <a:rPr lang="fr-CH" sz="1600" dirty="0" smtClean="0"/>
              <a:t>Will </a:t>
            </a:r>
            <a:r>
              <a:rPr lang="fr-CH" sz="1600" dirty="0" err="1" smtClean="0"/>
              <a:t>be</a:t>
            </a:r>
            <a:r>
              <a:rPr lang="fr-CH" sz="1600" dirty="0" smtClean="0"/>
              <a:t> </a:t>
            </a:r>
            <a:r>
              <a:rPr lang="fr-CH" sz="1600" dirty="0" err="1" smtClean="0"/>
              <a:t>available</a:t>
            </a:r>
            <a:r>
              <a:rPr lang="fr-CH" sz="1600" dirty="0" smtClean="0"/>
              <a:t> to </a:t>
            </a:r>
            <a:r>
              <a:rPr lang="fr-CH" sz="1600" dirty="0" err="1" smtClean="0"/>
              <a:t>professionals</a:t>
            </a:r>
            <a:r>
              <a:rPr lang="fr-CH" sz="1600" dirty="0" smtClean="0"/>
              <a:t> and the </a:t>
            </a:r>
          </a:p>
          <a:p>
            <a:pPr>
              <a:buFont typeface="Wingdings" pitchFamily="2" charset="2"/>
              <a:buNone/>
              <a:defRPr/>
            </a:pPr>
            <a:r>
              <a:rPr lang="fr-CH" sz="1600" dirty="0" smtClean="0"/>
              <a:t>	</a:t>
            </a:r>
            <a:r>
              <a:rPr lang="fr-CH" sz="1600" dirty="0" err="1" smtClean="0"/>
              <a:t>wider</a:t>
            </a:r>
            <a:r>
              <a:rPr lang="fr-CH" sz="1600" dirty="0" smtClean="0"/>
              <a:t> public </a:t>
            </a:r>
            <a:r>
              <a:rPr lang="fr-CH" sz="1600" dirty="0" err="1" smtClean="0"/>
              <a:t>through</a:t>
            </a:r>
            <a:r>
              <a:rPr lang="fr-CH" sz="1600" dirty="0" smtClean="0"/>
              <a:t> the Internet.</a:t>
            </a:r>
          </a:p>
          <a:p>
            <a:pPr>
              <a:defRPr/>
            </a:pPr>
            <a:endParaRPr lang="fr-CH" sz="1600" dirty="0" smtClean="0"/>
          </a:p>
          <a:p>
            <a:pPr>
              <a:defRPr/>
            </a:pPr>
            <a:r>
              <a:rPr lang="fr-CH" sz="1600" dirty="0" smtClean="0"/>
              <a:t>Will </a:t>
            </a:r>
            <a:r>
              <a:rPr lang="fr-CH" sz="1600" dirty="0" err="1" smtClean="0"/>
              <a:t>provide</a:t>
            </a:r>
            <a:r>
              <a:rPr lang="fr-CH" sz="1600" dirty="0" smtClean="0"/>
              <a:t> </a:t>
            </a:r>
            <a:r>
              <a:rPr lang="fr-CH" sz="1600" dirty="0" err="1" smtClean="0"/>
              <a:t>professionals</a:t>
            </a:r>
            <a:r>
              <a:rPr lang="fr-CH" sz="1600" dirty="0" smtClean="0"/>
              <a:t> </a:t>
            </a:r>
            <a:r>
              <a:rPr lang="fr-CH" sz="1600" dirty="0" err="1" smtClean="0"/>
              <a:t>with</a:t>
            </a:r>
            <a:r>
              <a:rPr lang="fr-CH" sz="1600" dirty="0" smtClean="0"/>
              <a:t> a digital </a:t>
            </a:r>
          </a:p>
          <a:p>
            <a:pPr>
              <a:buFont typeface="Wingdings" pitchFamily="2" charset="2"/>
              <a:buNone/>
              <a:defRPr/>
            </a:pPr>
            <a:r>
              <a:rPr lang="fr-CH" sz="1600" dirty="0" smtClean="0"/>
              <a:t>	training </a:t>
            </a:r>
            <a:r>
              <a:rPr lang="fr-CH" sz="1600" dirty="0" err="1" smtClean="0"/>
              <a:t>aid</a:t>
            </a:r>
            <a:r>
              <a:rPr lang="fr-CH" sz="1600" dirty="0" smtClean="0"/>
              <a:t> in </a:t>
            </a:r>
            <a:r>
              <a:rPr lang="fr-CH" sz="1600" dirty="0" err="1" smtClean="0"/>
              <a:t>modular</a:t>
            </a:r>
            <a:r>
              <a:rPr lang="fr-CH" sz="1600" dirty="0" smtClean="0"/>
              <a:t> </a:t>
            </a:r>
            <a:r>
              <a:rPr lang="fr-CH" sz="1600" dirty="0" err="1" smtClean="0"/>
              <a:t>form</a:t>
            </a:r>
            <a:r>
              <a:rPr lang="fr-CH" sz="1600" dirty="0" smtClean="0"/>
              <a:t> </a:t>
            </a:r>
            <a:r>
              <a:rPr lang="fr-CH" sz="1600" dirty="0" err="1" smtClean="0"/>
              <a:t>including</a:t>
            </a:r>
            <a:r>
              <a:rPr lang="fr-CH" sz="1600" dirty="0" smtClean="0"/>
              <a:t> </a:t>
            </a:r>
            <a:r>
              <a:rPr lang="fr-CH" sz="1600" dirty="0" err="1" smtClean="0"/>
              <a:t>text</a:t>
            </a:r>
            <a:r>
              <a:rPr lang="fr-CH" sz="1600" dirty="0" smtClean="0"/>
              <a:t>,</a:t>
            </a:r>
          </a:p>
          <a:p>
            <a:pPr>
              <a:buFont typeface="Wingdings" pitchFamily="2" charset="2"/>
              <a:buNone/>
              <a:defRPr/>
            </a:pPr>
            <a:r>
              <a:rPr lang="fr-CH" sz="1600" dirty="0" smtClean="0"/>
              <a:t>	</a:t>
            </a:r>
            <a:r>
              <a:rPr lang="fr-CH" sz="1600" dirty="0" err="1" smtClean="0"/>
              <a:t>photographs</a:t>
            </a:r>
            <a:r>
              <a:rPr lang="fr-CH" sz="1600" dirty="0" smtClean="0"/>
              <a:t> and </a:t>
            </a:r>
            <a:r>
              <a:rPr lang="fr-CH" sz="1600" dirty="0" err="1" smtClean="0"/>
              <a:t>supplementary</a:t>
            </a:r>
            <a:r>
              <a:rPr lang="fr-CH" sz="1600" dirty="0" smtClean="0"/>
              <a:t> data.</a:t>
            </a:r>
          </a:p>
          <a:p>
            <a:pPr>
              <a:buFont typeface="Wingdings" pitchFamily="2" charset="2"/>
              <a:buNone/>
              <a:defRPr/>
            </a:pPr>
            <a:endParaRPr lang="fr-CH" sz="1600" dirty="0" smtClean="0"/>
          </a:p>
          <a:p>
            <a:pPr>
              <a:defRPr/>
            </a:pPr>
            <a:r>
              <a:rPr lang="fr-CH" sz="1600" dirty="0" smtClean="0"/>
              <a:t>Will </a:t>
            </a:r>
            <a:r>
              <a:rPr lang="fr-CH" sz="1600" dirty="0" err="1" smtClean="0"/>
              <a:t>maintain</a:t>
            </a:r>
            <a:r>
              <a:rPr lang="fr-CH" sz="1600" dirty="0" smtClean="0"/>
              <a:t> global standardisation of </a:t>
            </a:r>
          </a:p>
          <a:p>
            <a:pPr>
              <a:buFont typeface="Wingdings" pitchFamily="2" charset="2"/>
              <a:buNone/>
              <a:defRPr/>
            </a:pPr>
            <a:r>
              <a:rPr lang="fr-CH" sz="1600" dirty="0" smtClean="0"/>
              <a:t>	observation.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fr-CH" sz="16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1600" dirty="0" smtClean="0"/>
          </a:p>
        </p:txBody>
      </p:sp>
      <p:sp>
        <p:nvSpPr>
          <p:cNvPr id="645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6451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64518" name="Picture 2" descr="C:\Users\George\Documents\WMO Cloud Atlas\Photos for WMO Congress\Altocumulus lenticularis over Chilean Patagonia_(Cammie Czuchnicki_www.weatherstudios.co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352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4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Standardisation and CIMO Guide (5)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Agenda Item 4.2.2</a:t>
            </a: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6656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89013"/>
            <a:ext cx="2262188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19300"/>
            <a:ext cx="2262188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67000"/>
            <a:ext cx="228123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Box 8"/>
          <p:cNvSpPr txBox="1">
            <a:spLocks noChangeArrowheads="1"/>
          </p:cNvSpPr>
          <p:nvPr/>
        </p:nvSpPr>
        <p:spPr bwMode="auto">
          <a:xfrm>
            <a:off x="7953375" y="4183063"/>
            <a:ext cx="989013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de-DE" b="1" smtClean="0">
                <a:solidFill>
                  <a:srgbClr val="FFFFFF"/>
                </a:solidFill>
              </a:rPr>
              <a:t>Merci</a:t>
            </a:r>
            <a:endParaRPr lang="de-CH" altLang="de-DE" b="1" smtClean="0">
              <a:solidFill>
                <a:srgbClr val="FFFFFF"/>
              </a:solidFill>
            </a:endParaRPr>
          </a:p>
        </p:txBody>
      </p:sp>
      <p:sp>
        <p:nvSpPr>
          <p:cNvPr id="66569" name="TextBox 9"/>
          <p:cNvSpPr txBox="1">
            <a:spLocks noChangeArrowheads="1"/>
          </p:cNvSpPr>
          <p:nvPr/>
        </p:nvSpPr>
        <p:spPr bwMode="auto">
          <a:xfrm>
            <a:off x="5743575" y="5211763"/>
            <a:ext cx="1314450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de-DE" b="1" smtClean="0">
                <a:solidFill>
                  <a:srgbClr val="FFFFFF"/>
                </a:solidFill>
              </a:rPr>
              <a:t>Gracias</a:t>
            </a:r>
            <a:endParaRPr lang="de-CH" altLang="de-DE" b="1" smtClean="0">
              <a:solidFill>
                <a:srgbClr val="FFFFFF"/>
              </a:solidFill>
            </a:endParaRPr>
          </a:p>
        </p:txBody>
      </p:sp>
      <p:sp>
        <p:nvSpPr>
          <p:cNvPr id="66570" name="TextBox 10"/>
          <p:cNvSpPr txBox="1">
            <a:spLocks noChangeArrowheads="1"/>
          </p:cNvSpPr>
          <p:nvPr/>
        </p:nvSpPr>
        <p:spPr bwMode="auto">
          <a:xfrm>
            <a:off x="3373438" y="5881688"/>
            <a:ext cx="1503362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az-Cyrl-AZ" altLang="de-DE" b="1" smtClean="0">
                <a:solidFill>
                  <a:srgbClr val="FFFFFF"/>
                </a:solidFill>
              </a:rPr>
              <a:t>Спасибо</a:t>
            </a:r>
            <a:endParaRPr lang="de-CH" altLang="de-DE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Is </a:t>
            </a:r>
            <a:r>
              <a:rPr lang="en-US" i="1" dirty="0"/>
              <a:t>it true that a temperature measurement of 20 °C from one place and from one point in time can be compared to an identical measurement from a different location and/or </a:t>
            </a:r>
            <a:r>
              <a:rPr lang="en-US" i="1" dirty="0" smtClean="0"/>
              <a:t>time?</a:t>
            </a:r>
            <a:endParaRPr lang="en-US" dirty="0"/>
          </a:p>
          <a:p>
            <a:r>
              <a:rPr lang="en-US" i="1" dirty="0" smtClean="0">
                <a:solidFill>
                  <a:srgbClr val="FF0000"/>
                </a:solidFill>
              </a:rPr>
              <a:t>Only </a:t>
            </a:r>
            <a:r>
              <a:rPr lang="en-US" i="1" dirty="0">
                <a:solidFill>
                  <a:srgbClr val="FF0000"/>
                </a:solidFill>
              </a:rPr>
              <a:t>if each temperature measurement is </a:t>
            </a:r>
            <a:r>
              <a:rPr lang="en-US" i="1" dirty="0" err="1">
                <a:solidFill>
                  <a:srgbClr val="FF0000"/>
                </a:solidFill>
              </a:rPr>
              <a:t>metrologically</a:t>
            </a:r>
            <a:r>
              <a:rPr lang="en-US" i="1" dirty="0">
                <a:solidFill>
                  <a:srgbClr val="FF0000"/>
                </a:solidFill>
              </a:rPr>
              <a:t> traceable to a common </a:t>
            </a:r>
            <a:r>
              <a:rPr lang="en-US" i="1" dirty="0" smtClean="0">
                <a:solidFill>
                  <a:srgbClr val="FF0000"/>
                </a:solidFill>
              </a:rPr>
              <a:t>standard</a:t>
            </a:r>
            <a:endParaRPr lang="de-CH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88392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7"/>
          <a:stretch/>
        </p:blipFill>
        <p:spPr bwMode="auto">
          <a:xfrm>
            <a:off x="914400" y="304800"/>
            <a:ext cx="6958763" cy="588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4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203325" y="487362"/>
            <a:ext cx="6721475" cy="5721660"/>
            <a:chOff x="212725" y="487362"/>
            <a:chExt cx="2162969" cy="2006549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14313" y="487362"/>
              <a:ext cx="2161381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12725" y="2116138"/>
              <a:ext cx="2160588" cy="37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Figure 2:</a:t>
              </a:r>
              <a:r>
                <a:rPr kumimoji="0" lang="fr-CH" altLang="de-DE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 </a:t>
              </a:r>
              <a:r>
                <a:rPr kumimoji="0" lang="fr-CH" altLang="de-DE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Metrological</a:t>
              </a:r>
              <a:r>
                <a:rPr kumimoji="0" lang="fr-CH" altLang="de-DE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 and </a:t>
              </a:r>
              <a:r>
                <a:rPr kumimoji="0" lang="fr-CH" altLang="de-DE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meteorological</a:t>
              </a:r>
              <a:r>
                <a:rPr kumimoji="0" lang="fr-CH" altLang="de-DE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 </a:t>
              </a:r>
              <a:r>
                <a:rPr kumimoji="0" lang="fr-CH" altLang="de-DE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hierarchy</a:t>
              </a:r>
              <a:endParaRPr kumimoji="0" lang="en-US" alt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measurement, what is it?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assignment of a number to a characteristic of an object or event</a:t>
            </a:r>
            <a:r>
              <a:rPr lang="en-US" dirty="0" smtClean="0"/>
              <a:t>, which can be compared with other objects or events</a:t>
            </a:r>
          </a:p>
          <a:p>
            <a:pPr lvl="1"/>
            <a:r>
              <a:rPr lang="en-US" dirty="0" smtClean="0"/>
              <a:t>Cornerstone of trade, science, technology, and quantitative research in many disciplines. </a:t>
            </a:r>
          </a:p>
          <a:p>
            <a:r>
              <a:rPr lang="en-US" dirty="0"/>
              <a:t>t</a:t>
            </a:r>
            <a:r>
              <a:rPr lang="en-US" dirty="0" smtClean="0"/>
              <a:t>he science of measurement is pursued in the field of </a:t>
            </a:r>
            <a:r>
              <a:rPr lang="en-US" b="1" dirty="0" smtClean="0"/>
              <a:t>metrology</a:t>
            </a:r>
            <a:r>
              <a:rPr lang="en-US" dirty="0" smtClean="0"/>
              <a:t>.</a:t>
            </a:r>
          </a:p>
          <a:p>
            <a:r>
              <a:rPr lang="en-US" dirty="0"/>
              <a:t>s</a:t>
            </a:r>
            <a:r>
              <a:rPr lang="en-US" dirty="0" smtClean="0"/>
              <a:t>tandards defined by </a:t>
            </a:r>
            <a:r>
              <a:rPr lang="en-US" b="1" dirty="0" smtClean="0"/>
              <a:t>International System of Units </a:t>
            </a:r>
            <a:r>
              <a:rPr lang="en-US" dirty="0" smtClean="0"/>
              <a:t>(SI).</a:t>
            </a:r>
          </a:p>
          <a:p>
            <a:pPr lvl="1"/>
            <a:r>
              <a:rPr lang="en-US" dirty="0" smtClean="0"/>
              <a:t>all physical measurements are reduced to a mathematical combination of seven base units. </a:t>
            </a:r>
          </a:p>
        </p:txBody>
      </p:sp>
    </p:spTree>
    <p:extLst>
      <p:ext uri="{BB962C8B-B14F-4D97-AF65-F5344CB8AC3E}">
        <p14:creationId xmlns:p14="http://schemas.microsoft.com/office/powerpoint/2010/main" val="13846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8892481" cy="615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7214" y="44624"/>
            <a:ext cx="7461250" cy="989013"/>
          </a:xfrm>
        </p:spPr>
        <p:txBody>
          <a:bodyPr/>
          <a:lstStyle/>
          <a:p>
            <a:r>
              <a:rPr lang="fr-CH" dirty="0" smtClean="0">
                <a:solidFill>
                  <a:schemeClr val="bg1"/>
                </a:solidFill>
              </a:rPr>
              <a:t>surface </a:t>
            </a:r>
            <a:r>
              <a:rPr lang="fr-CH" dirty="0" err="1" smtClean="0">
                <a:solidFill>
                  <a:schemeClr val="bg1"/>
                </a:solidFill>
              </a:rPr>
              <a:t>measurements</a:t>
            </a:r>
            <a:r>
              <a:rPr lang="fr-CH" dirty="0" smtClean="0">
                <a:solidFill>
                  <a:schemeClr val="bg1"/>
                </a:solidFill>
              </a:rPr>
              <a:t> part of an </a:t>
            </a:r>
            <a:r>
              <a:rPr lang="fr-CH" dirty="0" err="1" smtClean="0">
                <a:solidFill>
                  <a:schemeClr val="bg1"/>
                </a:solidFill>
              </a:rPr>
              <a:t>wide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r>
              <a:rPr lang="fr-CH" dirty="0" err="1" smtClean="0">
                <a:solidFill>
                  <a:schemeClr val="bg1"/>
                </a:solidFill>
              </a:rPr>
              <a:t>observing</a:t>
            </a:r>
            <a:r>
              <a:rPr lang="fr-CH" dirty="0" smtClean="0">
                <a:solidFill>
                  <a:schemeClr val="bg1"/>
                </a:solidFill>
              </a:rPr>
              <a:t> system</a:t>
            </a:r>
            <a:endParaRPr lang="fr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technology deals with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sensor technology</a:t>
            </a:r>
          </a:p>
          <a:p>
            <a:pPr lvl="1"/>
            <a:r>
              <a:rPr lang="en-US" dirty="0" smtClean="0"/>
              <a:t>how to get an electrical signal to automate a measurement process </a:t>
            </a:r>
          </a:p>
          <a:p>
            <a:r>
              <a:rPr lang="en-US" b="1" dirty="0" smtClean="0"/>
              <a:t>signal digitalization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how to get an number from the electrical signal</a:t>
            </a:r>
          </a:p>
          <a:p>
            <a:r>
              <a:rPr lang="en-US" b="1" dirty="0" smtClean="0"/>
              <a:t>signal processing</a:t>
            </a:r>
          </a:p>
          <a:p>
            <a:pPr lvl="1"/>
            <a:r>
              <a:rPr lang="en-US" dirty="0" smtClean="0"/>
              <a:t> how to get an value of interest from the digitized signal</a:t>
            </a:r>
          </a:p>
          <a:p>
            <a:r>
              <a:rPr lang="en-US" b="1" dirty="0" smtClean="0"/>
              <a:t>instrument design</a:t>
            </a:r>
          </a:p>
          <a:p>
            <a:pPr lvl="1"/>
            <a:r>
              <a:rPr lang="en-US" dirty="0" smtClean="0"/>
              <a:t>to minimize measurement uncertainty</a:t>
            </a:r>
          </a:p>
          <a:p>
            <a:pPr lvl="1"/>
            <a:r>
              <a:rPr lang="en-US" dirty="0" smtClean="0"/>
              <a:t>to minimize maintenance requirements</a:t>
            </a:r>
          </a:p>
          <a:p>
            <a:pPr lvl="1"/>
            <a:r>
              <a:rPr lang="en-US" dirty="0" smtClean="0"/>
              <a:t>to ensure proper functioning in harsh conditions (icing, storm, lightening, …)  </a:t>
            </a:r>
          </a:p>
        </p:txBody>
      </p:sp>
    </p:spTree>
    <p:extLst>
      <p:ext uri="{BB962C8B-B14F-4D97-AF65-F5344CB8AC3E}">
        <p14:creationId xmlns:p14="http://schemas.microsoft.com/office/powerpoint/2010/main" val="29054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characteristics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observed physical quantity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measuring range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sensitivity ;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10uV/(W/m^2)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resolution ;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0.1°C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accuracy – reproducibility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linearity, response time, bandwidth, hysteresis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operating temperature range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142784" cy="42860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possibility to prove the precision of an instrument via the certificates of calibration bodies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 action="ppaction://hlinkfile"/>
              </a:rPr>
              <a:t>calibration concept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 action="ppaction://hlinkfile"/>
              </a:rPr>
              <a:t>calibration method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 action="ppaction://hlinkfile"/>
              </a:rPr>
              <a:t>calibration procedure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5" action="ppaction://hlinkfile"/>
              </a:rPr>
              <a:t>certificate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traceability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488759" cy="630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7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675687" cy="4248150"/>
          </a:xfrm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de-DE" b="1" smtClean="0">
                <a:latin typeface="Arial" pitchFamily="34" charset="0"/>
              </a:rPr>
              <a:t>Promote: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b="1" smtClean="0">
                <a:latin typeface="Arial" pitchFamily="34" charset="0"/>
              </a:rPr>
              <a:t>high quality observational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b="1" smtClean="0">
                <a:latin typeface="Arial" pitchFamily="34" charset="0"/>
              </a:rPr>
              <a:t>world-wide compatibility </a:t>
            </a:r>
            <a:endParaRPr lang="fr-CH" altLang="de-DE" b="1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CH" altLang="de-DE" b="1" smtClean="0">
                <a:latin typeface="Arial" pitchFamily="34" charset="0"/>
              </a:rPr>
              <a:t>by:</a:t>
            </a:r>
            <a:endParaRPr lang="en-US" altLang="de-DE" b="1" smtClean="0">
              <a:latin typeface="Arial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de-DE" b="1" smtClean="0">
                <a:latin typeface="Arial" pitchFamily="34" charset="0"/>
              </a:rPr>
              <a:t>Defining technical standards,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b="1" smtClean="0">
                <a:latin typeface="Arial" pitchFamily="34" charset="0"/>
              </a:rPr>
              <a:t>Testing and calibration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b="1" smtClean="0">
                <a:latin typeface="Arial" pitchFamily="34" charset="0"/>
              </a:rPr>
              <a:t>Performing instrument intercomparisons,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b="1" smtClean="0">
                <a:latin typeface="Arial" pitchFamily="34" charset="0"/>
              </a:rPr>
              <a:t>Implementing  quality control procedures. </a:t>
            </a:r>
          </a:p>
          <a:p>
            <a:pPr lvl="1" eaLnBrk="1" hangingPunct="1">
              <a:lnSpc>
                <a:spcPct val="80000"/>
              </a:lnSpc>
            </a:pPr>
            <a:r>
              <a:rPr lang="fr-CH" altLang="de-DE" b="1" smtClean="0">
                <a:latin typeface="Arial" pitchFamily="34" charset="0"/>
              </a:rPr>
              <a:t>Increasing expertise and Capacity-building</a:t>
            </a:r>
            <a:endParaRPr lang="en-US" altLang="de-DE" b="1" smtClean="0">
              <a:latin typeface="Arial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36675" y="115888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de-DE" b="1" smtClean="0">
                <a:solidFill>
                  <a:schemeClr val="hlink"/>
                </a:solidFill>
                <a:latin typeface="Arial" pitchFamily="34" charset="0"/>
              </a:rPr>
              <a:t>CIMO mission</a:t>
            </a:r>
          </a:p>
        </p:txBody>
      </p:sp>
    </p:spTree>
    <p:extLst>
      <p:ext uri="{BB962C8B-B14F-4D97-AF65-F5344CB8AC3E}">
        <p14:creationId xmlns:p14="http://schemas.microsoft.com/office/powerpoint/2010/main" val="1727689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2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2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2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2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2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2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2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2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2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2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ile:Accuracy and precisi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2" y="819728"/>
            <a:ext cx="8837613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ZoneTexte 2"/>
          <p:cNvSpPr txBox="1">
            <a:spLocks noChangeArrowheads="1"/>
          </p:cNvSpPr>
          <p:nvPr/>
        </p:nvSpPr>
        <p:spPr bwMode="auto">
          <a:xfrm>
            <a:off x="4101223" y="1468815"/>
            <a:ext cx="2651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sz="2000" b="1" dirty="0" err="1" smtClean="0">
                <a:solidFill>
                  <a:srgbClr val="FF0000"/>
                </a:solidFill>
              </a:rPr>
              <a:t>systematic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</a:rPr>
              <a:t>uncertainty</a:t>
            </a:r>
            <a:endParaRPr lang="fr-CH" sz="2000" b="1" dirty="0" smtClean="0">
              <a:solidFill>
                <a:srgbClr val="FF0000"/>
              </a:solidFill>
            </a:endParaRPr>
          </a:p>
        </p:txBody>
      </p:sp>
      <p:sp>
        <p:nvSpPr>
          <p:cNvPr id="22532" name="ZoneTexte 5"/>
          <p:cNvSpPr txBox="1">
            <a:spLocks noChangeArrowheads="1"/>
          </p:cNvSpPr>
          <p:nvPr/>
        </p:nvSpPr>
        <p:spPr bwMode="auto">
          <a:xfrm>
            <a:off x="5488067" y="5301208"/>
            <a:ext cx="2577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fr-CH" sz="2000" b="1" dirty="0" err="1" smtClean="0">
                <a:solidFill>
                  <a:srgbClr val="FF0000"/>
                </a:solidFill>
              </a:rPr>
              <a:t>statistical</a:t>
            </a:r>
            <a:r>
              <a:rPr lang="fr-CH" sz="2000" b="1" dirty="0" smtClean="0">
                <a:solidFill>
                  <a:srgbClr val="FF0000"/>
                </a:solidFill>
              </a:rPr>
              <a:t> distribution</a:t>
            </a:r>
            <a:endParaRPr lang="fr-CH" sz="12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fr-CH" sz="1200" b="1" dirty="0" err="1" smtClean="0">
                <a:solidFill>
                  <a:srgbClr val="002060"/>
                </a:solidFill>
              </a:rPr>
              <a:t>weakly</a:t>
            </a:r>
            <a:r>
              <a:rPr lang="fr-CH" sz="1200" b="1" dirty="0" smtClean="0">
                <a:solidFill>
                  <a:srgbClr val="002060"/>
                </a:solidFill>
              </a:rPr>
              <a:t>/</a:t>
            </a:r>
            <a:r>
              <a:rPr lang="fr-CH" sz="1200" b="1" dirty="0" err="1" smtClean="0">
                <a:solidFill>
                  <a:srgbClr val="002060"/>
                </a:solidFill>
              </a:rPr>
              <a:t>strongly</a:t>
            </a:r>
            <a:r>
              <a:rPr lang="fr-CH" sz="1200" b="1" dirty="0" smtClean="0">
                <a:solidFill>
                  <a:srgbClr val="002060"/>
                </a:solidFill>
              </a:rPr>
              <a:t> </a:t>
            </a:r>
            <a:r>
              <a:rPr lang="fr-CH" sz="1200" b="1" dirty="0" err="1" smtClean="0">
                <a:solidFill>
                  <a:srgbClr val="002060"/>
                </a:solidFill>
              </a:rPr>
              <a:t>random</a:t>
            </a:r>
            <a:endParaRPr lang="fr-CH" sz="1200" b="1" dirty="0">
              <a:solidFill>
                <a:srgbClr val="002060"/>
              </a:solidFill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35496" y="5085023"/>
            <a:ext cx="4392488" cy="830997"/>
          </a:xfrm>
          <a:prstGeom prst="rect">
            <a:avLst/>
          </a:prstGeom>
          <a:solidFill>
            <a:srgbClr val="F0F5F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sz="2800" dirty="0" err="1" smtClean="0">
                <a:solidFill>
                  <a:srgbClr val="000000"/>
                </a:solidFill>
              </a:rPr>
              <a:t>Resolution</a:t>
            </a:r>
            <a:endParaRPr lang="fr-FR" sz="2800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 limitation</a:t>
            </a:r>
            <a:endParaRPr lang="fr-FR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931430" y="227687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ClrTx/>
              <a:buFontTx/>
              <a:buNone/>
            </a:pPr>
            <a:r>
              <a:rPr lang="fr-CH" sz="2000" b="1" dirty="0" err="1" smtClean="0">
                <a:solidFill>
                  <a:srgbClr val="000000"/>
                </a:solidFill>
              </a:rPr>
              <a:t>Bias</a:t>
            </a:r>
            <a:endParaRPr lang="fr-CH" sz="2000" b="1" dirty="0" smtClean="0">
              <a:solidFill>
                <a:srgbClr val="000000"/>
              </a:solidFill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2339752" y="819728"/>
            <a:ext cx="5904656" cy="5712857"/>
          </a:xfrm>
          <a:prstGeom prst="ellipse">
            <a:avLst/>
          </a:prstGeom>
          <a:solidFill>
            <a:srgbClr val="C00000">
              <a:alpha val="49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buClrTx/>
              <a:buFontTx/>
              <a:buNone/>
            </a:pPr>
            <a:endParaRPr lang="fr-CH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buClrTx/>
              <a:buFontTx/>
              <a:buNone/>
            </a:pPr>
            <a:endParaRPr lang="fr-CH" sz="2100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fr-CH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fr-CH" sz="2100" dirty="0">
                <a:solidFill>
                  <a:srgbClr val="000000"/>
                </a:solidFill>
              </a:rPr>
              <a:t>	</a:t>
            </a:r>
            <a:r>
              <a:rPr lang="fr-CH" sz="3600" dirty="0" err="1" smtClean="0">
                <a:solidFill>
                  <a:srgbClr val="C00000"/>
                </a:solidFill>
                <a:latin typeface="Arial"/>
              </a:rPr>
              <a:t>Uncertainty</a:t>
            </a:r>
            <a:endParaRPr lang="fr-CH" sz="3600" dirty="0" smtClean="0">
              <a:solidFill>
                <a:srgbClr val="C00000"/>
              </a:solidFill>
              <a:latin typeface="Arial"/>
            </a:endParaRPr>
          </a:p>
          <a:p>
            <a:pPr eaLnBrk="1" hangingPunct="1">
              <a:buClrTx/>
              <a:buFontTx/>
              <a:buNone/>
            </a:pPr>
            <a:endParaRPr lang="fr-CH" sz="2100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fr-CH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buClrTx/>
              <a:buFontTx/>
              <a:buNone/>
            </a:pPr>
            <a:endParaRPr lang="fr-CH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sources of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2" grpId="0"/>
      <p:bldP spid="22534" grpId="0" animBg="1"/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uncertainty</a:t>
            </a:r>
            <a:endParaRPr lang="en-US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220544"/>
              </p:ext>
            </p:extLst>
          </p:nvPr>
        </p:nvGraphicFramePr>
        <p:xfrm>
          <a:off x="899592" y="1397000"/>
          <a:ext cx="7848873" cy="334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91"/>
                <a:gridCol w="2616291"/>
                <a:gridCol w="2616291"/>
              </a:tblGrid>
              <a:tr h="807864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source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can be estimated via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can be reduced via</a:t>
                      </a:r>
                      <a:endParaRPr lang="en-US" noProof="0" dirty="0"/>
                    </a:p>
                  </a:txBody>
                  <a:tcPr/>
                </a:tc>
              </a:tr>
              <a:tr h="131197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accuracy-bias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calibration,</a:t>
                      </a:r>
                      <a:r>
                        <a:rPr lang="en-US" baseline="0" noProof="0" dirty="0" smtClean="0"/>
                        <a:t> i.e. comparison to a reference with known accuracy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adjustment during</a:t>
                      </a:r>
                      <a:r>
                        <a:rPr lang="en-US" baseline="0" noProof="0" dirty="0" smtClean="0"/>
                        <a:t> calibration</a:t>
                      </a:r>
                      <a:endParaRPr lang="en-US" noProof="0" dirty="0"/>
                    </a:p>
                  </a:txBody>
                  <a:tcPr/>
                </a:tc>
              </a:tr>
              <a:tr h="584032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precision-</a:t>
                      </a:r>
                      <a:r>
                        <a:rPr lang="en-US" baseline="0" noProof="0" dirty="0" smtClean="0"/>
                        <a:t> statistical distribution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standard</a:t>
                      </a:r>
                      <a:r>
                        <a:rPr lang="en-US" baseline="0" noProof="0" dirty="0" smtClean="0"/>
                        <a:t> deviation, RMSE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averaging</a:t>
                      </a:r>
                      <a:endParaRPr lang="en-US" noProof="0" dirty="0"/>
                    </a:p>
                  </a:txBody>
                  <a:tcPr/>
                </a:tc>
              </a:tr>
              <a:tr h="584032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resolution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instrument specs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change instrument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6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sources of </a:t>
            </a:r>
            <a:r>
              <a:rPr lang="fr-CH" dirty="0" err="1" smtClean="0"/>
              <a:t>uncertainty</a:t>
            </a:r>
            <a:r>
              <a:rPr lang="fr-CH" dirty="0" smtClean="0"/>
              <a:t> </a:t>
            </a:r>
            <a:br>
              <a:rPr lang="fr-CH" dirty="0" smtClean="0"/>
            </a:br>
            <a:r>
              <a:rPr lang="fr-CH" sz="2400" dirty="0" err="1" smtClean="0"/>
              <a:t>example</a:t>
            </a:r>
            <a:r>
              <a:rPr lang="fr-CH" sz="2400" dirty="0" smtClean="0"/>
              <a:t> of </a:t>
            </a:r>
            <a:r>
              <a:rPr lang="fr-CH" sz="2400" dirty="0" err="1" smtClean="0"/>
              <a:t>temperature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85875" y="1628775"/>
            <a:ext cx="7472363" cy="489656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lphaLcParenR"/>
            </a:pPr>
            <a:r>
              <a:rPr lang="fr-CH" dirty="0" err="1"/>
              <a:t>E</a:t>
            </a:r>
            <a:r>
              <a:rPr lang="fr-CH" dirty="0" err="1" smtClean="0"/>
              <a:t>rrors</a:t>
            </a:r>
            <a:r>
              <a:rPr lang="fr-CH" dirty="0" smtClean="0"/>
              <a:t> in international, national and </a:t>
            </a:r>
            <a:r>
              <a:rPr lang="fr-CH" dirty="0" err="1" smtClean="0"/>
              <a:t>working</a:t>
            </a:r>
            <a:r>
              <a:rPr lang="fr-CH" dirty="0" smtClean="0"/>
              <a:t> standards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E</a:t>
            </a:r>
            <a:r>
              <a:rPr lang="en-US" dirty="0" smtClean="0"/>
              <a:t>rrors </a:t>
            </a:r>
            <a:r>
              <a:rPr lang="en-US" dirty="0"/>
              <a:t>in the comparisons </a:t>
            </a:r>
            <a:r>
              <a:rPr lang="en-US" dirty="0" smtClean="0"/>
              <a:t>between working or </a:t>
            </a:r>
            <a:r>
              <a:rPr lang="en-US" dirty="0"/>
              <a:t>travelling </a:t>
            </a:r>
            <a:r>
              <a:rPr lang="en-US" dirty="0" smtClean="0"/>
              <a:t>standards and </a:t>
            </a:r>
            <a:r>
              <a:rPr lang="en-US" dirty="0"/>
              <a:t>the field </a:t>
            </a:r>
            <a:r>
              <a:rPr lang="en-US" dirty="0" smtClean="0"/>
              <a:t>instruments (depending </a:t>
            </a:r>
            <a:r>
              <a:rPr lang="en-US" dirty="0"/>
              <a:t>on </a:t>
            </a:r>
            <a:r>
              <a:rPr lang="en-US" dirty="0" smtClean="0"/>
              <a:t>the skill </a:t>
            </a:r>
            <a:r>
              <a:rPr lang="en-US" dirty="0"/>
              <a:t>of the </a:t>
            </a:r>
            <a:r>
              <a:rPr lang="en-US" dirty="0" smtClean="0"/>
              <a:t>operator, </a:t>
            </a:r>
            <a:r>
              <a:rPr lang="en-US" dirty="0"/>
              <a:t>quality of </a:t>
            </a:r>
            <a:r>
              <a:rPr lang="en-US" dirty="0" smtClean="0"/>
              <a:t>the equipment</a:t>
            </a:r>
            <a:r>
              <a:rPr lang="fr-CH" dirty="0" smtClean="0"/>
              <a:t>, </a:t>
            </a:r>
            <a:r>
              <a:rPr lang="en-US" dirty="0" smtClean="0"/>
              <a:t>environment</a:t>
            </a:r>
            <a:r>
              <a:rPr lang="fr-CH" dirty="0" smtClean="0"/>
              <a:t> </a:t>
            </a:r>
            <a:r>
              <a:rPr lang="en-US" dirty="0" smtClean="0"/>
              <a:t>homogeneity</a:t>
            </a:r>
            <a:r>
              <a:rPr lang="fr-CH" dirty="0" smtClean="0"/>
              <a:t>);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Non-linearity</a:t>
            </a:r>
            <a:r>
              <a:rPr lang="en-US" dirty="0"/>
              <a:t>, drift, repeatability and </a:t>
            </a:r>
            <a:r>
              <a:rPr lang="en-US" dirty="0" smtClean="0"/>
              <a:t>reproducibility in </a:t>
            </a:r>
            <a:r>
              <a:rPr lang="en-US" dirty="0"/>
              <a:t>the field thermometer and </a:t>
            </a:r>
            <a:r>
              <a:rPr lang="en-US" dirty="0" smtClean="0"/>
              <a:t>its transducer </a:t>
            </a:r>
            <a:r>
              <a:rPr lang="en-US" dirty="0"/>
              <a:t>(depending on the type of </a:t>
            </a:r>
            <a:r>
              <a:rPr lang="en-US" dirty="0" smtClean="0"/>
              <a:t>thermometer element</a:t>
            </a:r>
            <a:r>
              <a:rPr lang="fr-CH" dirty="0" smtClean="0"/>
              <a:t>);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Heat </a:t>
            </a:r>
            <a:r>
              <a:rPr lang="en-US" dirty="0"/>
              <a:t>transfer </a:t>
            </a:r>
            <a:r>
              <a:rPr lang="en-US" dirty="0" smtClean="0"/>
              <a:t>between the </a:t>
            </a:r>
            <a:r>
              <a:rPr lang="en-US" dirty="0"/>
              <a:t>thermometer element and the air in </a:t>
            </a:r>
            <a:r>
              <a:rPr lang="en-US" dirty="0" smtClean="0"/>
              <a:t>the thermometer shelter;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The </a:t>
            </a:r>
            <a:r>
              <a:rPr lang="en-US" dirty="0"/>
              <a:t>effectiveness of the thermometer </a:t>
            </a:r>
            <a:r>
              <a:rPr lang="en-US" dirty="0" smtClean="0"/>
              <a:t>shelter, which </a:t>
            </a:r>
            <a:r>
              <a:rPr lang="en-US" dirty="0"/>
              <a:t>should ensure that the air in </a:t>
            </a:r>
            <a:r>
              <a:rPr lang="en-US" dirty="0" smtClean="0"/>
              <a:t>the shelter </a:t>
            </a:r>
            <a:r>
              <a:rPr lang="en-US" dirty="0"/>
              <a:t>is at the same temperature as </a:t>
            </a:r>
            <a:r>
              <a:rPr lang="en-US" dirty="0" smtClean="0"/>
              <a:t>the </a:t>
            </a:r>
            <a:r>
              <a:rPr lang="fr-CH" dirty="0" smtClean="0"/>
              <a:t>air </a:t>
            </a:r>
            <a:r>
              <a:rPr lang="en-US" dirty="0" smtClean="0"/>
              <a:t>immediately</a:t>
            </a:r>
            <a:r>
              <a:rPr lang="fr-CH" dirty="0" smtClean="0"/>
              <a:t> </a:t>
            </a:r>
            <a:r>
              <a:rPr lang="en-US" dirty="0" smtClean="0"/>
              <a:t>surrounding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The </a:t>
            </a:r>
            <a:r>
              <a:rPr lang="en-US" dirty="0"/>
              <a:t>exposure, which should ensure that </a:t>
            </a:r>
            <a:r>
              <a:rPr lang="en-US" dirty="0" smtClean="0"/>
              <a:t>the shelter </a:t>
            </a:r>
            <a:r>
              <a:rPr lang="en-US" dirty="0"/>
              <a:t>is at a temperature which is </a:t>
            </a:r>
            <a:r>
              <a:rPr lang="en-US" dirty="0" smtClean="0"/>
              <a:t>representative of </a:t>
            </a:r>
            <a:r>
              <a:rPr lang="en-US" dirty="0"/>
              <a:t>the region to be monitored.</a:t>
            </a:r>
            <a:endParaRPr lang="fr-CH" dirty="0"/>
          </a:p>
        </p:txBody>
      </p:sp>
      <p:sp>
        <p:nvSpPr>
          <p:cNvPr id="6" name="Accolade ouvrante 5"/>
          <p:cNvSpPr/>
          <p:nvPr/>
        </p:nvSpPr>
        <p:spPr bwMode="auto">
          <a:xfrm>
            <a:off x="1115616" y="2060848"/>
            <a:ext cx="216024" cy="316835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fr-CH" sz="2100" smtClean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-5400000">
            <a:off x="118902" y="3501008"/>
            <a:ext cx="17219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dirty="0" smtClean="0">
                <a:solidFill>
                  <a:srgbClr val="0070C0"/>
                </a:solidFill>
              </a:rPr>
              <a:t>maintenance</a:t>
            </a:r>
            <a:endParaRPr lang="fr-CH" sz="2100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8191" y="1573342"/>
            <a:ext cx="8114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dirty="0" err="1" smtClean="0">
                <a:solidFill>
                  <a:srgbClr val="92D050"/>
                </a:solidFill>
              </a:rPr>
              <a:t>small</a:t>
            </a:r>
            <a:endParaRPr lang="fr-CH" sz="2100" dirty="0">
              <a:solidFill>
                <a:srgbClr val="92D050"/>
              </a:solidFill>
            </a:endParaRPr>
          </a:p>
        </p:txBody>
      </p:sp>
      <p:sp>
        <p:nvSpPr>
          <p:cNvPr id="9" name="Accolade ouvrante 8"/>
          <p:cNvSpPr/>
          <p:nvPr/>
        </p:nvSpPr>
        <p:spPr bwMode="auto">
          <a:xfrm>
            <a:off x="539552" y="3068960"/>
            <a:ext cx="216024" cy="21602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fr-CH" sz="2100" smtClean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-5400000">
            <a:off x="-756924" y="3932724"/>
            <a:ext cx="23214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dirty="0" smtClean="0">
                <a:solidFill>
                  <a:srgbClr val="7030A0"/>
                </a:solidFill>
              </a:rPr>
              <a:t>Instrument design</a:t>
            </a:r>
            <a:endParaRPr lang="fr-CH" sz="2100" dirty="0">
              <a:solidFill>
                <a:srgbClr val="7030A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36512" y="5533782"/>
            <a:ext cx="2021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100" dirty="0" smtClean="0">
                <a:solidFill>
                  <a:srgbClr val="ED181E"/>
                </a:solidFill>
              </a:rPr>
              <a:t>often neglected</a:t>
            </a:r>
            <a:endParaRPr lang="en-US" sz="21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z="4400" dirty="0" err="1" smtClean="0"/>
              <a:t>siting</a:t>
            </a:r>
            <a:r>
              <a:rPr lang="fr-CH" sz="4400" dirty="0"/>
              <a:t> </a:t>
            </a:r>
            <a:r>
              <a:rPr lang="fr-CH" sz="4400" dirty="0" smtClean="0"/>
              <a:t>or </a:t>
            </a:r>
            <a:br>
              <a:rPr lang="fr-CH" sz="4400" dirty="0" smtClean="0"/>
            </a:br>
            <a:r>
              <a:rPr lang="fr-CH" sz="4400" dirty="0" err="1" smtClean="0"/>
              <a:t>representativity</a:t>
            </a:r>
            <a:r>
              <a:rPr lang="fr-CH" sz="4400" dirty="0" smtClean="0"/>
              <a:t> </a:t>
            </a:r>
            <a:r>
              <a:rPr lang="fr-CH" sz="4400" dirty="0" err="1" smtClean="0"/>
              <a:t>uncertainty</a:t>
            </a:r>
            <a:r>
              <a:rPr lang="fr-CH" sz="4400" dirty="0" smtClean="0"/>
              <a:t/>
            </a:r>
            <a:br>
              <a:rPr lang="fr-CH" sz="4400" dirty="0" smtClean="0"/>
            </a:br>
            <a:r>
              <a:rPr lang="fr-CH" sz="4400" dirty="0" smtClean="0"/>
              <a:t/>
            </a:r>
            <a:br>
              <a:rPr lang="fr-CH" sz="4400" dirty="0" smtClean="0"/>
            </a:br>
            <a:endParaRPr lang="fr-CH" sz="44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295636" y="5301000"/>
            <a:ext cx="7380820" cy="648072"/>
          </a:xfrm>
          <a:prstGeom prst="rect">
            <a:avLst/>
          </a:prstGeom>
        </p:spPr>
        <p:txBody>
          <a:bodyPr/>
          <a:lstStyle/>
          <a:p>
            <a:r>
              <a:rPr lang="fr-CH" dirty="0" smtClean="0"/>
              <a:t>CIMO-Leroy </a:t>
            </a:r>
            <a:r>
              <a:rPr lang="fr-CH" dirty="0" err="1" smtClean="0"/>
              <a:t>siting</a:t>
            </a:r>
            <a:r>
              <a:rPr lang="fr-CH" dirty="0" smtClean="0"/>
              <a:t> classification</a:t>
            </a:r>
          </a:p>
          <a:p>
            <a:r>
              <a:rPr lang="fr-CH" dirty="0" smtClean="0"/>
              <a:t>(in the case of </a:t>
            </a:r>
            <a:r>
              <a:rPr lang="fr-CH" dirty="0" err="1" smtClean="0"/>
              <a:t>temperature</a:t>
            </a:r>
            <a:r>
              <a:rPr lang="fr-CH" dirty="0" smtClean="0"/>
              <a:t>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25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f) </a:t>
            </a:r>
            <a:r>
              <a:rPr lang="fr-CH" dirty="0" err="1" smtClean="0"/>
              <a:t>exposure</a:t>
            </a:r>
            <a:r>
              <a:rPr lang="fr-CH" dirty="0" smtClean="0"/>
              <a:t> or site </a:t>
            </a:r>
            <a:r>
              <a:rPr lang="fr-CH" dirty="0" err="1" smtClean="0"/>
              <a:t>representativity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552" y="1628775"/>
            <a:ext cx="7472363" cy="3502025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/>
              <a:t>CIMO-Leroy classification </a:t>
            </a:r>
            <a:br>
              <a:rPr lang="fr-CH" dirty="0" smtClean="0"/>
            </a:br>
            <a:r>
              <a:rPr lang="fr-CH" b="1" dirty="0" err="1" smtClean="0"/>
              <a:t>Temperature</a:t>
            </a:r>
            <a:r>
              <a:rPr lang="fr-CH" b="1" dirty="0" smtClean="0"/>
              <a:t> class </a:t>
            </a:r>
            <a:r>
              <a:rPr lang="en-US" b="1" dirty="0" smtClean="0"/>
              <a:t>1(conform</a:t>
            </a:r>
            <a:r>
              <a:rPr lang="fr-CH" b="1" dirty="0" smtClean="0"/>
              <a:t> to WMO </a:t>
            </a:r>
            <a:r>
              <a:rPr lang="en-US" b="1" dirty="0" smtClean="0"/>
              <a:t>recommendations</a:t>
            </a:r>
            <a:r>
              <a:rPr lang="fr-CH" b="1" dirty="0" smtClean="0"/>
              <a:t>)</a:t>
            </a:r>
            <a:endParaRPr lang="fr-CH" dirty="0" smtClean="0"/>
          </a:p>
          <a:p>
            <a:endParaRPr lang="fr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9" y="2492896"/>
            <a:ext cx="842570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5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METAS certification </a:t>
            </a:r>
            <a:br>
              <a:rPr lang="fr-CH" dirty="0" smtClean="0"/>
            </a:br>
            <a:r>
              <a:rPr lang="fr-CH" sz="2400" dirty="0" smtClean="0"/>
              <a:t>SMN stations - CIMO-Leroy classification 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CH" dirty="0" smtClean="0"/>
          </a:p>
          <a:p>
            <a:endParaRPr lang="fr-CH" dirty="0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593664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156176" y="1829142"/>
            <a:ext cx="2952328" cy="3293209"/>
          </a:xfrm>
          <a:prstGeom prst="rect">
            <a:avLst/>
          </a:prstGeom>
          <a:solidFill>
            <a:srgbClr val="E8F0F8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20 SMN stations are evaluated per year 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20 3</a:t>
            </a:r>
            <a:r>
              <a:rPr lang="en-US" sz="1600" baseline="30000" dirty="0" smtClean="0">
                <a:solidFill>
                  <a:srgbClr val="000000"/>
                </a:solidFill>
              </a:rPr>
              <a:t>rd</a:t>
            </a:r>
            <a:r>
              <a:rPr lang="en-US" sz="1600" dirty="0" smtClean="0">
                <a:solidFill>
                  <a:srgbClr val="000000"/>
                </a:solidFill>
              </a:rPr>
              <a:t> party stations are evaluated per year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this uncertainty term has to be used to compare with other measurements types  (e.g. satellites, neighboring stations, etc..)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some of class 4 stations are NBCN stations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this information is stored as metadata in DWH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Representativity issues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an example for wind measurement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5" y="1850585"/>
            <a:ext cx="4199136" cy="44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26" y="1820384"/>
            <a:ext cx="4134078" cy="44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4741694"/>
            <a:ext cx="1980029" cy="415498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b="1" dirty="0" err="1" smtClean="0">
                <a:solidFill>
                  <a:srgbClr val="0070C0"/>
                </a:solidFill>
              </a:rPr>
              <a:t>windrose</a:t>
            </a:r>
            <a:r>
              <a:rPr lang="fr-CH" sz="2100" b="1" dirty="0" smtClean="0">
                <a:solidFill>
                  <a:srgbClr val="0070C0"/>
                </a:solidFill>
              </a:rPr>
              <a:t> JUN</a:t>
            </a:r>
            <a:endParaRPr lang="fr-CH" sz="21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24419" y="4725144"/>
            <a:ext cx="1906291" cy="415498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b="1" dirty="0" err="1" smtClean="0">
                <a:solidFill>
                  <a:srgbClr val="0070C0"/>
                </a:solidFill>
              </a:rPr>
              <a:t>windrose</a:t>
            </a:r>
            <a:r>
              <a:rPr lang="fr-CH" sz="2100" b="1" dirty="0" smtClean="0">
                <a:solidFill>
                  <a:srgbClr val="0070C0"/>
                </a:solidFill>
              </a:rPr>
              <a:t> DIA</a:t>
            </a:r>
            <a:endParaRPr lang="fr-CH" sz="2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Measurements in mountain areas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Representativity </a:t>
            </a:r>
            <a:r>
              <a:rPr lang="en-US" dirty="0">
                <a:solidFill>
                  <a:srgbClr val="000000"/>
                </a:solidFill>
              </a:rPr>
              <a:t>issues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4134078" cy="44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4741694"/>
            <a:ext cx="1980029" cy="415498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b="1" dirty="0" err="1" smtClean="0">
                <a:solidFill>
                  <a:srgbClr val="0070C0"/>
                </a:solidFill>
              </a:rPr>
              <a:t>windrose</a:t>
            </a:r>
            <a:r>
              <a:rPr lang="fr-CH" sz="2100" b="1" dirty="0" smtClean="0">
                <a:solidFill>
                  <a:srgbClr val="0070C0"/>
                </a:solidFill>
              </a:rPr>
              <a:t> JUN</a:t>
            </a:r>
            <a:endParaRPr lang="fr-CH" sz="21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24419" y="4725144"/>
            <a:ext cx="1906291" cy="415498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fr-CH" sz="2100" b="1" dirty="0" err="1" smtClean="0">
                <a:solidFill>
                  <a:srgbClr val="0070C0"/>
                </a:solidFill>
              </a:rPr>
              <a:t>windrose</a:t>
            </a:r>
            <a:r>
              <a:rPr lang="fr-CH" sz="2100" b="1" dirty="0" smtClean="0">
                <a:solidFill>
                  <a:srgbClr val="0070C0"/>
                </a:solidFill>
              </a:rPr>
              <a:t> DIA</a:t>
            </a:r>
            <a:endParaRPr lang="fr-CH" sz="2100" b="1" dirty="0">
              <a:solidFill>
                <a:srgbClr val="0070C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79512" y="1687598"/>
            <a:ext cx="4689527" cy="4189674"/>
            <a:chOff x="395536" y="1687598"/>
            <a:chExt cx="4689527" cy="418967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687598"/>
              <a:ext cx="4689527" cy="4189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 bwMode="auto">
            <a:xfrm>
              <a:off x="2915816" y="3501008"/>
              <a:ext cx="288032" cy="288032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endParaRPr lang="fr-CH" sz="21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267744" y="5210616"/>
            <a:ext cx="5854488" cy="738664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100" b="1" dirty="0" smtClean="0">
                <a:solidFill>
                  <a:srgbClr val="FF0000"/>
                </a:solidFill>
              </a:rPr>
              <a:t>good practice: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100" b="1" dirty="0" smtClean="0">
                <a:solidFill>
                  <a:srgbClr val="FF0000"/>
                </a:solidFill>
              </a:rPr>
              <a:t>adequately choosing the measurement sites</a:t>
            </a:r>
            <a:endParaRPr lang="en-US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1573213" y="1636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fr-CH" sz="2100">
              <a:solidFill>
                <a:srgbClr val="000000"/>
              </a:solidFill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3582988" y="4997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fr-CH" sz="2100">
              <a:solidFill>
                <a:srgbClr val="000000"/>
              </a:solidFill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3976688" y="4646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fr-CH" sz="2100">
              <a:solidFill>
                <a:srgbClr val="000000"/>
              </a:solidFill>
            </a:endParaRP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94238" y="5578475"/>
            <a:ext cx="2973387" cy="587375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fr-CH" altLang="fr-FR" sz="1600"/>
              <a:t>CHA – 16 novembre 2007</a:t>
            </a:r>
          </a:p>
          <a:p>
            <a:pPr>
              <a:buFontTx/>
              <a:buNone/>
            </a:pPr>
            <a:r>
              <a:rPr lang="fr-CH" altLang="fr-FR" sz="1600"/>
              <a:t> </a:t>
            </a:r>
            <a:r>
              <a:rPr lang="fr-CH" altLang="fr-FR" sz="1400"/>
              <a:t>-10° / strong wind!</a:t>
            </a:r>
          </a:p>
        </p:txBody>
      </p:sp>
      <p:pic>
        <p:nvPicPr>
          <p:cNvPr id="130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1773238"/>
            <a:ext cx="5041901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7" descr="visit_CHA_20071116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55775"/>
            <a:ext cx="5075237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 smtClean="0"/>
              <a:t>precipitation measurement  </a:t>
            </a:r>
            <a:br>
              <a:rPr lang="en-US" altLang="fr-FR" dirty="0" smtClean="0"/>
            </a:br>
            <a:r>
              <a:rPr lang="en-US" altLang="fr-FR" dirty="0" smtClean="0"/>
              <a:t>example of representativity </a:t>
            </a:r>
            <a:r>
              <a:rPr lang="en-US" altLang="fr-FR" dirty="0"/>
              <a:t/>
            </a:r>
            <a:br>
              <a:rPr lang="en-US" altLang="fr-FR" dirty="0"/>
            </a:br>
            <a:r>
              <a:rPr lang="en-US" altLang="fr-FR" sz="2000" dirty="0" err="1"/>
              <a:t>Chasseral</a:t>
            </a:r>
            <a:r>
              <a:rPr lang="en-US" altLang="fr-FR" sz="2000" dirty="0"/>
              <a:t> November 2010</a:t>
            </a:r>
          </a:p>
        </p:txBody>
      </p:sp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971550" y="5589588"/>
            <a:ext cx="297338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altLang="fr-FR" sz="1600">
                <a:solidFill>
                  <a:srgbClr val="000000"/>
                </a:solidFill>
              </a:rPr>
              <a:t>slope 14° (&lt; 19° -&gt;Leroy class 1)</a:t>
            </a:r>
          </a:p>
          <a:p>
            <a:pPr eaLnBrk="1" hangingPunct="1">
              <a:buClrTx/>
              <a:buFontTx/>
              <a:buNone/>
            </a:pPr>
            <a:endParaRPr lang="fr-CH" altLang="fr-FR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1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Radiation </a:t>
            </a:r>
            <a:r>
              <a:rPr lang="fr-CH" dirty="0" err="1" smtClean="0"/>
              <a:t>measurements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1808163"/>
            <a:ext cx="8713788" cy="4897437"/>
          </a:xfrm>
        </p:spPr>
        <p:txBody>
          <a:bodyPr/>
          <a:lstStyle/>
          <a:p>
            <a:r>
              <a:rPr lang="en-US" i="1" dirty="0" smtClean="0"/>
              <a:t>Surface based in situ observations 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i="1" dirty="0" err="1" smtClean="0"/>
              <a:t>Radiosonde</a:t>
            </a:r>
            <a:r>
              <a:rPr lang="en-US" i="1" dirty="0" smtClean="0"/>
              <a:t> radiation budget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7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27038"/>
            <a:ext cx="8713788" cy="792162"/>
          </a:xfrm>
        </p:spPr>
        <p:txBody>
          <a:bodyPr/>
          <a:lstStyle/>
          <a:p>
            <a:pPr>
              <a:defRPr/>
            </a:pPr>
            <a:r>
              <a:rPr lang="fr-CH" b="1" dirty="0" err="1" smtClean="0">
                <a:solidFill>
                  <a:schemeClr val="accent5">
                    <a:lumMod val="50000"/>
                  </a:schemeClr>
                </a:solidFill>
              </a:rPr>
              <a:t>Standardization</a:t>
            </a:r>
            <a:r>
              <a:rPr lang="fr-CH" b="1" dirty="0" smtClean="0">
                <a:solidFill>
                  <a:schemeClr val="accent5">
                    <a:lumMod val="50000"/>
                  </a:schemeClr>
                </a:solidFill>
              </a:rPr>
              <a:t> vs </a:t>
            </a:r>
            <a:r>
              <a:rPr lang="fr-CH" b="1" dirty="0" err="1" smtClean="0">
                <a:solidFill>
                  <a:schemeClr val="accent5">
                    <a:lumMod val="50000"/>
                  </a:schemeClr>
                </a:solidFill>
              </a:rPr>
              <a:t>Human</a:t>
            </a:r>
            <a:r>
              <a:rPr lang="fr-CH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accent5">
                    <a:lumMod val="50000"/>
                  </a:schemeClr>
                </a:solidFill>
              </a:rPr>
              <a:t>Observers</a:t>
            </a:r>
            <a:r>
              <a:rPr lang="fr-CH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CH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13" y="1350963"/>
            <a:ext cx="8713787" cy="4897437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New cloud </a:t>
            </a:r>
            <a:r>
              <a:rPr lang="en-US" sz="2400" dirty="0" smtClean="0"/>
              <a:t>classifications</a:t>
            </a:r>
          </a:p>
          <a:p>
            <a:pPr>
              <a:defRPr/>
            </a:pPr>
            <a:r>
              <a:rPr lang="en-US" sz="2400" dirty="0"/>
              <a:t>New imagery </a:t>
            </a:r>
          </a:p>
          <a:p>
            <a:pPr>
              <a:defRPr/>
            </a:pPr>
            <a:r>
              <a:rPr lang="en-US" sz="2400" dirty="0" smtClean="0"/>
              <a:t>New Cloud </a:t>
            </a:r>
            <a:r>
              <a:rPr lang="en-US" sz="2400" dirty="0"/>
              <a:t>Identification </a:t>
            </a:r>
            <a:r>
              <a:rPr lang="en-US" sz="2400" dirty="0" smtClean="0"/>
              <a:t>Aids</a:t>
            </a:r>
            <a:endParaRPr lang="en-US" sz="2400" dirty="0"/>
          </a:p>
          <a:p>
            <a:pPr>
              <a:defRPr/>
            </a:pPr>
            <a:r>
              <a:rPr lang="en-US" sz="2400" dirty="0" smtClean="0"/>
              <a:t>Glossary</a:t>
            </a:r>
            <a:endParaRPr lang="en-US" sz="2400" dirty="0"/>
          </a:p>
          <a:p>
            <a:pPr>
              <a:defRPr/>
            </a:pPr>
            <a:r>
              <a:rPr lang="en-US" sz="2400" dirty="0" smtClean="0"/>
              <a:t>Web-based structure</a:t>
            </a:r>
          </a:p>
          <a:p>
            <a:pPr>
              <a:defRPr/>
            </a:pPr>
            <a:r>
              <a:rPr lang="fr-CH" sz="2400" dirty="0" smtClean="0"/>
              <a:t>Plan: </a:t>
            </a:r>
          </a:p>
          <a:p>
            <a:pPr lvl="1">
              <a:defRPr/>
            </a:pPr>
            <a:r>
              <a:rPr lang="fr-CH" sz="2400" dirty="0" smtClean="0"/>
              <a:t>End of 2015: All </a:t>
            </a:r>
            <a:r>
              <a:rPr lang="fr-CH" sz="2400" dirty="0" err="1" smtClean="0"/>
              <a:t>material</a:t>
            </a:r>
            <a:r>
              <a:rPr lang="fr-CH" sz="2400" dirty="0" smtClean="0"/>
              <a:t> </a:t>
            </a:r>
            <a:r>
              <a:rPr lang="fr-CH" sz="2400" dirty="0" err="1" smtClean="0"/>
              <a:t>assembled</a:t>
            </a:r>
            <a:endParaRPr lang="fr-CH" sz="2400" dirty="0" smtClean="0"/>
          </a:p>
          <a:p>
            <a:pPr lvl="1">
              <a:defRPr/>
            </a:pPr>
            <a:r>
              <a:rPr lang="fr-CH" sz="2400" dirty="0" smtClean="0"/>
              <a:t>End of 2016: </a:t>
            </a:r>
          </a:p>
          <a:p>
            <a:pPr marL="457200" lvl="1" indent="0" algn="ctr">
              <a:buFont typeface="Wingdings" pitchFamily="2" charset="2"/>
              <a:buNone/>
              <a:defRPr/>
            </a:pPr>
            <a:r>
              <a:rPr lang="fr-CH" sz="2400" dirty="0" smtClean="0">
                <a:solidFill>
                  <a:srgbClr val="FF0000"/>
                </a:solidFill>
              </a:rPr>
              <a:t>The new 2016 International Cloud Atlas: </a:t>
            </a:r>
            <a:endParaRPr lang="fr-CH" sz="2400" dirty="0">
              <a:solidFill>
                <a:srgbClr val="FF0000"/>
              </a:solidFill>
            </a:endParaRPr>
          </a:p>
          <a:p>
            <a:pPr marL="457200" lvl="1" indent="0" algn="ctr">
              <a:buFont typeface="Wingdings" pitchFamily="2" charset="2"/>
              <a:buNone/>
              <a:defRPr/>
            </a:pPr>
            <a:r>
              <a:rPr lang="fr-CH" sz="2400" dirty="0" smtClean="0">
                <a:solidFill>
                  <a:srgbClr val="FF0000"/>
                </a:solidFill>
              </a:rPr>
              <a:t>a web-</a:t>
            </a:r>
            <a:r>
              <a:rPr lang="fr-CH" sz="2400" dirty="0" err="1" smtClean="0">
                <a:solidFill>
                  <a:srgbClr val="FF0000"/>
                </a:solidFill>
              </a:rPr>
              <a:t>based</a:t>
            </a:r>
            <a:r>
              <a:rPr lang="fr-CH" sz="2400" dirty="0" smtClean="0">
                <a:solidFill>
                  <a:srgbClr val="FF0000"/>
                </a:solidFill>
              </a:rPr>
              <a:t>, multi-</a:t>
            </a:r>
            <a:r>
              <a:rPr lang="fr-CH" sz="2400" dirty="0" err="1" smtClean="0">
                <a:solidFill>
                  <a:srgbClr val="FF0000"/>
                </a:solidFill>
              </a:rPr>
              <a:t>functional</a:t>
            </a:r>
            <a:r>
              <a:rPr lang="fr-CH" sz="2400" dirty="0" smtClean="0">
                <a:solidFill>
                  <a:srgbClr val="FF0000"/>
                </a:solidFill>
              </a:rPr>
              <a:t> </a:t>
            </a:r>
            <a:r>
              <a:rPr lang="fr-CH" sz="2400" dirty="0" err="1" smtClean="0">
                <a:solidFill>
                  <a:srgbClr val="FF0000"/>
                </a:solidFill>
              </a:rPr>
              <a:t>tool</a:t>
            </a:r>
            <a:r>
              <a:rPr lang="fr-CH" sz="2400" dirty="0" smtClean="0">
                <a:solidFill>
                  <a:srgbClr val="FF0000"/>
                </a:solidFill>
              </a:rPr>
              <a:t>. </a:t>
            </a:r>
          </a:p>
          <a:p>
            <a:pPr lvl="2">
              <a:defRPr/>
            </a:pPr>
            <a:endParaRPr lang="en-US" dirty="0"/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Agenda Item 4.2.2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When the World was still simple,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de-CH" altLang="de-DE" smtClean="0"/>
              <a:t>1999, 2001 IPASRC-I, -II campaigns  with Pyrgeometers, ASR, AERI, RTMs show agreement between various instruments and models to ±2 Wm</a:t>
            </a:r>
            <a:r>
              <a:rPr lang="de-CH" altLang="de-DE" baseline="30000" smtClean="0"/>
              <a:t>-2</a:t>
            </a:r>
            <a:r>
              <a:rPr lang="de-CH" altLang="de-DE" smtClean="0"/>
              <a:t>.</a:t>
            </a:r>
          </a:p>
          <a:p>
            <a:pPr>
              <a:buFont typeface="Courier New" pitchFamily="49" charset="0"/>
              <a:buChar char="o"/>
            </a:pPr>
            <a:r>
              <a:rPr lang="de-CH" altLang="de-DE" smtClean="0"/>
              <a:t>2004, Start of the Infrared Radiometry Section at PMOD/WRC and establishment of the World Infrared Standard Group of Pyrgeometers (</a:t>
            </a:r>
            <a:r>
              <a:rPr lang="de-CH" altLang="de-DE" b="1" smtClean="0"/>
              <a:t>WISG</a:t>
            </a:r>
            <a:r>
              <a:rPr lang="de-CH" altLang="de-DE" smtClean="0"/>
              <a:t>), traceable to the ASR via IPASRC-I.</a:t>
            </a:r>
          </a:p>
          <a:p>
            <a:endParaRPr lang="de-CH" altLang="de-DE" smtClean="0"/>
          </a:p>
          <a:p>
            <a:endParaRPr lang="de-CH" altLang="de-DE" smtClean="0"/>
          </a:p>
        </p:txBody>
      </p:sp>
      <p:pic>
        <p:nvPicPr>
          <p:cNvPr id="4100" name="Picture 6" descr="IRC_standard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29000"/>
            <a:ext cx="32496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6859588" y="34290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b="1" smtClean="0">
                <a:solidFill>
                  <a:srgbClr val="FFFFFF"/>
                </a:solidFill>
                <a:latin typeface="Calibri" pitchFamily="34" charset="0"/>
              </a:rPr>
              <a:t>WISG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5508625" y="4814888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FFFFFF"/>
                </a:solidFill>
                <a:latin typeface="Calibri" pitchFamily="34" charset="0"/>
              </a:rPr>
              <a:t>PIR 31463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6732588" y="4437063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FFFFFF"/>
                </a:solidFill>
                <a:latin typeface="Calibri" pitchFamily="34" charset="0"/>
              </a:rPr>
              <a:t>PIR 31464</a:t>
            </a: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6165850" y="4632325"/>
            <a:ext cx="966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FFFFFF"/>
                </a:solidFill>
                <a:latin typeface="Calibri" pitchFamily="34" charset="0"/>
              </a:rPr>
              <a:t>CG4 FT004</a:t>
            </a: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7302500" y="4283075"/>
            <a:ext cx="1111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FFFFFF"/>
                </a:solidFill>
                <a:latin typeface="Calibri" pitchFamily="34" charset="0"/>
              </a:rPr>
              <a:t>CG4  010535</a:t>
            </a:r>
          </a:p>
        </p:txBody>
      </p:sp>
      <p:pic>
        <p:nvPicPr>
          <p:cNvPr id="410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28963"/>
            <a:ext cx="457358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7" name="Straight Connector 11"/>
          <p:cNvCxnSpPr>
            <a:cxnSpLocks noChangeShapeType="1"/>
          </p:cNvCxnSpPr>
          <p:nvPr/>
        </p:nvCxnSpPr>
        <p:spPr bwMode="auto">
          <a:xfrm>
            <a:off x="1208088" y="4076700"/>
            <a:ext cx="33845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8" name="Straight Connector 12"/>
          <p:cNvCxnSpPr>
            <a:cxnSpLocks noChangeShapeType="1"/>
          </p:cNvCxnSpPr>
          <p:nvPr/>
        </p:nvCxnSpPr>
        <p:spPr bwMode="auto">
          <a:xfrm>
            <a:off x="1208088" y="5300663"/>
            <a:ext cx="33845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9" name="Straight Arrow Connector 14"/>
          <p:cNvCxnSpPr>
            <a:cxnSpLocks noChangeShapeType="1"/>
          </p:cNvCxnSpPr>
          <p:nvPr/>
        </p:nvCxnSpPr>
        <p:spPr bwMode="auto">
          <a:xfrm flipH="1">
            <a:off x="4464050" y="3933825"/>
            <a:ext cx="36513" cy="34925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10" name="TextBox 15"/>
          <p:cNvSpPr txBox="1">
            <a:spLocks noChangeArrowheads="1"/>
          </p:cNvSpPr>
          <p:nvPr/>
        </p:nvSpPr>
        <p:spPr bwMode="auto">
          <a:xfrm>
            <a:off x="4183063" y="3244850"/>
            <a:ext cx="1325562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200" smtClean="0">
                <a:solidFill>
                  <a:srgbClr val="000000"/>
                </a:solidFill>
                <a:latin typeface="Calibri" pitchFamily="34" charset="0"/>
              </a:rPr>
              <a:t>1 Jan 2012 </a:t>
            </a:r>
          </a:p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200" smtClean="0">
                <a:solidFill>
                  <a:srgbClr val="000000"/>
                </a:solidFill>
                <a:latin typeface="Calibri" pitchFamily="34" charset="0"/>
              </a:rPr>
              <a:t>Adjustment of WISG 4 by 0.7%</a:t>
            </a:r>
          </a:p>
        </p:txBody>
      </p:sp>
      <p:cxnSp>
        <p:nvCxnSpPr>
          <p:cNvPr id="4111" name="Straight Arrow Connector 18"/>
          <p:cNvCxnSpPr>
            <a:cxnSpLocks noChangeShapeType="1"/>
          </p:cNvCxnSpPr>
          <p:nvPr/>
        </p:nvCxnSpPr>
        <p:spPr bwMode="auto">
          <a:xfrm>
            <a:off x="1619250" y="4076700"/>
            <a:ext cx="0" cy="122396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12" name="TextBox 19"/>
          <p:cNvSpPr txBox="1">
            <a:spLocks noChangeArrowheads="1"/>
          </p:cNvSpPr>
          <p:nvPr/>
        </p:nvSpPr>
        <p:spPr bwMode="auto">
          <a:xfrm>
            <a:off x="1679575" y="3716338"/>
            <a:ext cx="22955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</a:rPr>
              <a:t>WISG uncertainty ±2.5 Wm</a:t>
            </a:r>
            <a:r>
              <a:rPr lang="de-CH" altLang="de-DE" sz="1400" b="1" baseline="30000" smtClean="0">
                <a:solidFill>
                  <a:srgbClr val="000000"/>
                </a:solidFill>
                <a:latin typeface="Calibri" pitchFamily="34" charset="0"/>
              </a:rPr>
              <a:t>-2</a:t>
            </a:r>
          </a:p>
        </p:txBody>
      </p:sp>
      <p:sp>
        <p:nvSpPr>
          <p:cNvPr id="4113" name="Rectangular Callout 1"/>
          <p:cNvSpPr>
            <a:spLocks noChangeArrowheads="1"/>
          </p:cNvSpPr>
          <p:nvPr/>
        </p:nvSpPr>
        <p:spPr bwMode="auto">
          <a:xfrm>
            <a:off x="5435600" y="1116013"/>
            <a:ext cx="865188" cy="504825"/>
          </a:xfrm>
          <a:prstGeom prst="wedgeRectCallout">
            <a:avLst>
              <a:gd name="adj1" fmla="val 32056"/>
              <a:gd name="adj2" fmla="val 6061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Absolute Sky Radiometer</a:t>
            </a:r>
          </a:p>
        </p:txBody>
      </p:sp>
      <p:sp>
        <p:nvSpPr>
          <p:cNvPr id="4114" name="Rectangular Callout 17"/>
          <p:cNvSpPr>
            <a:spLocks noChangeArrowheads="1"/>
          </p:cNvSpPr>
          <p:nvPr/>
        </p:nvSpPr>
        <p:spPr bwMode="auto">
          <a:xfrm>
            <a:off x="6230938" y="333375"/>
            <a:ext cx="1293812" cy="647700"/>
          </a:xfrm>
          <a:prstGeom prst="wedgeRectCallout">
            <a:avLst>
              <a:gd name="adj1" fmla="val -16787"/>
              <a:gd name="adj2" fmla="val 141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Atmospheric emitted radiance interferometer</a:t>
            </a:r>
          </a:p>
        </p:txBody>
      </p:sp>
      <p:sp>
        <p:nvSpPr>
          <p:cNvPr id="4115" name="Rectangular Callout 18"/>
          <p:cNvSpPr>
            <a:spLocks noChangeArrowheads="1"/>
          </p:cNvSpPr>
          <p:nvPr/>
        </p:nvSpPr>
        <p:spPr bwMode="auto">
          <a:xfrm>
            <a:off x="7223125" y="1184275"/>
            <a:ext cx="1044575" cy="422275"/>
          </a:xfrm>
          <a:prstGeom prst="wedgeRectCallout">
            <a:avLst>
              <a:gd name="adj1" fmla="val -38463"/>
              <a:gd name="adj2" fmla="val 6438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Radiative Transfer Models</a:t>
            </a:r>
          </a:p>
        </p:txBody>
      </p:sp>
      <p:sp>
        <p:nvSpPr>
          <p:cNvPr id="4116" name="Rectangular Callout 19"/>
          <p:cNvSpPr>
            <a:spLocks noChangeArrowheads="1"/>
          </p:cNvSpPr>
          <p:nvPr/>
        </p:nvSpPr>
        <p:spPr bwMode="auto">
          <a:xfrm>
            <a:off x="971550" y="1117600"/>
            <a:ext cx="1655763" cy="504825"/>
          </a:xfrm>
          <a:prstGeom prst="wedgeRectCallout">
            <a:avLst>
              <a:gd name="adj1" fmla="val 32056"/>
              <a:gd name="adj2" fmla="val 6061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000" b="1" smtClean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nternational </a:t>
            </a:r>
            <a:r>
              <a:rPr lang="de-CH" altLang="de-DE" sz="1000" b="1" smtClean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yrgeometer </a:t>
            </a:r>
            <a:b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and </a:t>
            </a:r>
            <a:r>
              <a:rPr lang="de-CH" altLang="de-DE" sz="1000" b="1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bsolute </a:t>
            </a:r>
            <a:r>
              <a:rPr lang="de-CH" altLang="de-DE" sz="1000" b="1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ky-Scanning </a:t>
            </a:r>
            <a:r>
              <a:rPr lang="de-CH" altLang="de-DE" sz="1000" b="1" smtClean="0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adiometer </a:t>
            </a:r>
            <a:r>
              <a:rPr lang="de-CH" altLang="de-DE" sz="1000" b="1" smtClean="0">
                <a:solidFill>
                  <a:srgbClr val="000000"/>
                </a:solidFill>
                <a:latin typeface="Calibri" pitchFamily="34" charset="0"/>
              </a:rPr>
              <a:t>C</a:t>
            </a:r>
            <a:r>
              <a:rPr lang="de-CH" altLang="de-DE" sz="1000" smtClean="0">
                <a:solidFill>
                  <a:srgbClr val="000000"/>
                </a:solidFill>
                <a:latin typeface="Calibri" pitchFamily="34" charset="0"/>
              </a:rPr>
              <a:t>omparison</a:t>
            </a:r>
          </a:p>
        </p:txBody>
      </p:sp>
    </p:spTree>
    <p:extLst>
      <p:ext uri="{BB962C8B-B14F-4D97-AF65-F5344CB8AC3E}">
        <p14:creationId xmlns:p14="http://schemas.microsoft.com/office/powerpoint/2010/main" val="26387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Pyrgeometer calibrations </a:t>
            </a:r>
            <a:r>
              <a:rPr lang="de-CH" altLang="de-DE" sz="2000" smtClean="0"/>
              <a:t>(when the world was simple)</a:t>
            </a:r>
          </a:p>
        </p:txBody>
      </p:sp>
      <p:sp>
        <p:nvSpPr>
          <p:cNvPr id="5123" name="TextBox 12"/>
          <p:cNvSpPr txBox="1">
            <a:spLocks noChangeArrowheads="1"/>
          </p:cNvSpPr>
          <p:nvPr/>
        </p:nvSpPr>
        <p:spPr bwMode="auto">
          <a:xfrm>
            <a:off x="323850" y="4724400"/>
            <a:ext cx="386496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Uncertainty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pyrgeometer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calibration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relative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lvl="1" defTabSz="457200">
              <a:spcBef>
                <a:spcPts val="600"/>
              </a:spcBef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WISG	1.1%</a:t>
            </a:r>
          </a:p>
          <a:p>
            <a:pPr lvl="1" defTabSz="457200">
              <a:spcBef>
                <a:spcPts val="600"/>
              </a:spcBef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SI Wm</a:t>
            </a:r>
            <a:r>
              <a:rPr lang="de-CH" altLang="de-DE" sz="1400" baseline="30000" dirty="0" smtClean="0">
                <a:solidFill>
                  <a:srgbClr val="000000"/>
                </a:solidFill>
                <a:latin typeface="Calibri" pitchFamily="34" charset="0"/>
              </a:rPr>
              <a:t>-2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	3.4</a:t>
            </a:r>
          </a:p>
        </p:txBody>
      </p:sp>
      <p:sp>
        <p:nvSpPr>
          <p:cNvPr id="5124" name="TextBox 15"/>
          <p:cNvSpPr txBox="1">
            <a:spLocks noChangeArrowheads="1"/>
          </p:cNvSpPr>
          <p:nvPr/>
        </p:nvSpPr>
        <p:spPr bwMode="auto">
          <a:xfrm>
            <a:off x="5148263" y="4572000"/>
            <a:ext cx="3184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</a:rPr>
              <a:t>95% of the Residuals are within ±1 Wm</a:t>
            </a:r>
            <a:r>
              <a:rPr lang="de-CH" altLang="de-DE" sz="1400" b="1" baseline="30000" smtClean="0">
                <a:solidFill>
                  <a:srgbClr val="000000"/>
                </a:solidFill>
                <a:latin typeface="Calibri" pitchFamily="34" charset="0"/>
              </a:rPr>
              <a:t>-2</a:t>
            </a:r>
          </a:p>
        </p:txBody>
      </p:sp>
      <p:cxnSp>
        <p:nvCxnSpPr>
          <p:cNvPr id="5125" name="Straight Arrow Connector 16"/>
          <p:cNvCxnSpPr>
            <a:cxnSpLocks noChangeShapeType="1"/>
          </p:cNvCxnSpPr>
          <p:nvPr/>
        </p:nvCxnSpPr>
        <p:spPr bwMode="auto">
          <a:xfrm flipH="1">
            <a:off x="2843213" y="4733925"/>
            <a:ext cx="2305050" cy="4381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6" name="TextBox 19"/>
          <p:cNvSpPr txBox="1">
            <a:spLocks noChangeArrowheads="1"/>
          </p:cNvSpPr>
          <p:nvPr/>
        </p:nvSpPr>
        <p:spPr bwMode="auto">
          <a:xfrm>
            <a:off x="3492500" y="5300663"/>
            <a:ext cx="4967288" cy="865187"/>
          </a:xfrm>
          <a:prstGeom prst="rect">
            <a:avLst/>
          </a:prstGeom>
          <a:solidFill>
            <a:srgbClr val="F290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smtClean="0">
                <a:solidFill>
                  <a:srgbClr val="000000"/>
                </a:solidFill>
                <a:latin typeface="Calibri" pitchFamily="34" charset="0"/>
              </a:rPr>
              <a:t>This calibration procedure works well for all Eppley PIR and worked well for Kipp&amp;Zonen pyrgeometers (CG1, CG4, ...), until...</a:t>
            </a:r>
          </a:p>
        </p:txBody>
      </p:sp>
      <p:sp>
        <p:nvSpPr>
          <p:cNvPr id="5127" name="TextBox 20"/>
          <p:cNvSpPr txBox="1">
            <a:spLocks noChangeArrowheads="1"/>
          </p:cNvSpPr>
          <p:nvPr/>
        </p:nvSpPr>
        <p:spPr bwMode="auto">
          <a:xfrm>
            <a:off x="323850" y="1076325"/>
            <a:ext cx="949325" cy="307975"/>
          </a:xfrm>
          <a:prstGeom prst="rect">
            <a:avLst/>
          </a:prstGeom>
          <a:solidFill>
            <a:srgbClr val="F6B6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smtClean="0">
                <a:solidFill>
                  <a:srgbClr val="000000"/>
                </a:solidFill>
                <a:latin typeface="Calibri" pitchFamily="34" charset="0"/>
              </a:rPr>
              <a:t>Eppley PIR</a:t>
            </a:r>
          </a:p>
        </p:txBody>
      </p:sp>
      <p:pic>
        <p:nvPicPr>
          <p:cNvPr id="5128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2250"/>
            <a:ext cx="3995738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8438"/>
            <a:ext cx="3995738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30" name="Straight Connector 24"/>
          <p:cNvCxnSpPr>
            <a:cxnSpLocks noChangeShapeType="1"/>
          </p:cNvCxnSpPr>
          <p:nvPr/>
        </p:nvCxnSpPr>
        <p:spPr bwMode="auto">
          <a:xfrm>
            <a:off x="900113" y="3328988"/>
            <a:ext cx="300037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1" name="Straight Connector 25"/>
          <p:cNvCxnSpPr>
            <a:cxnSpLocks noChangeShapeType="1"/>
          </p:cNvCxnSpPr>
          <p:nvPr/>
        </p:nvCxnSpPr>
        <p:spPr bwMode="auto">
          <a:xfrm>
            <a:off x="900113" y="3548063"/>
            <a:ext cx="29908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2" name="Straight Arrow Connector 14"/>
          <p:cNvCxnSpPr>
            <a:cxnSpLocks noChangeShapeType="1"/>
          </p:cNvCxnSpPr>
          <p:nvPr/>
        </p:nvCxnSpPr>
        <p:spPr bwMode="auto">
          <a:xfrm flipH="1" flipV="1">
            <a:off x="3995738" y="3500438"/>
            <a:ext cx="1152525" cy="10810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445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Then, the World became more complex</a:t>
            </a:r>
          </a:p>
        </p:txBody>
      </p:sp>
      <p:pic>
        <p:nvPicPr>
          <p:cNvPr id="61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8438"/>
            <a:ext cx="3995738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5"/>
          <p:cNvSpPr txBox="1">
            <a:spLocks noChangeArrowheads="1"/>
          </p:cNvSpPr>
          <p:nvPr/>
        </p:nvSpPr>
        <p:spPr bwMode="auto">
          <a:xfrm>
            <a:off x="5148263" y="4572000"/>
            <a:ext cx="32353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</a:rPr>
              <a:t>95% of the Residuals are within ±3 Wm</a:t>
            </a:r>
            <a:r>
              <a:rPr lang="de-CH" altLang="de-DE" sz="1400" b="1" baseline="30000" smtClean="0">
                <a:solidFill>
                  <a:srgbClr val="000000"/>
                </a:solidFill>
                <a:latin typeface="Calibri" pitchFamily="34" charset="0"/>
              </a:rPr>
              <a:t>-2</a:t>
            </a:r>
          </a:p>
        </p:txBody>
      </p:sp>
      <p:cxnSp>
        <p:nvCxnSpPr>
          <p:cNvPr id="6149" name="Straight Arrow Connector 16"/>
          <p:cNvCxnSpPr>
            <a:cxnSpLocks noChangeShapeType="1"/>
          </p:cNvCxnSpPr>
          <p:nvPr/>
        </p:nvCxnSpPr>
        <p:spPr bwMode="auto">
          <a:xfrm flipH="1">
            <a:off x="2843213" y="4733925"/>
            <a:ext cx="2305050" cy="4381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0" name="TextBox 13"/>
          <p:cNvSpPr txBox="1">
            <a:spLocks noChangeArrowheads="1"/>
          </p:cNvSpPr>
          <p:nvPr/>
        </p:nvSpPr>
        <p:spPr bwMode="auto">
          <a:xfrm>
            <a:off x="323850" y="1076325"/>
            <a:ext cx="1073150" cy="307975"/>
          </a:xfrm>
          <a:prstGeom prst="rect">
            <a:avLst/>
          </a:prstGeom>
          <a:solidFill>
            <a:srgbClr val="F6B6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smtClean="0">
                <a:solidFill>
                  <a:srgbClr val="000000"/>
                </a:solidFill>
                <a:latin typeface="Calibri" pitchFamily="34" charset="0"/>
              </a:rPr>
              <a:t>CG4 030669</a:t>
            </a:r>
          </a:p>
        </p:txBody>
      </p:sp>
      <p:pic>
        <p:nvPicPr>
          <p:cNvPr id="615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8438"/>
            <a:ext cx="3995738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152" name="Straight Connector 23"/>
          <p:cNvCxnSpPr>
            <a:cxnSpLocks noChangeShapeType="1"/>
          </p:cNvCxnSpPr>
          <p:nvPr/>
        </p:nvCxnSpPr>
        <p:spPr bwMode="auto">
          <a:xfrm>
            <a:off x="922338" y="3328988"/>
            <a:ext cx="3001962" cy="0"/>
          </a:xfrm>
          <a:prstGeom prst="line">
            <a:avLst/>
          </a:prstGeom>
          <a:noFill/>
          <a:ln w="25400" algn="ctr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3" name="Straight Connector 24"/>
          <p:cNvCxnSpPr>
            <a:cxnSpLocks noChangeShapeType="1"/>
          </p:cNvCxnSpPr>
          <p:nvPr/>
        </p:nvCxnSpPr>
        <p:spPr bwMode="auto">
          <a:xfrm>
            <a:off x="931863" y="3548063"/>
            <a:ext cx="2992437" cy="0"/>
          </a:xfrm>
          <a:prstGeom prst="line">
            <a:avLst/>
          </a:prstGeom>
          <a:noFill/>
          <a:ln w="25400" algn="ctr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4" name="Straight Connector 25"/>
          <p:cNvCxnSpPr>
            <a:cxnSpLocks noChangeShapeType="1"/>
          </p:cNvCxnSpPr>
          <p:nvPr/>
        </p:nvCxnSpPr>
        <p:spPr bwMode="auto">
          <a:xfrm>
            <a:off x="855663" y="3094038"/>
            <a:ext cx="3024187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5" name="Straight Connector 26"/>
          <p:cNvCxnSpPr>
            <a:cxnSpLocks noChangeShapeType="1"/>
          </p:cNvCxnSpPr>
          <p:nvPr/>
        </p:nvCxnSpPr>
        <p:spPr bwMode="auto">
          <a:xfrm>
            <a:off x="881063" y="3789363"/>
            <a:ext cx="3024187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6" name="TextBox 27"/>
          <p:cNvSpPr txBox="1">
            <a:spLocks noChangeArrowheads="1"/>
          </p:cNvSpPr>
          <p:nvPr/>
        </p:nvSpPr>
        <p:spPr bwMode="auto">
          <a:xfrm>
            <a:off x="3203575" y="5616575"/>
            <a:ext cx="4032250" cy="836613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600" smtClean="0">
                <a:solidFill>
                  <a:srgbClr val="000000"/>
                </a:solidFill>
                <a:latin typeface="Calibri" pitchFamily="34" charset="0"/>
              </a:rPr>
              <a:t>Conclusion : CG4 030669 is a "bad" instrument</a:t>
            </a:r>
          </a:p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600" smtClean="0">
                <a:solidFill>
                  <a:srgbClr val="000000"/>
                </a:solidFill>
                <a:latin typeface="Calibri" pitchFamily="34" charset="0"/>
              </a:rPr>
              <a:t>(at the time, 2004)</a:t>
            </a:r>
          </a:p>
        </p:txBody>
      </p:sp>
      <p:sp>
        <p:nvSpPr>
          <p:cNvPr id="6157" name="Right Arrow 28"/>
          <p:cNvSpPr>
            <a:spLocks noChangeArrowheads="1"/>
          </p:cNvSpPr>
          <p:nvPr/>
        </p:nvSpPr>
        <p:spPr bwMode="auto">
          <a:xfrm>
            <a:off x="2341563" y="5749925"/>
            <a:ext cx="666750" cy="393700"/>
          </a:xfrm>
          <a:prstGeom prst="rightArrow">
            <a:avLst>
              <a:gd name="adj1" fmla="val 50000"/>
              <a:gd name="adj2" fmla="val 50038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de-CH" altLang="de-DE" sz="1800" smtClean="0">
              <a:solidFill>
                <a:srgbClr val="FFFFFF"/>
              </a:solidFill>
            </a:endParaRPr>
          </a:p>
        </p:txBody>
      </p:sp>
      <p:sp>
        <p:nvSpPr>
          <p:cNvPr id="6158" name="TextBox 16"/>
          <p:cNvSpPr txBox="1">
            <a:spLocks noChangeArrowheads="1"/>
          </p:cNvSpPr>
          <p:nvPr/>
        </p:nvSpPr>
        <p:spPr bwMode="auto">
          <a:xfrm>
            <a:off x="323850" y="4724400"/>
            <a:ext cx="386496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88595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Uncertainty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pyrgeometer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calibration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 relative </a:t>
            </a:r>
            <a:r>
              <a:rPr lang="de-CH" altLang="de-DE" sz="1400" dirty="0" err="1" smtClean="0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lvl="1" defTabSz="457200">
              <a:spcBef>
                <a:spcPts val="600"/>
              </a:spcBef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WISG	4.0%</a:t>
            </a:r>
          </a:p>
          <a:p>
            <a:pPr lvl="1" defTabSz="457200">
              <a:spcBef>
                <a:spcPts val="600"/>
              </a:spcBef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SI Wm</a:t>
            </a:r>
            <a:r>
              <a:rPr lang="de-CH" altLang="de-DE" sz="1400" baseline="30000" dirty="0" smtClean="0">
                <a:solidFill>
                  <a:srgbClr val="000000"/>
                </a:solidFill>
                <a:latin typeface="Calibri" pitchFamily="34" charset="0"/>
              </a:rPr>
              <a:t>-2</a:t>
            </a:r>
            <a:r>
              <a:rPr lang="de-CH" altLang="de-DE" sz="1400" dirty="0" smtClean="0">
                <a:solidFill>
                  <a:srgbClr val="000000"/>
                </a:solidFill>
                <a:latin typeface="Calibri" pitchFamily="34" charset="0"/>
              </a:rPr>
              <a:t>	5.1</a:t>
            </a:r>
          </a:p>
        </p:txBody>
      </p:sp>
      <p:cxnSp>
        <p:nvCxnSpPr>
          <p:cNvPr id="6159" name="Straight Arrow Connector 14"/>
          <p:cNvCxnSpPr>
            <a:cxnSpLocks noChangeShapeType="1"/>
          </p:cNvCxnSpPr>
          <p:nvPr/>
        </p:nvCxnSpPr>
        <p:spPr bwMode="auto">
          <a:xfrm flipH="1" flipV="1">
            <a:off x="3995738" y="3500438"/>
            <a:ext cx="1152525" cy="10810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121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8438"/>
            <a:ext cx="3995738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Interestingly, the residuals correlate with atmospheric water vapour</a:t>
            </a:r>
          </a:p>
        </p:txBody>
      </p:sp>
      <p:cxnSp>
        <p:nvCxnSpPr>
          <p:cNvPr id="7172" name="Straight Connector 4"/>
          <p:cNvCxnSpPr>
            <a:cxnSpLocks noChangeShapeType="1"/>
          </p:cNvCxnSpPr>
          <p:nvPr/>
        </p:nvCxnSpPr>
        <p:spPr bwMode="auto">
          <a:xfrm>
            <a:off x="922338" y="3328988"/>
            <a:ext cx="3001962" cy="0"/>
          </a:xfrm>
          <a:prstGeom prst="line">
            <a:avLst/>
          </a:prstGeom>
          <a:noFill/>
          <a:ln w="25400" algn="ctr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468438"/>
            <a:ext cx="39957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3"/>
          <p:cNvSpPr txBox="1">
            <a:spLocks noChangeArrowheads="1"/>
          </p:cNvSpPr>
          <p:nvPr/>
        </p:nvSpPr>
        <p:spPr bwMode="auto">
          <a:xfrm>
            <a:off x="309563" y="1468438"/>
            <a:ext cx="1073150" cy="307975"/>
          </a:xfrm>
          <a:prstGeom prst="rect">
            <a:avLst/>
          </a:prstGeom>
          <a:solidFill>
            <a:srgbClr val="F6B6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smtClean="0">
                <a:solidFill>
                  <a:srgbClr val="000000"/>
                </a:solidFill>
                <a:latin typeface="Calibri" pitchFamily="34" charset="0"/>
              </a:rPr>
              <a:t>CG4 030669</a:t>
            </a:r>
          </a:p>
        </p:txBody>
      </p:sp>
      <p:cxnSp>
        <p:nvCxnSpPr>
          <p:cNvPr id="7175" name="Straight Connector 17"/>
          <p:cNvCxnSpPr>
            <a:cxnSpLocks noChangeShapeType="1"/>
          </p:cNvCxnSpPr>
          <p:nvPr/>
        </p:nvCxnSpPr>
        <p:spPr bwMode="auto">
          <a:xfrm>
            <a:off x="931863" y="3548063"/>
            <a:ext cx="2992437" cy="0"/>
          </a:xfrm>
          <a:prstGeom prst="line">
            <a:avLst/>
          </a:prstGeom>
          <a:noFill/>
          <a:ln w="25400" algn="ctr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6" name="Straight Connector 18"/>
          <p:cNvCxnSpPr>
            <a:cxnSpLocks noChangeShapeType="1"/>
          </p:cNvCxnSpPr>
          <p:nvPr/>
        </p:nvCxnSpPr>
        <p:spPr bwMode="auto">
          <a:xfrm>
            <a:off x="855663" y="3094038"/>
            <a:ext cx="3024187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7" name="Straight Connector 21"/>
          <p:cNvCxnSpPr>
            <a:cxnSpLocks noChangeShapeType="1"/>
          </p:cNvCxnSpPr>
          <p:nvPr/>
        </p:nvCxnSpPr>
        <p:spPr bwMode="auto">
          <a:xfrm>
            <a:off x="881063" y="3789363"/>
            <a:ext cx="3024187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323850" y="4724400"/>
            <a:ext cx="4497388" cy="1225550"/>
          </a:xfrm>
          <a:prstGeom prst="rect">
            <a:avLst/>
          </a:prstGeom>
          <a:noFill/>
        </p:spPr>
        <p:txBody>
          <a:bodyPr anchor="ctr"/>
          <a:lstStyle/>
          <a:p>
            <a:pPr defTabSz="457200">
              <a:lnSpc>
                <a:spcPts val="2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residuals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show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seasonal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dependence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285750" indent="-285750" defTabSz="457200">
              <a:lnSpc>
                <a:spcPts val="2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winter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 marL="285750" indent="-285750" defTabSz="457200">
              <a:lnSpc>
                <a:spcPts val="2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higher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sommer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 defTabSz="457200">
              <a:lnSpc>
                <a:spcPts val="2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correlate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well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atmospheric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CH" sz="1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vapour</a:t>
            </a:r>
            <a:r>
              <a:rPr lang="de-CH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cxnSp>
        <p:nvCxnSpPr>
          <p:cNvPr id="7179" name="Straight Arrow Connector 20"/>
          <p:cNvCxnSpPr>
            <a:cxnSpLocks noChangeShapeType="1"/>
          </p:cNvCxnSpPr>
          <p:nvPr/>
        </p:nvCxnSpPr>
        <p:spPr bwMode="auto">
          <a:xfrm flipV="1">
            <a:off x="3851275" y="4076700"/>
            <a:ext cx="969963" cy="15128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0" name="Straight Connector 25"/>
          <p:cNvCxnSpPr>
            <a:cxnSpLocks noChangeShapeType="1"/>
          </p:cNvCxnSpPr>
          <p:nvPr/>
        </p:nvCxnSpPr>
        <p:spPr bwMode="auto">
          <a:xfrm flipV="1">
            <a:off x="6713538" y="1776413"/>
            <a:ext cx="0" cy="215741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1" name="Straight Arrow Connector 27"/>
          <p:cNvCxnSpPr>
            <a:cxnSpLocks noChangeShapeType="1"/>
          </p:cNvCxnSpPr>
          <p:nvPr/>
        </p:nvCxnSpPr>
        <p:spPr bwMode="auto">
          <a:xfrm flipH="1">
            <a:off x="5364163" y="3789363"/>
            <a:ext cx="1204912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82" name="TextBox 28"/>
          <p:cNvSpPr txBox="1">
            <a:spLocks noChangeArrowheads="1"/>
          </p:cNvSpPr>
          <p:nvPr/>
        </p:nvSpPr>
        <p:spPr bwMode="auto">
          <a:xfrm>
            <a:off x="5651500" y="3500438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</a:rPr>
              <a:t>Cold, Dry</a:t>
            </a:r>
          </a:p>
        </p:txBody>
      </p:sp>
      <p:cxnSp>
        <p:nvCxnSpPr>
          <p:cNvPr id="7183" name="Straight Arrow Connector 29"/>
          <p:cNvCxnSpPr>
            <a:cxnSpLocks noChangeShapeType="1"/>
          </p:cNvCxnSpPr>
          <p:nvPr/>
        </p:nvCxnSpPr>
        <p:spPr bwMode="auto">
          <a:xfrm flipH="1">
            <a:off x="6824663" y="3789363"/>
            <a:ext cx="1203325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84" name="TextBox 30"/>
          <p:cNvSpPr txBox="1">
            <a:spLocks noChangeArrowheads="1"/>
          </p:cNvSpPr>
          <p:nvPr/>
        </p:nvSpPr>
        <p:spPr bwMode="auto">
          <a:xfrm>
            <a:off x="6875463" y="3500438"/>
            <a:ext cx="1223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</a:rPr>
              <a:t>Warm, Humid</a:t>
            </a:r>
          </a:p>
        </p:txBody>
      </p:sp>
      <p:grpSp>
        <p:nvGrpSpPr>
          <p:cNvPr id="7185" name="Group 1"/>
          <p:cNvGrpSpPr>
            <a:grpSpLocks/>
          </p:cNvGrpSpPr>
          <p:nvPr/>
        </p:nvGrpSpPr>
        <p:grpSpPr bwMode="auto">
          <a:xfrm>
            <a:off x="2195513" y="5926138"/>
            <a:ext cx="4700587" cy="836612"/>
            <a:chOff x="4140375" y="5013176"/>
            <a:chExt cx="4700648" cy="836761"/>
          </a:xfrm>
        </p:grpSpPr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4808302" y="5013176"/>
              <a:ext cx="4032721" cy="83676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85725" indent="-85725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CH" altLang="de-DE" sz="1600" smtClean="0">
                  <a:solidFill>
                    <a:srgbClr val="000000"/>
                  </a:solidFill>
                  <a:latin typeface="Calibri" pitchFamily="34" charset="0"/>
                </a:rPr>
                <a:t>"Strange" Behaviour could be linked to the silicon dome of this particular pyrgeometer</a:t>
              </a:r>
            </a:p>
          </p:txBody>
        </p:sp>
        <p:sp>
          <p:nvSpPr>
            <p:cNvPr id="7189" name="TextBox 27"/>
            <p:cNvSpPr txBox="1">
              <a:spLocks noChangeArrowheads="1"/>
            </p:cNvSpPr>
            <p:nvPr/>
          </p:nvSpPr>
          <p:spPr bwMode="auto">
            <a:xfrm>
              <a:off x="4140375" y="5013176"/>
              <a:ext cx="667928" cy="836761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85725" indent="-85725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CH" altLang="de-DE" sz="1600" smtClean="0">
                  <a:solidFill>
                    <a:srgbClr val="000000"/>
                  </a:solidFill>
                  <a:latin typeface="Calibri" pitchFamily="34" charset="0"/>
                </a:rPr>
                <a:t>AND</a:t>
              </a:r>
            </a:p>
          </p:txBody>
        </p:sp>
      </p:grpSp>
      <p:pic>
        <p:nvPicPr>
          <p:cNvPr id="7186" name="Picture 4" descr="IMG_47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02188"/>
            <a:ext cx="14668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IMG_4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1" b="22034"/>
          <a:stretch>
            <a:fillRect/>
          </a:stretch>
        </p:blipFill>
        <p:spPr bwMode="auto">
          <a:xfrm>
            <a:off x="7516813" y="4791075"/>
            <a:ext cx="14414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991475" cy="1076325"/>
          </a:xfrm>
        </p:spPr>
        <p:txBody>
          <a:bodyPr/>
          <a:lstStyle/>
          <a:p>
            <a:pPr eaLnBrk="1" hangingPunct="1"/>
            <a:r>
              <a:rPr lang="en-GB" altLang="de-DE" smtClean="0"/>
              <a:t>The </a:t>
            </a:r>
            <a:r>
              <a:rPr lang="en-GB" altLang="de-DE" u="sng" smtClean="0"/>
              <a:t>I</a:t>
            </a:r>
            <a:r>
              <a:rPr lang="en-GB" altLang="de-DE" smtClean="0"/>
              <a:t>nfra</a:t>
            </a:r>
            <a:r>
              <a:rPr lang="en-GB" altLang="de-DE" u="sng" smtClean="0"/>
              <a:t>r</a:t>
            </a:r>
            <a:r>
              <a:rPr lang="en-GB" altLang="de-DE" smtClean="0"/>
              <a:t>ed </a:t>
            </a:r>
            <a:r>
              <a:rPr lang="en-GB" altLang="de-DE" u="sng" smtClean="0"/>
              <a:t>I</a:t>
            </a:r>
            <a:r>
              <a:rPr lang="en-GB" altLang="de-DE" smtClean="0"/>
              <a:t>ntegrating </a:t>
            </a:r>
            <a:r>
              <a:rPr lang="en-GB" altLang="de-DE" u="sng" smtClean="0"/>
              <a:t>S</a:t>
            </a:r>
            <a:r>
              <a:rPr lang="en-GB" altLang="de-DE" smtClean="0"/>
              <a:t>phere (IRIS) Radiometer</a:t>
            </a:r>
          </a:p>
        </p:txBody>
      </p:sp>
      <p:pic>
        <p:nvPicPr>
          <p:cNvPr id="9219" name="Picture 3" descr="IMG_1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9" t="50043" r="31541" b="16191"/>
          <a:stretch>
            <a:fillRect/>
          </a:stretch>
        </p:blipFill>
        <p:spPr bwMode="auto">
          <a:xfrm>
            <a:off x="1587500" y="1268413"/>
            <a:ext cx="17938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4725988" y="1268413"/>
            <a:ext cx="411162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Key features of the IRIS Radiometer</a:t>
            </a:r>
          </a:p>
          <a:p>
            <a:pPr marL="266700" indent="-184150" defTabSz="457200" eaLnBrk="1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Windowless</a:t>
            </a:r>
          </a:p>
          <a:p>
            <a:pPr marL="266700" indent="-184150" defTabSz="457200" eaLnBrk="1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Irradiance measurement by using a 60 mm gold-plated integrating sphere as input optic</a:t>
            </a:r>
          </a:p>
          <a:p>
            <a:pPr marL="266700" indent="-184150" defTabSz="457200" eaLnBrk="1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sensitivity from a windowless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pyroelectric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detector</a:t>
            </a:r>
          </a:p>
          <a:p>
            <a:pPr marL="266700" indent="-184150" defTabSz="457200" eaLnBrk="1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Flat spectral response</a:t>
            </a:r>
          </a:p>
          <a:p>
            <a:pPr marL="266700" indent="-184150" defTabSz="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Measurement frequency 0.1 Hz</a:t>
            </a:r>
            <a:endParaRPr lang="en-US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6700" indent="-184150" defTabSz="457200" eaLnBrk="1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Automatic unattended operation</a:t>
            </a:r>
          </a:p>
          <a:p>
            <a:pPr marL="266700" indent="-184150" defTabSz="457200" eaLnBrk="1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Nighttime measurements only</a:t>
            </a:r>
          </a:p>
        </p:txBody>
      </p:sp>
      <p:sp>
        <p:nvSpPr>
          <p:cNvPr id="9221" name="Line 9"/>
          <p:cNvSpPr>
            <a:spLocks noChangeShapeType="1"/>
          </p:cNvSpPr>
          <p:nvPr/>
        </p:nvSpPr>
        <p:spPr bwMode="auto">
          <a:xfrm>
            <a:off x="4716463" y="1700213"/>
            <a:ext cx="0" cy="475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de-CH" sz="1800" smtClean="0">
              <a:solidFill>
                <a:srgbClr val="FFFFFF"/>
              </a:solidFill>
            </a:endParaRPr>
          </a:p>
        </p:txBody>
      </p:sp>
      <p:sp>
        <p:nvSpPr>
          <p:cNvPr id="9222" name="Rectangle 2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de-CH" altLang="de-DE" sz="1800" smtClean="0">
              <a:solidFill>
                <a:srgbClr val="FFFFFF"/>
              </a:solidFill>
            </a:endParaRPr>
          </a:p>
        </p:txBody>
      </p:sp>
      <p:sp>
        <p:nvSpPr>
          <p:cNvPr id="9223" name="AutoShape 24"/>
          <p:cNvSpPr>
            <a:spLocks noChangeAspect="1" noChangeArrowheads="1" noTextEdit="1"/>
          </p:cNvSpPr>
          <p:nvPr/>
        </p:nvSpPr>
        <p:spPr bwMode="auto">
          <a:xfrm>
            <a:off x="236538" y="1873250"/>
            <a:ext cx="5761037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de-CH" sz="1800" smtClean="0">
              <a:solidFill>
                <a:srgbClr val="FFFFFF"/>
              </a:solidFill>
            </a:endParaRPr>
          </a:p>
        </p:txBody>
      </p:sp>
      <p:grpSp>
        <p:nvGrpSpPr>
          <p:cNvPr id="9224" name="Group 1"/>
          <p:cNvGrpSpPr>
            <a:grpSpLocks/>
          </p:cNvGrpSpPr>
          <p:nvPr/>
        </p:nvGrpSpPr>
        <p:grpSpPr bwMode="auto">
          <a:xfrm>
            <a:off x="320675" y="2827338"/>
            <a:ext cx="4233863" cy="3554412"/>
            <a:chOff x="320675" y="1903413"/>
            <a:chExt cx="4233863" cy="3554412"/>
          </a:xfrm>
        </p:grpSpPr>
        <p:pic>
          <p:nvPicPr>
            <p:cNvPr id="9227" name="Picture 23" descr="ir_kugel_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9" r="16753" b="12656"/>
            <a:stretch>
              <a:fillRect/>
            </a:stretch>
          </p:blipFill>
          <p:spPr bwMode="auto">
            <a:xfrm rot="480583">
              <a:off x="833438" y="2001838"/>
              <a:ext cx="3721100" cy="345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21"/>
            <p:cNvSpPr txBox="1">
              <a:spLocks noChangeArrowheads="1"/>
            </p:cNvSpPr>
            <p:nvPr/>
          </p:nvSpPr>
          <p:spPr bwMode="auto">
            <a:xfrm>
              <a:off x="320675" y="3816350"/>
              <a:ext cx="962025" cy="4476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de-DE" sz="1200" smtClean="0">
                  <a:solidFill>
                    <a:srgbClr val="000000"/>
                  </a:solidFill>
                  <a:latin typeface="Times New Roman" pitchFamily="16" charset="0"/>
                  <a:ea typeface="SimSun" pitchFamily="2" charset="-122"/>
                  <a:cs typeface="Times New Roman" pitchFamily="16" charset="0"/>
                </a:rPr>
                <a:t>Reference surface</a:t>
              </a:r>
              <a:endParaRPr lang="en-US" altLang="de-DE" sz="1600" smtClean="0">
                <a:solidFill>
                  <a:srgbClr val="000000"/>
                </a:solidFill>
                <a:ea typeface="SimSun" pitchFamily="2" charset="-122"/>
                <a:cs typeface="Times New Roman" pitchFamily="16" charset="0"/>
              </a:endParaRPr>
            </a:p>
          </p:txBody>
        </p:sp>
        <p:sp>
          <p:nvSpPr>
            <p:cNvPr id="9229" name="Line 20"/>
            <p:cNvSpPr>
              <a:spLocks noChangeShapeType="1"/>
            </p:cNvSpPr>
            <p:nvPr/>
          </p:nvSpPr>
          <p:spPr bwMode="auto">
            <a:xfrm flipV="1">
              <a:off x="1403350" y="3816350"/>
              <a:ext cx="1223963" cy="2238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CH" sz="1800" smtClean="0">
                <a:solidFill>
                  <a:srgbClr val="FFFFFF"/>
                </a:solidFill>
              </a:endParaRPr>
            </a:p>
          </p:txBody>
        </p:sp>
        <p:sp>
          <p:nvSpPr>
            <p:cNvPr id="9230" name="Text Box 19"/>
            <p:cNvSpPr txBox="1">
              <a:spLocks noChangeArrowheads="1"/>
            </p:cNvSpPr>
            <p:nvPr/>
          </p:nvSpPr>
          <p:spPr bwMode="auto">
            <a:xfrm>
              <a:off x="3573463" y="2028825"/>
              <a:ext cx="838200" cy="323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de-DE" sz="1200" smtClean="0">
                  <a:solidFill>
                    <a:srgbClr val="000000"/>
                  </a:solidFill>
                  <a:latin typeface="Times New Roman" pitchFamily="16" charset="0"/>
                  <a:ea typeface="SimSun" pitchFamily="2" charset="-122"/>
                  <a:cs typeface="Times New Roman" pitchFamily="16" charset="0"/>
                </a:rPr>
                <a:t>Detector</a:t>
              </a:r>
              <a:endParaRPr lang="en-US" altLang="de-DE" sz="1600" smtClean="0">
                <a:solidFill>
                  <a:srgbClr val="000000"/>
                </a:solidFill>
                <a:ea typeface="SimSun" pitchFamily="2" charset="-122"/>
                <a:cs typeface="Times New Roman" pitchFamily="16" charset="0"/>
              </a:endParaRPr>
            </a:p>
          </p:txBody>
        </p:sp>
        <p:sp>
          <p:nvSpPr>
            <p:cNvPr id="9231" name="Line 18"/>
            <p:cNvSpPr>
              <a:spLocks noChangeShapeType="1"/>
            </p:cNvSpPr>
            <p:nvPr/>
          </p:nvSpPr>
          <p:spPr bwMode="auto">
            <a:xfrm flipH="1">
              <a:off x="3419475" y="2417763"/>
              <a:ext cx="330200" cy="652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CH" sz="1800" smtClean="0">
                <a:solidFill>
                  <a:srgbClr val="FFFFFF"/>
                </a:solidFill>
              </a:endParaRPr>
            </a:p>
          </p:txBody>
        </p:sp>
        <p:sp>
          <p:nvSpPr>
            <p:cNvPr id="9232" name="Text Box 17"/>
            <p:cNvSpPr txBox="1">
              <a:spLocks noChangeArrowheads="1"/>
            </p:cNvSpPr>
            <p:nvPr/>
          </p:nvSpPr>
          <p:spPr bwMode="auto">
            <a:xfrm>
              <a:off x="320675" y="1903413"/>
              <a:ext cx="914400" cy="3413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de-DE" sz="1200" smtClean="0">
                  <a:solidFill>
                    <a:srgbClr val="000000"/>
                  </a:solidFill>
                  <a:latin typeface="Times New Roman" pitchFamily="16" charset="0"/>
                  <a:ea typeface="SimSun" pitchFamily="2" charset="-122"/>
                  <a:cs typeface="Times New Roman" pitchFamily="16" charset="0"/>
                </a:rPr>
                <a:t>Aperture</a:t>
              </a:r>
              <a:endParaRPr lang="en-US" altLang="de-DE" sz="1600" smtClean="0">
                <a:solidFill>
                  <a:srgbClr val="000000"/>
                </a:solidFill>
                <a:ea typeface="SimSun" pitchFamily="2" charset="-122"/>
                <a:cs typeface="Times New Roman" pitchFamily="16" charset="0"/>
              </a:endParaRPr>
            </a:p>
          </p:txBody>
        </p:sp>
        <p:sp>
          <p:nvSpPr>
            <p:cNvPr id="9233" name="Line 16"/>
            <p:cNvSpPr>
              <a:spLocks noChangeShapeType="1"/>
            </p:cNvSpPr>
            <p:nvPr/>
          </p:nvSpPr>
          <p:spPr bwMode="auto">
            <a:xfrm>
              <a:off x="1403350" y="2190750"/>
              <a:ext cx="1223963" cy="511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CH" sz="1800" smtClean="0">
                <a:solidFill>
                  <a:srgbClr val="FFFFFF"/>
                </a:solidFill>
              </a:endParaRPr>
            </a:p>
          </p:txBody>
        </p:sp>
        <p:sp>
          <p:nvSpPr>
            <p:cNvPr id="9234" name="Text Box 13"/>
            <p:cNvSpPr txBox="1">
              <a:spLocks noChangeArrowheads="1"/>
            </p:cNvSpPr>
            <p:nvPr/>
          </p:nvSpPr>
          <p:spPr bwMode="auto">
            <a:xfrm>
              <a:off x="374650" y="3168650"/>
              <a:ext cx="714375" cy="342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de-DE" sz="1200" smtClean="0">
                  <a:solidFill>
                    <a:srgbClr val="000000"/>
                  </a:solidFill>
                  <a:latin typeface="Times New Roman" pitchFamily="16" charset="0"/>
                  <a:ea typeface="SimSun" pitchFamily="2" charset="-122"/>
                  <a:cs typeface="Times New Roman" pitchFamily="16" charset="0"/>
                </a:rPr>
                <a:t>Shutter</a:t>
              </a:r>
              <a:endParaRPr lang="en-US" altLang="de-DE" sz="1600" smtClean="0">
                <a:solidFill>
                  <a:srgbClr val="000000"/>
                </a:solidFill>
                <a:ea typeface="SimSun" pitchFamily="2" charset="-122"/>
                <a:cs typeface="Times New Roman" pitchFamily="16" charset="0"/>
              </a:endParaRPr>
            </a:p>
          </p:txBody>
        </p:sp>
        <p:sp>
          <p:nvSpPr>
            <p:cNvPr id="9235" name="Line 12"/>
            <p:cNvSpPr>
              <a:spLocks noChangeShapeType="1"/>
            </p:cNvSpPr>
            <p:nvPr/>
          </p:nvSpPr>
          <p:spPr bwMode="auto">
            <a:xfrm flipV="1">
              <a:off x="1098550" y="3068638"/>
              <a:ext cx="1385888" cy="290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de-CH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5219700" y="4652963"/>
            <a:ext cx="3006725" cy="73977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8048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IRIS Uncertainty</a:t>
            </a:r>
          </a:p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U95%=	1.8 Wm</a:t>
            </a:r>
            <a:r>
              <a:rPr lang="de-CH" altLang="de-DE" sz="1400" b="1" baseline="30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-2</a:t>
            </a: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	summer (+15°C)</a:t>
            </a:r>
          </a:p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2.4 Wm</a:t>
            </a:r>
            <a:r>
              <a:rPr lang="de-CH" altLang="de-DE" sz="1400" b="1" baseline="30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-2</a:t>
            </a:r>
            <a:r>
              <a:rPr lang="de-CH" altLang="de-DE" sz="14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	winter (-15°C)</a:t>
            </a:r>
          </a:p>
        </p:txBody>
      </p:sp>
      <p:sp>
        <p:nvSpPr>
          <p:cNvPr id="9226" name="TextBox 1"/>
          <p:cNvSpPr txBox="1">
            <a:spLocks noChangeArrowheads="1"/>
          </p:cNvSpPr>
          <p:nvPr/>
        </p:nvSpPr>
        <p:spPr bwMode="auto">
          <a:xfrm>
            <a:off x="4776788" y="5876925"/>
            <a:ext cx="28241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CH" altLang="de-DE" sz="12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Gröbner, Metrologia 49 (2012) S105-S111</a:t>
            </a:r>
          </a:p>
        </p:txBody>
      </p:sp>
    </p:spTree>
    <p:extLst>
      <p:ext uri="{BB962C8B-B14F-4D97-AF65-F5344CB8AC3E}">
        <p14:creationId xmlns:p14="http://schemas.microsoft.com/office/powerpoint/2010/main" val="30908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684213" y="6534150"/>
            <a:ext cx="1905000" cy="323850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19/5/2011</a:t>
            </a:r>
          </a:p>
        </p:txBody>
      </p:sp>
      <p:sp>
        <p:nvSpPr>
          <p:cNvPr id="5120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32138" y="6524625"/>
            <a:ext cx="2895600" cy="333375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B. Calpini CIMO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2835275" y="6434138"/>
            <a:ext cx="36290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 defTabSz="828675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 defTabSz="828675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 defTabSz="828675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 defTabSz="828675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CH" sz="1100" b="0">
                <a:solidFill>
                  <a:prstClr val="white"/>
                </a:solidFill>
                <a:latin typeface="Arial Narrow" charset="0"/>
              </a:rPr>
              <a:t>27. September – 15. October 2010, PMOD/WRC Davos, Switzerland</a:t>
            </a:r>
            <a:endParaRPr lang="en-US" sz="1100" b="0">
              <a:solidFill>
                <a:prstClr val="white"/>
              </a:solidFill>
              <a:latin typeface="Arial Narrow" charset="0"/>
            </a:endParaRPr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1258888" y="209550"/>
            <a:ext cx="7885112" cy="77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>
                <a:solidFill>
                  <a:srgbClr val="0000FF"/>
                </a:solidFill>
              </a:rPr>
              <a:t>4. Radiation</a:t>
            </a:r>
          </a:p>
        </p:txBody>
      </p:sp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6"/>
          <a:stretch>
            <a:fillRect/>
          </a:stretch>
        </p:blipFill>
        <p:spPr bwMode="auto">
          <a:xfrm>
            <a:off x="0" y="19050"/>
            <a:ext cx="9010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1134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84213" y="6534150"/>
            <a:ext cx="1905000" cy="323850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19/5/2011</a:t>
            </a: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32138" y="6524625"/>
            <a:ext cx="2895600" cy="333375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B. Calpini CIMO</a:t>
            </a:r>
          </a:p>
        </p:txBody>
      </p:sp>
      <p:pic>
        <p:nvPicPr>
          <p:cNvPr id="52228" name="Picture 2" descr="ipcxi_elle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033303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900" y="187325"/>
            <a:ext cx="7472363" cy="4762500"/>
          </a:xfrm>
          <a:noFill/>
        </p:spPr>
        <p:txBody>
          <a:bodyPr/>
          <a:lstStyle/>
          <a:p>
            <a:pPr eaLnBrk="1" hangingPunct="1"/>
            <a:r>
              <a:rPr lang="de-CH" sz="6300" smtClean="0">
                <a:solidFill>
                  <a:schemeClr val="bg1"/>
                </a:solidFill>
                <a:latin typeface="Arial" charset="0"/>
              </a:rPr>
              <a:t>87 participants</a:t>
            </a:r>
          </a:p>
          <a:p>
            <a:pPr eaLnBrk="1" hangingPunct="1"/>
            <a:r>
              <a:rPr lang="de-CH" sz="6300" smtClean="0">
                <a:solidFill>
                  <a:schemeClr val="bg1"/>
                </a:solidFill>
                <a:latin typeface="Arial" charset="0"/>
              </a:rPr>
              <a:t>40 countries</a:t>
            </a:r>
          </a:p>
          <a:p>
            <a:pPr eaLnBrk="1" hangingPunct="1"/>
            <a:r>
              <a:rPr lang="de-CH" sz="6300" smtClean="0">
                <a:solidFill>
                  <a:schemeClr val="bg1"/>
                </a:solidFill>
                <a:latin typeface="Arial" charset="0"/>
              </a:rPr>
              <a:t>99 pyrheliometers</a:t>
            </a:r>
            <a:endParaRPr lang="en-US" sz="63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6156960"/>
            <a:ext cx="5081840" cy="5847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CH" sz="3200" dirty="0" err="1" smtClean="0">
                <a:solidFill>
                  <a:srgbClr val="AAB3F4"/>
                </a:solidFill>
                <a:latin typeface="Arial" pitchFamily="34" charset="0"/>
                <a:cs typeface="Arial" pitchFamily="34" charset="0"/>
              </a:rPr>
              <a:t>Next</a:t>
            </a:r>
            <a:r>
              <a:rPr lang="fr-CH" sz="3200" dirty="0" smtClean="0">
                <a:solidFill>
                  <a:srgbClr val="AAB3F4"/>
                </a:solidFill>
                <a:latin typeface="Arial" pitchFamily="34" charset="0"/>
                <a:cs typeface="Arial" pitchFamily="34" charset="0"/>
              </a:rPr>
              <a:t> IPC </a:t>
            </a:r>
            <a:r>
              <a:rPr lang="fr-CH" sz="3200" dirty="0" err="1" smtClean="0">
                <a:solidFill>
                  <a:srgbClr val="AAB3F4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fr-CH" sz="3200" dirty="0" smtClean="0">
                <a:solidFill>
                  <a:srgbClr val="AAB3F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3200" dirty="0" err="1" smtClean="0">
                <a:solidFill>
                  <a:srgbClr val="AAB3F4"/>
                </a:solidFill>
                <a:latin typeface="Arial" pitchFamily="34" charset="0"/>
                <a:cs typeface="Arial" pitchFamily="34" charset="0"/>
              </a:rPr>
              <a:t>automn</a:t>
            </a:r>
            <a:r>
              <a:rPr lang="fr-CH" sz="3200" dirty="0" smtClean="0">
                <a:solidFill>
                  <a:srgbClr val="AAB3F4"/>
                </a:solidFill>
                <a:latin typeface="Arial" pitchFamily="34" charset="0"/>
                <a:cs typeface="Arial" pitchFamily="34" charset="0"/>
              </a:rPr>
              <a:t> 2015</a:t>
            </a:r>
            <a:endParaRPr lang="de-CH" sz="3200" dirty="0">
              <a:solidFill>
                <a:srgbClr val="AAB3F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50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684213" y="1989138"/>
            <a:ext cx="767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2800" b="0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8</a:t>
            </a:r>
            <a:r>
              <a:rPr lang="en-GB" sz="2800" b="0" baseline="30000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th</a:t>
            </a:r>
            <a:r>
              <a:rPr lang="en-GB" sz="2800" b="0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 WMO International </a:t>
            </a:r>
            <a:r>
              <a:rPr lang="en-GB" sz="2800" b="0" dirty="0" err="1">
                <a:solidFill>
                  <a:prstClr val="black"/>
                </a:solidFill>
                <a:latin typeface="Tahoma" pitchFamily="34" charset="0"/>
                <a:cs typeface="Arial" charset="0"/>
              </a:rPr>
              <a:t>Radiosonde</a:t>
            </a:r>
            <a:r>
              <a:rPr lang="en-GB" sz="2800" b="0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 Comparison.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2800" b="0" dirty="0" err="1">
                <a:solidFill>
                  <a:prstClr val="black"/>
                </a:solidFill>
                <a:latin typeface="Tahoma" pitchFamily="34" charset="0"/>
                <a:cs typeface="Arial" charset="0"/>
              </a:rPr>
              <a:t>Yangjiang</a:t>
            </a:r>
            <a:r>
              <a:rPr lang="en-GB" sz="2800" b="0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, Guangdong, China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2800" b="0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12 July – 3 August 2010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1920875" y="4005263"/>
            <a:ext cx="4667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prstClr val="black"/>
                </a:solidFill>
                <a:latin typeface="Arial" charset="0"/>
                <a:cs typeface="Arial" charset="0"/>
              </a:rPr>
              <a:t>Participants: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prstClr val="black"/>
                </a:solidFill>
                <a:latin typeface="Arial" charset="0"/>
                <a:cs typeface="Arial" charset="0"/>
              </a:rPr>
              <a:t>11 manufacturers from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srgbClr val="FF0000"/>
                </a:solidFill>
                <a:latin typeface="Arial" charset="0"/>
                <a:cs typeface="Arial" charset="0"/>
              </a:rPr>
              <a:t>China, Finland, France, Germany, Japan,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srgbClr val="FF0000"/>
                </a:solidFill>
                <a:latin typeface="Arial" charset="0"/>
                <a:cs typeface="Arial" charset="0"/>
              </a:rPr>
              <a:t>Korea, South Africa, Switzerland, USA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1331913" y="274638"/>
            <a:ext cx="7812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>
                <a:solidFill>
                  <a:srgbClr val="0000FF"/>
                </a:solidFill>
              </a:rPr>
              <a:t>Radiosonde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5195888"/>
            <a:ext cx="8534400" cy="900112"/>
            <a:chOff x="381000" y="5195888"/>
            <a:chExt cx="8534400" cy="900112"/>
          </a:xfrm>
        </p:grpSpPr>
        <p:sp>
          <p:nvSpPr>
            <p:cNvPr id="3" name="Bevel 2"/>
            <p:cNvSpPr/>
            <p:nvPr/>
          </p:nvSpPr>
          <p:spPr bwMode="auto">
            <a:xfrm>
              <a:off x="381000" y="5195888"/>
              <a:ext cx="8534400" cy="900112"/>
            </a:xfrm>
            <a:prstGeom prst="bevel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52600" y="5329535"/>
              <a:ext cx="57114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hlinkClick r:id="rId3" action="ppaction://hlinkfile"/>
                </a:rPr>
                <a:t>Film </a:t>
              </a:r>
              <a:r>
                <a:rPr lang="de-CH" dirty="0" err="1" smtClean="0">
                  <a:hlinkClick r:id="rId3" action="ppaction://hlinkfile"/>
                </a:rPr>
                <a:t>sondage</a:t>
              </a:r>
              <a:r>
                <a:rPr lang="de-CH" dirty="0" smtClean="0">
                  <a:hlinkClick r:id="rId3" action="ppaction://hlinkfile"/>
                </a:rPr>
                <a:t> 03-meteo_suisse_kelly.avi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92655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684213" y="6534150"/>
            <a:ext cx="1905000" cy="323850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19/5/2011</a:t>
            </a: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32138" y="6524625"/>
            <a:ext cx="2895600" cy="333375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B. Calpini CIMO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9" name="Picture 4" descr="clou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r="2354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254000" y="1608138"/>
            <a:ext cx="83312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 dirty="0">
                <a:solidFill>
                  <a:prstClr val="white"/>
                </a:solidFill>
              </a:rPr>
              <a:t>Tropical/subtropical moist conditions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4400" dirty="0">
                <a:solidFill>
                  <a:prstClr val="white"/>
                </a:solidFill>
              </a:rPr>
              <a:t>Tropopause &amp; 16km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4400" dirty="0" err="1">
                <a:solidFill>
                  <a:prstClr val="white"/>
                </a:solidFill>
              </a:rPr>
              <a:t>Temperature</a:t>
            </a:r>
            <a:r>
              <a:rPr lang="fr-CH" sz="4400" dirty="0">
                <a:solidFill>
                  <a:prstClr val="white"/>
                </a:solidFill>
              </a:rPr>
              <a:t> &gt;&gt; -90deg</a:t>
            </a:r>
            <a:endParaRPr lang="en-US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684213" y="6534150"/>
            <a:ext cx="1905000" cy="323850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19/5/2011</a:t>
            </a:r>
          </a:p>
        </p:txBody>
      </p:sp>
      <p:sp>
        <p:nvSpPr>
          <p:cNvPr id="43011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32138" y="6524625"/>
            <a:ext cx="2895600" cy="333375"/>
          </a:xfrm>
          <a:prstGeom prst="rect">
            <a:avLst/>
          </a:prstGeom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1200" b="0" smtClean="0">
                <a:solidFill>
                  <a:prstClr val="black"/>
                </a:solidFill>
                <a:latin typeface="Arial" charset="0"/>
              </a:rPr>
              <a:t>B. Calpini CIMO</a:t>
            </a:r>
          </a:p>
        </p:txBody>
      </p:sp>
      <p:sp>
        <p:nvSpPr>
          <p:cNvPr id="71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3014" name="Picture 4" descr="Inicelaun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324975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330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2000" dirty="0" smtClean="0"/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52230" name="Picture 2" descr="C:\Users\George\Documents\WMO Cloud Atlas\WMO Congress Presentation\ICA Vol 1&amp;2 (20150517_123435)_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4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3"/>
          <p:cNvSpPr txBox="1">
            <a:spLocks noChangeArrowheads="1"/>
          </p:cNvSpPr>
          <p:nvPr/>
        </p:nvSpPr>
        <p:spPr bwMode="auto">
          <a:xfrm>
            <a:off x="1187450" y="1484313"/>
            <a:ext cx="672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009999"/>
                </a:solidFill>
                <a:latin typeface="Arial" charset="0"/>
                <a:ea typeface="MS PGothic" pitchFamily="34" charset="-128"/>
              </a:rPr>
              <a:t>Radiation Error on upper-air Temperature</a:t>
            </a:r>
            <a:endParaRPr lang="en-US" sz="2800" b="0">
              <a:solidFill>
                <a:srgbClr val="009999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403350" y="333375"/>
            <a:ext cx="8461375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2000" dirty="0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 WMO </a:t>
            </a:r>
            <a:r>
              <a:rPr lang="de-CH" sz="2000" dirty="0" err="1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Intercomparison</a:t>
            </a:r>
            <a:r>
              <a:rPr lang="de-CH" sz="2000" dirty="0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de-CH" sz="2000" dirty="0" err="1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of</a:t>
            </a:r>
            <a:r>
              <a:rPr lang="de-CH" sz="2000" dirty="0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 HQRS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2000" dirty="0" err="1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Yangjiang</a:t>
            </a:r>
            <a:r>
              <a:rPr lang="de-CH" sz="2000" dirty="0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, China, 12 </a:t>
            </a:r>
            <a:r>
              <a:rPr lang="de-CH" sz="2000" dirty="0" err="1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July</a:t>
            </a:r>
            <a:r>
              <a:rPr lang="de-CH" sz="2000" dirty="0">
                <a:solidFill>
                  <a:srgbClr val="009999"/>
                </a:solidFill>
                <a:ea typeface="ＭＳ Ｐゴシック" charset="0"/>
                <a:cs typeface="ＭＳ Ｐゴシック" charset="0"/>
              </a:rPr>
              <a:t> - 3 August 2010</a:t>
            </a:r>
            <a:endParaRPr lang="en-US" sz="2000" dirty="0">
              <a:solidFill>
                <a:srgbClr val="0099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8413" y="2205038"/>
            <a:ext cx="862012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2000" dirty="0" err="1">
                <a:solidFill>
                  <a:srgbClr val="009999"/>
                </a:solidFill>
                <a:latin typeface="Arial"/>
                <a:ea typeface="MS PGothic" pitchFamily="34" charset="-128"/>
              </a:rPr>
              <a:t>Night</a:t>
            </a:r>
            <a:r>
              <a:rPr lang="de-CH" sz="2000" dirty="0">
                <a:solidFill>
                  <a:srgbClr val="009999"/>
                </a:solidFill>
                <a:latin typeface="Arial"/>
                <a:ea typeface="MS PGothic" pitchFamily="34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6563" y="2205038"/>
            <a:ext cx="692150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2000" dirty="0">
                <a:solidFill>
                  <a:srgbClr val="009999"/>
                </a:solidFill>
                <a:latin typeface="Arial"/>
                <a:ea typeface="MS PGothic" pitchFamily="34" charset="-128"/>
              </a:rPr>
              <a:t>Day</a:t>
            </a:r>
            <a:r>
              <a:rPr lang="de-CH" sz="2000" dirty="0">
                <a:solidFill>
                  <a:prstClr val="black"/>
                </a:solidFill>
                <a:latin typeface="Arial"/>
                <a:ea typeface="MS PGothic" pitchFamily="34" charset="-128"/>
              </a:rPr>
              <a:t> </a:t>
            </a:r>
          </a:p>
        </p:txBody>
      </p:sp>
      <p:pic>
        <p:nvPicPr>
          <p:cNvPr id="440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36838"/>
            <a:ext cx="403225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636838"/>
            <a:ext cx="39735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268538" y="5754688"/>
            <a:ext cx="64801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600" i="1" dirty="0">
                <a:solidFill>
                  <a:srgbClr val="FF0000"/>
                </a:solidFill>
                <a:latin typeface="Arial"/>
              </a:rPr>
              <a:t>J. Nash, T. Oakley, H. </a:t>
            </a:r>
            <a:r>
              <a:rPr lang="en-US" sz="1600" i="1" dirty="0" err="1">
                <a:solidFill>
                  <a:srgbClr val="FF0000"/>
                </a:solidFill>
                <a:latin typeface="Arial"/>
              </a:rPr>
              <a:t>Vömel</a:t>
            </a:r>
            <a:r>
              <a:rPr lang="en-US" sz="1600" i="1" dirty="0">
                <a:solidFill>
                  <a:srgbClr val="FF0000"/>
                </a:solidFill>
                <a:latin typeface="Arial"/>
              </a:rPr>
              <a:t>, </a:t>
            </a:r>
            <a:r>
              <a:rPr lang="de-DE" sz="1600" i="1" dirty="0">
                <a:solidFill>
                  <a:srgbClr val="FF0000"/>
                </a:solidFill>
                <a:latin typeface="Arial"/>
              </a:rPr>
              <a:t>LI Wei, WMO/TD-</a:t>
            </a:r>
            <a:r>
              <a:rPr lang="de-DE" sz="1600" i="1" dirty="0" err="1">
                <a:solidFill>
                  <a:srgbClr val="FF0000"/>
                </a:solidFill>
                <a:latin typeface="Arial"/>
              </a:rPr>
              <a:t>No</a:t>
            </a:r>
            <a:r>
              <a:rPr lang="de-DE" sz="1600" i="1" dirty="0">
                <a:solidFill>
                  <a:srgbClr val="FF0000"/>
                </a:solidFill>
                <a:latin typeface="Arial"/>
              </a:rPr>
              <a:t>. 1580, 2011 </a:t>
            </a:r>
          </a:p>
        </p:txBody>
      </p:sp>
    </p:spTree>
    <p:extLst>
      <p:ext uri="{BB962C8B-B14F-4D97-AF65-F5344CB8AC3E}">
        <p14:creationId xmlns:p14="http://schemas.microsoft.com/office/powerpoint/2010/main" val="109275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39863"/>
            <a:ext cx="6342063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DSC07500_Ausschni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865188"/>
            <a:ext cx="17557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5"/>
          <p:cNvGrpSpPr>
            <a:grpSpLocks/>
          </p:cNvGrpSpPr>
          <p:nvPr/>
        </p:nvGrpSpPr>
        <p:grpSpPr bwMode="auto">
          <a:xfrm>
            <a:off x="5922963" y="161925"/>
            <a:ext cx="3886200" cy="890588"/>
            <a:chOff x="936000" y="388800"/>
            <a:chExt cx="3886032" cy="890587"/>
          </a:xfrm>
        </p:grpSpPr>
        <p:pic>
          <p:nvPicPr>
            <p:cNvPr id="45061" name="Picture 41" descr="Bund_e_100%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88800"/>
              <a:ext cx="19939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1240787" y="1022212"/>
              <a:ext cx="3581245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05000"/>
                </a:lnSpc>
                <a:buClrTx/>
                <a:buFontTx/>
                <a:buNone/>
                <a:defRPr/>
              </a:pPr>
              <a:r>
                <a:rPr 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Federal Department of Home Affairs FDHA</a:t>
              </a:r>
              <a:br>
                <a:rPr 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</a:br>
              <a:r>
                <a:rPr 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Federal Office of Meteorology and Climatology  </a:t>
              </a:r>
              <a:r>
                <a:rPr lang="en-US" sz="8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MeteoSwiss</a:t>
              </a:r>
              <a:endParaRPr lang="en-US" sz="8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6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466850" y="1662113"/>
            <a:ext cx="3846513" cy="396875"/>
          </a:xfrm>
          <a:prstGeom prst="rect">
            <a:avLst/>
          </a:prstGeom>
          <a:solidFill>
            <a:srgbClr val="DFCB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2000">
                <a:solidFill>
                  <a:srgbClr val="92B6E2"/>
                </a:solidFill>
                <a:latin typeface="Arial" charset="0"/>
                <a:ea typeface="MS PGothic" pitchFamily="34" charset="-128"/>
              </a:rPr>
              <a:t>Solar shortwave Radiation</a:t>
            </a:r>
            <a:endParaRPr lang="en-GB" sz="2000">
              <a:solidFill>
                <a:srgbClr val="92B6E2"/>
              </a:solidFill>
              <a:latin typeface="Arial" charset="0"/>
              <a:ea typeface="MS PGothic" pitchFamily="34" charset="-128"/>
            </a:endParaRPr>
          </a:p>
        </p:txBody>
      </p:sp>
      <p:grpSp>
        <p:nvGrpSpPr>
          <p:cNvPr id="48131" name="Group 5"/>
          <p:cNvGrpSpPr>
            <a:grpSpLocks/>
          </p:cNvGrpSpPr>
          <p:nvPr/>
        </p:nvGrpSpPr>
        <p:grpSpPr bwMode="auto">
          <a:xfrm>
            <a:off x="1476375" y="2051050"/>
            <a:ext cx="6913563" cy="3898900"/>
            <a:chOff x="793" y="981"/>
            <a:chExt cx="4355" cy="2630"/>
          </a:xfrm>
        </p:grpSpPr>
        <p:pic>
          <p:nvPicPr>
            <p:cNvPr id="48156" name="Picture 6" descr="EnergyBud Kiehl_Trenbert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981"/>
              <a:ext cx="4355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 Box 7"/>
            <p:cNvSpPr txBox="1">
              <a:spLocks noChangeArrowheads="1"/>
            </p:cNvSpPr>
            <p:nvPr/>
          </p:nvSpPr>
          <p:spPr bwMode="auto">
            <a:xfrm>
              <a:off x="944" y="3457"/>
              <a:ext cx="74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CH" sz="900" b="0">
                  <a:solidFill>
                    <a:prstClr val="white"/>
                  </a:solidFill>
                  <a:latin typeface="Tahoma" pitchFamily="34" charset="0"/>
                  <a:ea typeface="MS PGothic" pitchFamily="34" charset="-128"/>
                </a:rPr>
                <a:t>Kiehl and Trenberth</a:t>
              </a:r>
              <a:endParaRPr lang="en-US" sz="900" b="0">
                <a:solidFill>
                  <a:prstClr val="white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</p:grpSp>
      <p:sp>
        <p:nvSpPr>
          <p:cNvPr id="48132" name="Text Box 9"/>
          <p:cNvSpPr txBox="1">
            <a:spLocks noChangeArrowheads="1"/>
          </p:cNvSpPr>
          <p:nvPr/>
        </p:nvSpPr>
        <p:spPr bwMode="auto">
          <a:xfrm>
            <a:off x="2114550" y="4984750"/>
            <a:ext cx="557213" cy="304800"/>
          </a:xfrm>
          <a:prstGeom prst="rect">
            <a:avLst/>
          </a:prstGeom>
          <a:solidFill>
            <a:srgbClr val="DFCB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1400">
                <a:solidFill>
                  <a:prstClr val="white"/>
                </a:solidFill>
                <a:latin typeface="Tahoma" pitchFamily="34" charset="0"/>
                <a:ea typeface="MS PGothic" pitchFamily="34" charset="-128"/>
              </a:rPr>
              <a:t>SUR</a:t>
            </a:r>
            <a:endParaRPr lang="en-US" sz="1400">
              <a:solidFill>
                <a:prstClr val="white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>
            <a:off x="2987675" y="5632450"/>
            <a:ext cx="3889375" cy="25558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prstClr val="black"/>
              </a:solidFill>
            </a:endParaRPr>
          </a:p>
        </p:txBody>
      </p:sp>
      <p:sp>
        <p:nvSpPr>
          <p:cNvPr id="48134" name="Rectangle 11"/>
          <p:cNvSpPr>
            <a:spLocks noChangeArrowheads="1"/>
          </p:cNvSpPr>
          <p:nvPr/>
        </p:nvSpPr>
        <p:spPr bwMode="auto">
          <a:xfrm>
            <a:off x="3581400" y="5410200"/>
            <a:ext cx="241300" cy="90488"/>
          </a:xfrm>
          <a:prstGeom prst="rect">
            <a:avLst/>
          </a:prstGeom>
          <a:solidFill>
            <a:srgbClr val="EEC518"/>
          </a:solidFill>
          <a:ln w="9525">
            <a:solidFill>
              <a:srgbClr val="EEC51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prstClr val="black"/>
              </a:solidFill>
            </a:endParaRPr>
          </a:p>
        </p:txBody>
      </p:sp>
      <p:sp>
        <p:nvSpPr>
          <p:cNvPr id="48135" name="Rectangle 12"/>
          <p:cNvSpPr>
            <a:spLocks noChangeArrowheads="1"/>
          </p:cNvSpPr>
          <p:nvPr/>
        </p:nvSpPr>
        <p:spPr bwMode="auto">
          <a:xfrm>
            <a:off x="6011863" y="5416550"/>
            <a:ext cx="288925" cy="144463"/>
          </a:xfrm>
          <a:prstGeom prst="rect">
            <a:avLst/>
          </a:prstGeom>
          <a:solidFill>
            <a:srgbClr val="DC2447"/>
          </a:solidFill>
          <a:ln w="9525">
            <a:solidFill>
              <a:srgbClr val="DC2447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prstClr val="black"/>
              </a:solidFill>
            </a:endParaRPr>
          </a:p>
        </p:txBody>
      </p:sp>
      <p:sp>
        <p:nvSpPr>
          <p:cNvPr id="48136" name="Rectangle 13"/>
          <p:cNvSpPr>
            <a:spLocks noChangeArrowheads="1"/>
          </p:cNvSpPr>
          <p:nvPr/>
        </p:nvSpPr>
        <p:spPr bwMode="auto">
          <a:xfrm>
            <a:off x="7092950" y="5475288"/>
            <a:ext cx="292100" cy="95250"/>
          </a:xfrm>
          <a:prstGeom prst="rect">
            <a:avLst/>
          </a:prstGeom>
          <a:solidFill>
            <a:srgbClr val="DC2447"/>
          </a:solidFill>
          <a:ln w="9525">
            <a:solidFill>
              <a:srgbClr val="DC2447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100">
              <a:solidFill>
                <a:prstClr val="black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18125" y="1662113"/>
            <a:ext cx="3071813" cy="396875"/>
          </a:xfrm>
          <a:prstGeom prst="rect">
            <a:avLst/>
          </a:prstGeom>
          <a:solidFill>
            <a:srgbClr val="D90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2000">
                <a:solidFill>
                  <a:srgbClr val="92B6E2"/>
                </a:solidFill>
                <a:latin typeface="Arial" charset="0"/>
                <a:ea typeface="MS PGothic" pitchFamily="34" charset="-128"/>
              </a:rPr>
              <a:t>Thermal longwave Rad.</a:t>
            </a:r>
            <a:endParaRPr lang="en-GB" sz="2000">
              <a:solidFill>
                <a:srgbClr val="92B6E2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48138" name="Freeform 15"/>
          <p:cNvSpPr>
            <a:spLocks/>
          </p:cNvSpPr>
          <p:nvPr/>
        </p:nvSpPr>
        <p:spPr bwMode="auto">
          <a:xfrm>
            <a:off x="3987800" y="4211638"/>
            <a:ext cx="1873250" cy="1301750"/>
          </a:xfrm>
          <a:custGeom>
            <a:avLst/>
            <a:gdLst>
              <a:gd name="T0" fmla="*/ 0 w 1180"/>
              <a:gd name="T1" fmla="*/ 2147483647 h 820"/>
              <a:gd name="T2" fmla="*/ 2147483647 w 1180"/>
              <a:gd name="T3" fmla="*/ 0 h 820"/>
              <a:gd name="T4" fmla="*/ 2147483647 w 1180"/>
              <a:gd name="T5" fmla="*/ 0 h 820"/>
              <a:gd name="T6" fmla="*/ 2147483647 w 1180"/>
              <a:gd name="T7" fmla="*/ 2147483647 h 820"/>
              <a:gd name="T8" fmla="*/ 0 w 1180"/>
              <a:gd name="T9" fmla="*/ 2147483647 h 8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80"/>
              <a:gd name="T16" fmla="*/ 0 h 820"/>
              <a:gd name="T17" fmla="*/ 1180 w 1180"/>
              <a:gd name="T18" fmla="*/ 820 h 8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80" h="820">
                <a:moveTo>
                  <a:pt x="0" y="820"/>
                </a:moveTo>
                <a:lnTo>
                  <a:pt x="256" y="0"/>
                </a:lnTo>
                <a:lnTo>
                  <a:pt x="1180" y="0"/>
                </a:lnTo>
                <a:lnTo>
                  <a:pt x="1076" y="816"/>
                </a:lnTo>
                <a:lnTo>
                  <a:pt x="0" y="820"/>
                </a:lnTo>
                <a:close/>
              </a:path>
            </a:pathLst>
          </a:custGeom>
          <a:gradFill rotWithShape="1">
            <a:gsLst>
              <a:gs pos="0">
                <a:srgbClr val="090176"/>
              </a:gs>
              <a:gs pos="100000">
                <a:srgbClr val="1402FE"/>
              </a:gs>
            </a:gsLst>
            <a:lin ang="5400000" scaled="1"/>
          </a:gradFill>
          <a:ln w="9525">
            <a:solidFill>
              <a:srgbClr val="1402FE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 sz="2100">
              <a:solidFill>
                <a:prstClr val="black"/>
              </a:solidFill>
            </a:endParaRPr>
          </a:p>
        </p:txBody>
      </p:sp>
      <p:sp>
        <p:nvSpPr>
          <p:cNvPr id="48139" name="AutoShape 16"/>
          <p:cNvSpPr>
            <a:spLocks noChangeArrowheads="1"/>
          </p:cNvSpPr>
          <p:nvPr/>
        </p:nvSpPr>
        <p:spPr bwMode="auto">
          <a:xfrm>
            <a:off x="1476375" y="4940300"/>
            <a:ext cx="6911975" cy="809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 sz="2100">
              <a:solidFill>
                <a:prstClr val="black"/>
              </a:solidFill>
            </a:endParaRPr>
          </a:p>
        </p:txBody>
      </p:sp>
      <p:sp>
        <p:nvSpPr>
          <p:cNvPr id="48140" name="Text Box 20"/>
          <p:cNvSpPr txBox="1">
            <a:spLocks noChangeArrowheads="1"/>
          </p:cNvSpPr>
          <p:nvPr/>
        </p:nvSpPr>
        <p:spPr bwMode="auto">
          <a:xfrm>
            <a:off x="1716088" y="5702300"/>
            <a:ext cx="1184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900" b="0">
                <a:solidFill>
                  <a:prstClr val="white"/>
                </a:solidFill>
                <a:latin typeface="Tahoma" pitchFamily="34" charset="0"/>
                <a:ea typeface="MS PGothic" pitchFamily="34" charset="-128"/>
              </a:rPr>
              <a:t>Kiehl and Trenberth</a:t>
            </a:r>
            <a:endParaRPr lang="en-US" sz="900" b="0">
              <a:solidFill>
                <a:prstClr val="white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48141" name="Text Box 21"/>
          <p:cNvSpPr txBox="1">
            <a:spLocks noChangeArrowheads="1"/>
          </p:cNvSpPr>
          <p:nvPr/>
        </p:nvSpPr>
        <p:spPr bwMode="auto">
          <a:xfrm>
            <a:off x="3563938" y="5307013"/>
            <a:ext cx="403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900">
                <a:solidFill>
                  <a:srgbClr val="333333"/>
                </a:solidFill>
                <a:latin typeface="Tahoma" pitchFamily="34" charset="0"/>
                <a:ea typeface="MS PGothic" pitchFamily="34" charset="-128"/>
              </a:rPr>
              <a:t>168</a:t>
            </a:r>
            <a:endParaRPr lang="en-US" sz="900">
              <a:solidFill>
                <a:srgbClr val="333333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48142" name="Text Box 23"/>
          <p:cNvSpPr txBox="1">
            <a:spLocks noChangeArrowheads="1"/>
          </p:cNvSpPr>
          <p:nvPr/>
        </p:nvSpPr>
        <p:spPr bwMode="auto">
          <a:xfrm>
            <a:off x="1622425" y="260350"/>
            <a:ext cx="32369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009999"/>
                </a:solidFill>
                <a:latin typeface="Arial" charset="0"/>
                <a:ea typeface="MS PGothic" pitchFamily="34" charset="-128"/>
              </a:rPr>
              <a:t>Solar and Thermal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009999"/>
                </a:solidFill>
                <a:latin typeface="Arial" charset="0"/>
                <a:ea typeface="MS PGothic" pitchFamily="34" charset="-128"/>
              </a:rPr>
              <a:t>Radiation Fluxes</a:t>
            </a:r>
          </a:p>
        </p:txBody>
      </p:sp>
      <p:sp>
        <p:nvSpPr>
          <p:cNvPr id="48143" name="Rectangle 17"/>
          <p:cNvSpPr>
            <a:spLocks noChangeArrowheads="1"/>
          </p:cNvSpPr>
          <p:nvPr/>
        </p:nvSpPr>
        <p:spPr bwMode="auto">
          <a:xfrm>
            <a:off x="7793038" y="4970463"/>
            <a:ext cx="600075" cy="336550"/>
          </a:xfrm>
          <a:prstGeom prst="rect">
            <a:avLst/>
          </a:prstGeom>
          <a:solidFill>
            <a:srgbClr val="D90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>
                <a:solidFill>
                  <a:prstClr val="white"/>
                </a:solidFill>
              </a:rPr>
              <a:t>LDR</a:t>
            </a:r>
          </a:p>
        </p:txBody>
      </p:sp>
      <p:sp>
        <p:nvSpPr>
          <p:cNvPr id="48144" name="Rectangle 17"/>
          <p:cNvSpPr>
            <a:spLocks noChangeArrowheads="1"/>
          </p:cNvSpPr>
          <p:nvPr/>
        </p:nvSpPr>
        <p:spPr bwMode="auto">
          <a:xfrm>
            <a:off x="5176838" y="4941888"/>
            <a:ext cx="600075" cy="336550"/>
          </a:xfrm>
          <a:prstGeom prst="rect">
            <a:avLst/>
          </a:prstGeom>
          <a:solidFill>
            <a:srgbClr val="D90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>
                <a:solidFill>
                  <a:prstClr val="white"/>
                </a:solidFill>
              </a:rPr>
              <a:t>LUR</a:t>
            </a:r>
          </a:p>
        </p:txBody>
      </p:sp>
      <p:sp>
        <p:nvSpPr>
          <p:cNvPr id="48145" name="Text Box 9"/>
          <p:cNvSpPr txBox="1">
            <a:spLocks noChangeArrowheads="1"/>
          </p:cNvSpPr>
          <p:nvPr/>
        </p:nvSpPr>
        <p:spPr bwMode="auto">
          <a:xfrm>
            <a:off x="4038600" y="4984750"/>
            <a:ext cx="560388" cy="304800"/>
          </a:xfrm>
          <a:prstGeom prst="rect">
            <a:avLst/>
          </a:prstGeom>
          <a:solidFill>
            <a:srgbClr val="DFCB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1400">
                <a:solidFill>
                  <a:prstClr val="white"/>
                </a:solidFill>
                <a:latin typeface="Tahoma" pitchFamily="34" charset="0"/>
                <a:ea typeface="MS PGothic" pitchFamily="34" charset="-128"/>
              </a:rPr>
              <a:t>SDR</a:t>
            </a:r>
            <a:endParaRPr lang="en-US" sz="1400">
              <a:solidFill>
                <a:prstClr val="white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00375" y="5867400"/>
            <a:ext cx="38274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 err="1">
                <a:solidFill>
                  <a:srgbClr val="FF0000"/>
                </a:solidFill>
                <a:latin typeface="Arial"/>
              </a:rPr>
              <a:t>Surface</a:t>
            </a:r>
            <a:r>
              <a:rPr lang="de-DE" sz="1800" dirty="0">
                <a:solidFill>
                  <a:srgbClr val="FF0000"/>
                </a:solidFill>
                <a:latin typeface="Arial"/>
              </a:rPr>
              <a:t> Radiation </a:t>
            </a:r>
            <a:r>
              <a:rPr lang="de-DE" sz="1800" dirty="0" err="1">
                <a:solidFill>
                  <a:srgbClr val="FF0000"/>
                </a:solidFill>
                <a:latin typeface="Arial"/>
              </a:rPr>
              <a:t>Measurements</a:t>
            </a:r>
            <a:endParaRPr lang="de-DE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76563" y="1311275"/>
            <a:ext cx="38655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 err="1">
                <a:solidFill>
                  <a:srgbClr val="FF0000"/>
                </a:solidFill>
                <a:latin typeface="Arial"/>
              </a:rPr>
              <a:t>Satellite</a:t>
            </a:r>
            <a:r>
              <a:rPr lang="de-DE" sz="1800" dirty="0">
                <a:solidFill>
                  <a:srgbClr val="FF0000"/>
                </a:solidFill>
                <a:latin typeface="Arial"/>
              </a:rPr>
              <a:t> Radiation </a:t>
            </a:r>
            <a:r>
              <a:rPr lang="de-DE" sz="1800" dirty="0" err="1">
                <a:solidFill>
                  <a:srgbClr val="FF0000"/>
                </a:solidFill>
                <a:latin typeface="Arial"/>
              </a:rPr>
              <a:t>Measurements</a:t>
            </a:r>
            <a:endParaRPr lang="de-DE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8148" name="Rectangle 17"/>
          <p:cNvSpPr>
            <a:spLocks noChangeArrowheads="1"/>
          </p:cNvSpPr>
          <p:nvPr/>
        </p:nvSpPr>
        <p:spPr bwMode="auto">
          <a:xfrm>
            <a:off x="7578725" y="4305300"/>
            <a:ext cx="1028700" cy="585788"/>
          </a:xfrm>
          <a:prstGeom prst="rect">
            <a:avLst/>
          </a:prstGeom>
          <a:solidFill>
            <a:srgbClr val="D90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prstClr val="white"/>
                </a:solidFill>
              </a:rPr>
              <a:t>LDR</a:t>
            </a:r>
          </a:p>
        </p:txBody>
      </p:sp>
      <p:sp>
        <p:nvSpPr>
          <p:cNvPr id="48149" name="Rectangle 17"/>
          <p:cNvSpPr>
            <a:spLocks noChangeArrowheads="1"/>
          </p:cNvSpPr>
          <p:nvPr/>
        </p:nvSpPr>
        <p:spPr bwMode="auto">
          <a:xfrm>
            <a:off x="4962525" y="4276725"/>
            <a:ext cx="1028700" cy="585788"/>
          </a:xfrm>
          <a:prstGeom prst="rect">
            <a:avLst/>
          </a:prstGeom>
          <a:solidFill>
            <a:srgbClr val="D90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prstClr val="white"/>
                </a:solidFill>
              </a:rPr>
              <a:t>LUR</a:t>
            </a:r>
          </a:p>
        </p:txBody>
      </p:sp>
      <p:sp>
        <p:nvSpPr>
          <p:cNvPr id="48150" name="Text Box 9"/>
          <p:cNvSpPr txBox="1">
            <a:spLocks noChangeArrowheads="1"/>
          </p:cNvSpPr>
          <p:nvPr/>
        </p:nvSpPr>
        <p:spPr bwMode="auto">
          <a:xfrm>
            <a:off x="1841500" y="4276725"/>
            <a:ext cx="1046163" cy="585788"/>
          </a:xfrm>
          <a:prstGeom prst="rect">
            <a:avLst/>
          </a:prstGeom>
          <a:solidFill>
            <a:srgbClr val="DFCB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3200">
                <a:solidFill>
                  <a:prstClr val="white"/>
                </a:solidFill>
                <a:latin typeface="Tahoma" pitchFamily="34" charset="0"/>
                <a:ea typeface="MS PGothic" pitchFamily="34" charset="-128"/>
              </a:rPr>
              <a:t>SUR</a:t>
            </a:r>
            <a:endParaRPr lang="en-US" sz="3200">
              <a:solidFill>
                <a:prstClr val="white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48151" name="Text Box 9"/>
          <p:cNvSpPr txBox="1">
            <a:spLocks noChangeArrowheads="1"/>
          </p:cNvSpPr>
          <p:nvPr/>
        </p:nvSpPr>
        <p:spPr bwMode="auto">
          <a:xfrm>
            <a:off x="3765550" y="4276725"/>
            <a:ext cx="1054100" cy="585788"/>
          </a:xfrm>
          <a:prstGeom prst="rect">
            <a:avLst/>
          </a:prstGeom>
          <a:solidFill>
            <a:srgbClr val="DFCB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sz="3200">
                <a:solidFill>
                  <a:prstClr val="white"/>
                </a:solidFill>
                <a:latin typeface="Tahoma" pitchFamily="34" charset="0"/>
                <a:ea typeface="MS PGothic" pitchFamily="34" charset="-128"/>
              </a:rPr>
              <a:t>SDR</a:t>
            </a:r>
            <a:endParaRPr lang="en-US" sz="3200">
              <a:solidFill>
                <a:prstClr val="white"/>
              </a:solidFill>
              <a:latin typeface="Tahoma" pitchFamily="34" charset="0"/>
              <a:ea typeface="MS PGothic" pitchFamily="34" charset="-128"/>
            </a:endParaRPr>
          </a:p>
        </p:txBody>
      </p:sp>
      <p:grpSp>
        <p:nvGrpSpPr>
          <p:cNvPr id="48153" name="Group 27"/>
          <p:cNvGrpSpPr>
            <a:grpSpLocks/>
          </p:cNvGrpSpPr>
          <p:nvPr/>
        </p:nvGrpSpPr>
        <p:grpSpPr bwMode="auto">
          <a:xfrm>
            <a:off x="5922963" y="161925"/>
            <a:ext cx="3886200" cy="890588"/>
            <a:chOff x="936000" y="388800"/>
            <a:chExt cx="3886032" cy="890587"/>
          </a:xfrm>
        </p:grpSpPr>
        <p:pic>
          <p:nvPicPr>
            <p:cNvPr id="48154" name="Picture 41" descr="Bund_e_100%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88800"/>
              <a:ext cx="19939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240787" y="1022212"/>
              <a:ext cx="3581245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05000"/>
                </a:lnSpc>
                <a:buClrTx/>
                <a:buFontTx/>
                <a:buNone/>
                <a:defRPr/>
              </a:pPr>
              <a:r>
                <a:rPr 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Federal Department of Home Affairs FDHA</a:t>
              </a:r>
              <a:br>
                <a:rPr 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</a:br>
              <a:r>
                <a:rPr 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Federal Office of Meteorology and Climatology  </a:t>
              </a:r>
              <a:r>
                <a:rPr lang="en-US" sz="8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MeteoSwiss</a:t>
              </a:r>
              <a:endParaRPr lang="en-US" sz="8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08050"/>
            <a:ext cx="3810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23"/>
          <p:cNvSpPr txBox="1">
            <a:spLocks noChangeArrowheads="1"/>
          </p:cNvSpPr>
          <p:nvPr/>
        </p:nvSpPr>
        <p:spPr bwMode="auto">
          <a:xfrm>
            <a:off x="1466850" y="312738"/>
            <a:ext cx="6345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009999"/>
                </a:solidFill>
                <a:latin typeface="Arial" charset="0"/>
                <a:ea typeface="MS PGothic" pitchFamily="34" charset="-128"/>
              </a:rPr>
              <a:t>Measuring the Radiation Error in Flight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209925"/>
            <a:ext cx="44894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1"/>
          <p:cNvSpPr txBox="1">
            <a:spLocks noChangeArrowheads="1"/>
          </p:cNvSpPr>
          <p:nvPr/>
        </p:nvSpPr>
        <p:spPr bwMode="auto">
          <a:xfrm>
            <a:off x="957263" y="1557338"/>
            <a:ext cx="30051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000" b="0">
                <a:solidFill>
                  <a:srgbClr val="009999"/>
                </a:solidFill>
                <a:latin typeface="Arial" charset="0"/>
                <a:cs typeface="Arial" charset="0"/>
              </a:rPr>
              <a:t>50 micron thermocouple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000" b="0">
                <a:solidFill>
                  <a:srgbClr val="009999"/>
                </a:solidFill>
                <a:latin typeface="Arial" charset="0"/>
                <a:cs typeface="Arial" charset="0"/>
              </a:rPr>
              <a:t>temperature sensors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000" b="0">
                <a:solidFill>
                  <a:srgbClr val="009999"/>
                </a:solidFill>
                <a:latin typeface="Arial" charset="0"/>
                <a:cs typeface="Arial" charset="0"/>
              </a:rPr>
              <a:t>unshaded and shaded</a:t>
            </a:r>
          </a:p>
        </p:txBody>
      </p:sp>
    </p:spTree>
    <p:extLst>
      <p:ext uri="{BB962C8B-B14F-4D97-AF65-F5344CB8AC3E}">
        <p14:creationId xmlns:p14="http://schemas.microsoft.com/office/powerpoint/2010/main" val="34793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416300"/>
            <a:ext cx="38306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14425" y="1508125"/>
            <a:ext cx="6816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Char char="-"/>
              <a:defRPr/>
            </a:pPr>
            <a:r>
              <a:rPr lang="en-GB" sz="1800" dirty="0" smtClean="0">
                <a:solidFill>
                  <a:srgbClr val="009999"/>
                </a:solidFill>
                <a:cs typeface="Arial" charset="0"/>
              </a:rPr>
              <a:t> Aluminium plate (brilliant / black) attached to SRS-C34</a:t>
            </a:r>
          </a:p>
          <a:p>
            <a:pPr>
              <a:buClrTx/>
              <a:buFontTx/>
              <a:buChar char="-"/>
              <a:defRPr/>
            </a:pPr>
            <a:r>
              <a:rPr lang="en-GB" sz="1800" dirty="0" smtClean="0">
                <a:solidFill>
                  <a:srgbClr val="009999"/>
                </a:solidFill>
                <a:cs typeface="Arial" charset="0"/>
              </a:rPr>
              <a:t> Temperature sensors on both sides (5cm distance)</a:t>
            </a:r>
          </a:p>
          <a:p>
            <a:pPr>
              <a:buClrTx/>
              <a:buFontTx/>
              <a:buChar char="-"/>
              <a:defRPr/>
            </a:pPr>
            <a:r>
              <a:rPr lang="en-GB" sz="1800" dirty="0" smtClean="0">
                <a:solidFill>
                  <a:srgbClr val="009999"/>
                </a:solidFill>
                <a:cs typeface="Arial" charset="0"/>
              </a:rPr>
              <a:t> Alternately one sensor is exposed to the sun</a:t>
            </a:r>
          </a:p>
        </p:txBody>
      </p:sp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1187450" y="4008438"/>
            <a:ext cx="124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1800" b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t>Reference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1800" b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t>sensor</a:t>
            </a:r>
          </a:p>
        </p:txBody>
      </p:sp>
      <p:sp>
        <p:nvSpPr>
          <p:cNvPr id="50181" name="Text Box 23"/>
          <p:cNvSpPr txBox="1">
            <a:spLocks noChangeArrowheads="1"/>
          </p:cNvSpPr>
          <p:nvPr/>
        </p:nvSpPr>
        <p:spPr bwMode="auto">
          <a:xfrm>
            <a:off x="1455738" y="457200"/>
            <a:ext cx="7219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009999"/>
                </a:solidFill>
                <a:latin typeface="Arial" charset="0"/>
                <a:ea typeface="MS PGothic" pitchFamily="34" charset="-128"/>
              </a:rPr>
              <a:t>Shaded and unshaded Temperature in Flight</a:t>
            </a:r>
          </a:p>
        </p:txBody>
      </p:sp>
      <p:grpSp>
        <p:nvGrpSpPr>
          <p:cNvPr id="50182" name="Group 8"/>
          <p:cNvGrpSpPr>
            <a:grpSpLocks/>
          </p:cNvGrpSpPr>
          <p:nvPr/>
        </p:nvGrpSpPr>
        <p:grpSpPr bwMode="auto">
          <a:xfrm>
            <a:off x="2343150" y="4076700"/>
            <a:ext cx="1992313" cy="2030413"/>
            <a:chOff x="1355453" y="2060347"/>
            <a:chExt cx="1481269" cy="1705703"/>
          </a:xfrm>
        </p:grpSpPr>
        <p:pic>
          <p:nvPicPr>
            <p:cNvPr id="50188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453" y="2060347"/>
              <a:ext cx="1481269" cy="170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590332" y="2664478"/>
              <a:ext cx="600769" cy="9855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CH" sz="1600" dirty="0">
                  <a:solidFill>
                    <a:prstClr val="black"/>
                  </a:solidFill>
                </a:rPr>
                <a:t>SRS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CH" sz="1600" dirty="0">
                  <a:solidFill>
                    <a:prstClr val="black"/>
                  </a:solidFill>
                </a:rPr>
                <a:t>C34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82850" y="3656013"/>
            <a:ext cx="12747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prstClr val="black"/>
                </a:solidFill>
                <a:latin typeface="Arial"/>
              </a:rPr>
              <a:t>front </a:t>
            </a:r>
            <a:r>
              <a:rPr lang="de-CH" sz="1800" dirty="0" err="1">
                <a:solidFill>
                  <a:prstClr val="black"/>
                </a:solidFill>
                <a:latin typeface="Arial"/>
              </a:rPr>
              <a:t>view</a:t>
            </a:r>
            <a:endParaRPr lang="de-CH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184" name="TextBox 10"/>
          <p:cNvSpPr txBox="1">
            <a:spLocks noChangeArrowheads="1"/>
          </p:cNvSpPr>
          <p:nvPr/>
        </p:nvSpPr>
        <p:spPr bwMode="auto">
          <a:xfrm>
            <a:off x="4695825" y="4087813"/>
            <a:ext cx="1077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1800" b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t>T sensor</a:t>
            </a:r>
          </a:p>
        </p:txBody>
      </p:sp>
      <p:cxnSp>
        <p:nvCxnSpPr>
          <p:cNvPr id="50185" name="Straight Connector 3"/>
          <p:cNvCxnSpPr>
            <a:cxnSpLocks noChangeShapeType="1"/>
          </p:cNvCxnSpPr>
          <p:nvPr/>
        </p:nvCxnSpPr>
        <p:spPr bwMode="auto">
          <a:xfrm flipV="1">
            <a:off x="3860800" y="4316413"/>
            <a:ext cx="844550" cy="1857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6" name="Straight Connector 5"/>
          <p:cNvCxnSpPr>
            <a:cxnSpLocks noChangeShapeType="1"/>
          </p:cNvCxnSpPr>
          <p:nvPr/>
        </p:nvCxnSpPr>
        <p:spPr bwMode="auto">
          <a:xfrm>
            <a:off x="5773738" y="4316413"/>
            <a:ext cx="671512" cy="1571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520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25650"/>
            <a:ext cx="44767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23"/>
          <p:cNvSpPr txBox="1">
            <a:spLocks noChangeArrowheads="1"/>
          </p:cNvSpPr>
          <p:nvPr/>
        </p:nvSpPr>
        <p:spPr bwMode="auto">
          <a:xfrm>
            <a:off x="1693863" y="312738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2800" b="0">
                <a:solidFill>
                  <a:srgbClr val="92B6E2"/>
                </a:solidFill>
                <a:latin typeface="Arial" pitchFamily="34" charset="0"/>
                <a:ea typeface="MS PGothic" pitchFamily="34" charset="-128"/>
              </a:rPr>
              <a:t>Radiation Error on Temperature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060575"/>
            <a:ext cx="42894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901" name="Straight Arrow Connector 3"/>
          <p:cNvCxnSpPr>
            <a:cxnSpLocks noChangeShapeType="1"/>
          </p:cNvCxnSpPr>
          <p:nvPr/>
        </p:nvCxnSpPr>
        <p:spPr bwMode="auto">
          <a:xfrm flipH="1" flipV="1">
            <a:off x="2381250" y="4143375"/>
            <a:ext cx="554038" cy="1588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3132138" y="3213100"/>
            <a:ext cx="3960812" cy="9302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7523163" y="3240088"/>
            <a:ext cx="1201737" cy="0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0550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542242"/>
            <a:ext cx="4679950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Bild 2" descr="1056-11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416704"/>
            <a:ext cx="23669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Bild 3" descr="1124-11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2434292"/>
            <a:ext cx="23701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Bild 6" descr="1148-11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407429"/>
            <a:ext cx="23701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Bild 8" descr="1202-12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15492"/>
            <a:ext cx="23749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Bild 11" descr="1227-123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5423554"/>
            <a:ext cx="23749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0"/>
          <p:cNvSpPr txBox="1"/>
          <p:nvPr/>
        </p:nvSpPr>
        <p:spPr>
          <a:xfrm>
            <a:off x="3352800" y="1746904"/>
            <a:ext cx="8620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P = 5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hPa</a:t>
            </a: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v = 5 m/s</a:t>
            </a:r>
          </a:p>
        </p:txBody>
      </p:sp>
      <p:sp>
        <p:nvSpPr>
          <p:cNvPr id="17" name="Textfeld 24"/>
          <p:cNvSpPr txBox="1"/>
          <p:nvPr/>
        </p:nvSpPr>
        <p:spPr>
          <a:xfrm>
            <a:off x="3357563" y="2761317"/>
            <a:ext cx="9461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P = 10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hPa</a:t>
            </a: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v = 5 m/s</a:t>
            </a:r>
          </a:p>
        </p:txBody>
      </p:sp>
      <p:sp>
        <p:nvSpPr>
          <p:cNvPr id="18" name="Textfeld 21"/>
          <p:cNvSpPr txBox="1"/>
          <p:nvPr/>
        </p:nvSpPr>
        <p:spPr>
          <a:xfrm>
            <a:off x="3357563" y="5756929"/>
            <a:ext cx="10414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P = 300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hPa</a:t>
            </a: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v = 5 m/s</a:t>
            </a:r>
          </a:p>
        </p:txBody>
      </p:sp>
      <p:sp>
        <p:nvSpPr>
          <p:cNvPr id="19" name="Textfeld 22"/>
          <p:cNvSpPr txBox="1"/>
          <p:nvPr/>
        </p:nvSpPr>
        <p:spPr>
          <a:xfrm>
            <a:off x="3348038" y="4748867"/>
            <a:ext cx="10414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P = 100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hPa</a:t>
            </a: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v = 5 m/s</a:t>
            </a:r>
          </a:p>
        </p:txBody>
      </p:sp>
      <p:sp>
        <p:nvSpPr>
          <p:cNvPr id="20" name="Textfeld 23"/>
          <p:cNvSpPr txBox="1"/>
          <p:nvPr/>
        </p:nvSpPr>
        <p:spPr>
          <a:xfrm>
            <a:off x="3348038" y="3702704"/>
            <a:ext cx="955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P = 30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hPa</a:t>
            </a: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v = 5 m/s</a:t>
            </a:r>
          </a:p>
        </p:txBody>
      </p:sp>
      <p:sp>
        <p:nvSpPr>
          <p:cNvPr id="82957" name="Text Box 23"/>
          <p:cNvSpPr txBox="1">
            <a:spLocks noChangeArrowheads="1"/>
          </p:cNvSpPr>
          <p:nvPr/>
        </p:nvSpPr>
        <p:spPr bwMode="auto">
          <a:xfrm>
            <a:off x="1377950" y="146704"/>
            <a:ext cx="765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2800" b="0">
                <a:solidFill>
                  <a:srgbClr val="92B6E2"/>
                </a:solidFill>
                <a:latin typeface="Arial" pitchFamily="34" charset="0"/>
                <a:ea typeface="MS PGothic" pitchFamily="34" charset="-128"/>
              </a:rPr>
              <a:t>Radiation Error measured in Vacuum Chamber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70375" y="1885017"/>
            <a:ext cx="4975225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prstClr val="black"/>
                </a:solidFill>
                <a:latin typeface="Arial"/>
              </a:rPr>
              <a:t>Observatory </a:t>
            </a:r>
            <a:r>
              <a:rPr lang="de-CH" sz="1800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CH" sz="1800" dirty="0">
                <a:solidFill>
                  <a:prstClr val="black"/>
                </a:solidFill>
                <a:latin typeface="Arial"/>
              </a:rPr>
              <a:t> Lindenberg </a:t>
            </a:r>
            <a:r>
              <a:rPr lang="de-CH" sz="1600" dirty="0" err="1">
                <a:solidFill>
                  <a:prstClr val="black"/>
                </a:solidFill>
                <a:latin typeface="Arial"/>
              </a:rPr>
              <a:t>Vacuum</a:t>
            </a:r>
            <a:r>
              <a:rPr lang="de-CH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CH" sz="1600" dirty="0" err="1">
                <a:solidFill>
                  <a:prstClr val="black"/>
                </a:solidFill>
                <a:latin typeface="Arial"/>
              </a:rPr>
              <a:t>Chamber</a:t>
            </a:r>
            <a:endParaRPr lang="de-CH" sz="16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600" dirty="0">
                <a:solidFill>
                  <a:prstClr val="black"/>
                </a:solidFill>
                <a:latin typeface="Arial"/>
              </a:rPr>
              <a:t>  Xenon </a:t>
            </a:r>
            <a:r>
              <a:rPr lang="de-CH" sz="1600" dirty="0" err="1">
                <a:solidFill>
                  <a:prstClr val="black"/>
                </a:solidFill>
                <a:latin typeface="Arial"/>
              </a:rPr>
              <a:t>Arc</a:t>
            </a:r>
            <a:r>
              <a:rPr lang="de-CH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CH" sz="1600" dirty="0" err="1">
                <a:solidFill>
                  <a:prstClr val="black"/>
                </a:solidFill>
                <a:latin typeface="Arial"/>
              </a:rPr>
              <a:t>Lamp</a:t>
            </a:r>
            <a:r>
              <a:rPr lang="de-CH" sz="1600" dirty="0">
                <a:solidFill>
                  <a:prstClr val="black"/>
                </a:solidFill>
                <a:latin typeface="Arial"/>
              </a:rPr>
              <a:t>, </a:t>
            </a:r>
            <a:r>
              <a:rPr lang="de-CH" sz="1600" dirty="0" err="1">
                <a:solidFill>
                  <a:prstClr val="black"/>
                </a:solidFill>
                <a:latin typeface="Arial"/>
              </a:rPr>
              <a:t>Intensity</a:t>
            </a:r>
            <a:r>
              <a:rPr lang="de-CH" sz="1600" dirty="0">
                <a:solidFill>
                  <a:prstClr val="black"/>
                </a:solidFill>
                <a:latin typeface="Arial"/>
              </a:rPr>
              <a:t>:  ~ 1650 Wm</a:t>
            </a:r>
            <a:r>
              <a:rPr lang="de-CH" sz="1600" baseline="30000" dirty="0">
                <a:solidFill>
                  <a:prstClr val="black"/>
                </a:solidFill>
                <a:latin typeface="Arial"/>
              </a:rPr>
              <a:t>-2</a:t>
            </a:r>
            <a:r>
              <a:rPr lang="de-CH" sz="16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38638" y="602317"/>
            <a:ext cx="4186237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srgbClr val="FF0000"/>
                </a:solidFill>
                <a:latin typeface="Arial"/>
              </a:rPr>
              <a:t>Experiment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with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one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Meteolabor sonde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 err="1">
                <a:solidFill>
                  <a:srgbClr val="FF0000"/>
                </a:solidFill>
                <a:latin typeface="Arial"/>
              </a:rPr>
              <a:t>having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three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thermocouple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sensors</a:t>
            </a:r>
            <a:endParaRPr lang="de-CH" sz="1800" dirty="0">
              <a:solidFill>
                <a:srgbClr val="FF0000"/>
              </a:solidFill>
              <a:latin typeface="Arial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 err="1">
                <a:solidFill>
                  <a:srgbClr val="FF0000"/>
                </a:solidFill>
                <a:latin typeface="Arial"/>
              </a:rPr>
              <a:t>with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wires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of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 20</a:t>
            </a:r>
            <a:r>
              <a:rPr lang="de-CH" sz="18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, 50</a:t>
            </a:r>
            <a:r>
              <a:rPr lang="de-CH" sz="18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Arial"/>
              </a:rPr>
              <a:t>and</a:t>
            </a:r>
            <a:r>
              <a:rPr lang="de-CH" sz="1800" dirty="0">
                <a:solidFill>
                  <a:srgbClr val="FF0000"/>
                </a:solidFill>
                <a:latin typeface="Arial"/>
              </a:rPr>
              <a:t> 100</a:t>
            </a:r>
            <a:r>
              <a:rPr lang="de-CH" sz="1800" dirty="0">
                <a:solidFill>
                  <a:srgbClr val="FF0000"/>
                </a:solidFill>
                <a:latin typeface="Symbol" pitchFamily="18" charset="2"/>
              </a:rPr>
              <a:t>m</a:t>
            </a:r>
            <a:endParaRPr lang="de-CH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030942"/>
            <a:ext cx="24431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600" dirty="0">
                <a:solidFill>
                  <a:prstClr val="black"/>
                </a:solidFill>
                <a:latin typeface="Arial"/>
              </a:rPr>
              <a:t>1 Minute on, 1 Minute off</a:t>
            </a:r>
          </a:p>
        </p:txBody>
      </p:sp>
    </p:spTree>
    <p:extLst>
      <p:ext uri="{BB962C8B-B14F-4D97-AF65-F5344CB8AC3E}">
        <p14:creationId xmlns:p14="http://schemas.microsoft.com/office/powerpoint/2010/main" val="39172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254125"/>
            <a:ext cx="7840662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Text Box 23"/>
          <p:cNvSpPr txBox="1">
            <a:spLocks noChangeArrowheads="1"/>
          </p:cNvSpPr>
          <p:nvPr/>
        </p:nvSpPr>
        <p:spPr bwMode="auto">
          <a:xfrm>
            <a:off x="1473200" y="312738"/>
            <a:ext cx="6843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2800" b="0">
                <a:solidFill>
                  <a:srgbClr val="92B6E2"/>
                </a:solidFill>
                <a:latin typeface="Arial" pitchFamily="34" charset="0"/>
                <a:ea typeface="MS PGothic" pitchFamily="34" charset="-128"/>
              </a:rPr>
              <a:t>Radiation Error:  Atmosphere / Laboratory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254125"/>
            <a:ext cx="7840662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7550" y="1143000"/>
            <a:ext cx="16208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srgbClr val="C00000"/>
                </a:solidFill>
                <a:latin typeface="Arial"/>
              </a:rPr>
              <a:t>Old </a:t>
            </a:r>
            <a:r>
              <a:rPr lang="de-CH" sz="1800" dirty="0" err="1">
                <a:solidFill>
                  <a:srgbClr val="C00000"/>
                </a:solidFill>
                <a:latin typeface="Arial"/>
              </a:rPr>
              <a:t>correction</a:t>
            </a:r>
            <a:endParaRPr lang="de-CH" sz="18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1275" y="1143000"/>
            <a:ext cx="17224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srgbClr val="70A31D"/>
                </a:solidFill>
                <a:latin typeface="Arial"/>
              </a:rPr>
              <a:t>New </a:t>
            </a:r>
            <a:r>
              <a:rPr lang="de-CH" sz="1800" dirty="0" err="1">
                <a:solidFill>
                  <a:srgbClr val="70A31D"/>
                </a:solidFill>
                <a:latin typeface="Arial"/>
              </a:rPr>
              <a:t>correction</a:t>
            </a:r>
            <a:endParaRPr lang="de-CH" sz="1800" dirty="0">
              <a:solidFill>
                <a:srgbClr val="70A31D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7625" y="2781300"/>
            <a:ext cx="10239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srgbClr val="910000">
                    <a:lumMod val="60000"/>
                    <a:lumOff val="40000"/>
                  </a:srgbClr>
                </a:solidFill>
                <a:latin typeface="Arial"/>
              </a:rPr>
              <a:t>20</a:t>
            </a:r>
            <a:r>
              <a:rPr lang="de-CH" sz="1800" dirty="0">
                <a:solidFill>
                  <a:srgbClr val="910000">
                    <a:lumMod val="60000"/>
                    <a:lumOff val="40000"/>
                  </a:srgbClr>
                </a:solidFill>
                <a:latin typeface="Symbol" pitchFamily="18" charset="2"/>
              </a:rPr>
              <a:t>m</a:t>
            </a:r>
            <a:r>
              <a:rPr lang="de-CH" sz="1800" dirty="0">
                <a:solidFill>
                  <a:srgbClr val="910000">
                    <a:lumMod val="60000"/>
                    <a:lumOff val="40000"/>
                  </a:srgbClr>
                </a:solidFill>
                <a:latin typeface="Arial"/>
              </a:rPr>
              <a:t> Lab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3013" y="2119313"/>
            <a:ext cx="10239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srgbClr val="7030A0"/>
                </a:solidFill>
                <a:latin typeface="Arial"/>
              </a:rPr>
              <a:t>50</a:t>
            </a:r>
            <a:r>
              <a:rPr lang="de-CH" sz="1800" dirty="0">
                <a:solidFill>
                  <a:srgbClr val="7030A0"/>
                </a:solidFill>
                <a:latin typeface="Symbol" pitchFamily="18" charset="2"/>
              </a:rPr>
              <a:t>m</a:t>
            </a:r>
            <a:r>
              <a:rPr lang="de-CH" sz="1800" dirty="0">
                <a:solidFill>
                  <a:srgbClr val="7030A0"/>
                </a:solidFill>
                <a:latin typeface="Arial"/>
              </a:rPr>
              <a:t> 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500" y="1751013"/>
            <a:ext cx="11525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1800" dirty="0">
                <a:solidFill>
                  <a:srgbClr val="E7A56F"/>
                </a:solidFill>
                <a:latin typeface="Arial"/>
              </a:rPr>
              <a:t>100</a:t>
            </a:r>
            <a:r>
              <a:rPr lang="de-CH" sz="1800" dirty="0">
                <a:solidFill>
                  <a:srgbClr val="E7A56F"/>
                </a:solidFill>
                <a:latin typeface="Symbol" pitchFamily="18" charset="2"/>
              </a:rPr>
              <a:t>m</a:t>
            </a:r>
            <a:r>
              <a:rPr lang="de-CH" sz="1800" dirty="0">
                <a:solidFill>
                  <a:srgbClr val="E7A56F"/>
                </a:solidFill>
                <a:latin typeface="Arial"/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115924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3"/>
          <p:cNvSpPr txBox="1">
            <a:spLocks noChangeArrowheads="1"/>
          </p:cNvSpPr>
          <p:nvPr/>
        </p:nvSpPr>
        <p:spPr bwMode="auto">
          <a:xfrm>
            <a:off x="2252663" y="312738"/>
            <a:ext cx="4983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2800" b="0">
                <a:solidFill>
                  <a:srgbClr val="92B6E2"/>
                </a:solidFill>
                <a:latin typeface="Arial" pitchFamily="34" charset="0"/>
                <a:ea typeface="MS PGothic" pitchFamily="34" charset="-128"/>
              </a:rPr>
              <a:t>Radiation Error Night and Day</a:t>
            </a:r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811930"/>
            <a:ext cx="38798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80180"/>
            <a:ext cx="39782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0338" y="1242018"/>
            <a:ext cx="9096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2000" dirty="0" err="1">
                <a:solidFill>
                  <a:prstClr val="black"/>
                </a:solidFill>
                <a:latin typeface="Arial"/>
                <a:ea typeface="MS PGothic" pitchFamily="34" charset="-128"/>
              </a:rPr>
              <a:t>Night</a:t>
            </a:r>
            <a:r>
              <a:rPr lang="de-CH" sz="2000" dirty="0">
                <a:solidFill>
                  <a:prstClr val="black"/>
                </a:solidFill>
                <a:latin typeface="Arial"/>
                <a:ea typeface="MS PGothic" pitchFamily="34" charset="-128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8488" y="1242018"/>
            <a:ext cx="7254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CH" sz="2000" dirty="0">
                <a:solidFill>
                  <a:prstClr val="black"/>
                </a:solidFill>
                <a:latin typeface="Arial"/>
                <a:ea typeface="MS PGothic" pitchFamily="34" charset="-128"/>
              </a:rPr>
              <a:t>Day </a:t>
            </a:r>
          </a:p>
        </p:txBody>
      </p:sp>
      <p:sp>
        <p:nvSpPr>
          <p:cNvPr id="84999" name="TextBox 1"/>
          <p:cNvSpPr txBox="1">
            <a:spLocks noChangeArrowheads="1"/>
          </p:cNvSpPr>
          <p:nvPr/>
        </p:nvSpPr>
        <p:spPr bwMode="auto">
          <a:xfrm>
            <a:off x="666750" y="4842468"/>
            <a:ext cx="79644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400">
                <a:solidFill>
                  <a:srgbClr val="92B6E2"/>
                </a:solidFill>
                <a:latin typeface="Arial" pitchFamily="34" charset="0"/>
                <a:cs typeface="Arial" pitchFamily="34" charset="0"/>
              </a:rPr>
              <a:t>Solar and thermal radiation errors on upper-air radiosonde temperature measurements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400">
                <a:solidFill>
                  <a:srgbClr val="92B6E2"/>
                </a:solidFill>
                <a:latin typeface="Arial" pitchFamily="34" charset="0"/>
                <a:cs typeface="Arial" pitchFamily="34" charset="0"/>
              </a:rPr>
              <a:t>R. Philipona et al., Journal of Atmospheric and Oceanic Technology JAOTech 2013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CH" altLang="de-DE" sz="1400">
              <a:solidFill>
                <a:srgbClr val="92B6E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92B6E2"/>
                </a:solidFill>
                <a:latin typeface="Arial" pitchFamily="34" charset="0"/>
                <a:cs typeface="Arial" pitchFamily="34" charset="0"/>
              </a:rPr>
              <a:t>Thermal and solar radiation errors on air temperature measured with upper-air radiosondes</a:t>
            </a:r>
            <a:endParaRPr lang="de-CH" altLang="de-DE" sz="1400">
              <a:solidFill>
                <a:srgbClr val="92B6E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400">
                <a:solidFill>
                  <a:srgbClr val="92B6E2"/>
                </a:solidFill>
                <a:latin typeface="Arial" pitchFamily="34" charset="0"/>
                <a:cs typeface="Arial" pitchFamily="34" charset="0"/>
              </a:rPr>
              <a:t>R. Philipona et al., </a:t>
            </a:r>
            <a:r>
              <a:rPr lang="en-US" altLang="de-DE" sz="1400">
                <a:solidFill>
                  <a:srgbClr val="92B6E2"/>
                </a:solidFill>
                <a:latin typeface="Arial" pitchFamily="34" charset="0"/>
                <a:cs typeface="Arial" pitchFamily="34" charset="0"/>
              </a:rPr>
              <a:t>Journal of Geophysical Research,  2012</a:t>
            </a:r>
            <a:endParaRPr lang="de-CH" altLang="de-DE" sz="1400">
              <a:solidFill>
                <a:srgbClr val="92B6E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CH" altLang="de-DE" sz="1400">
              <a:solidFill>
                <a:srgbClr val="92B6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250" y="188913"/>
            <a:ext cx="692150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CH" sz="2800" dirty="0">
                <a:solidFill>
                  <a:srgbClr val="92B6E2"/>
                </a:solidFill>
                <a:latin typeface="Arial"/>
              </a:rPr>
              <a:t>WMO  CIMO: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CH" sz="2800" dirty="0">
                <a:solidFill>
                  <a:srgbClr val="92B6E2"/>
                </a:solidFill>
                <a:latin typeface="Arial"/>
              </a:rPr>
              <a:t>3 </a:t>
            </a:r>
            <a:r>
              <a:rPr lang="de-CH" sz="2800" dirty="0" err="1">
                <a:solidFill>
                  <a:srgbClr val="92B6E2"/>
                </a:solidFill>
                <a:latin typeface="Arial"/>
              </a:rPr>
              <a:t>decades</a:t>
            </a:r>
            <a:r>
              <a:rPr lang="de-CH" sz="2800" dirty="0">
                <a:solidFill>
                  <a:srgbClr val="92B6E2"/>
                </a:solidFill>
                <a:latin typeface="Arial"/>
              </a:rPr>
              <a:t> </a:t>
            </a:r>
            <a:r>
              <a:rPr lang="de-CH" sz="2800" dirty="0" err="1">
                <a:solidFill>
                  <a:srgbClr val="92B6E2"/>
                </a:solidFill>
                <a:latin typeface="Arial"/>
              </a:rPr>
              <a:t>of</a:t>
            </a:r>
            <a:r>
              <a:rPr lang="de-CH" sz="2800" dirty="0">
                <a:solidFill>
                  <a:srgbClr val="92B6E2"/>
                </a:solidFill>
                <a:latin typeface="Arial"/>
              </a:rPr>
              <a:t> International </a:t>
            </a:r>
            <a:r>
              <a:rPr lang="de-CH" sz="2800" dirty="0" err="1">
                <a:solidFill>
                  <a:srgbClr val="92B6E2"/>
                </a:solidFill>
                <a:latin typeface="Arial"/>
              </a:rPr>
              <a:t>Intercomparison</a:t>
            </a:r>
            <a:endParaRPr lang="de-CH" sz="2800" dirty="0">
              <a:solidFill>
                <a:srgbClr val="92B6E2"/>
              </a:solidFill>
              <a:latin typeface="Arial"/>
            </a:endParaRP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68413"/>
            <a:ext cx="753268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2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mtClean="0">
                <a:latin typeface="Arial" pitchFamily="34" charset="0"/>
              </a:rPr>
              <a:t>A proposed template for the new 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2000" dirty="0" smtClean="0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2672"/>
          <a:stretch>
            <a:fillRect/>
          </a:stretch>
        </p:blipFill>
        <p:spPr bwMode="auto">
          <a:xfrm>
            <a:off x="1143000" y="990600"/>
            <a:ext cx="6869113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3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6"/>
          <a:stretch/>
        </p:blipFill>
        <p:spPr bwMode="auto">
          <a:xfrm>
            <a:off x="533400" y="1066800"/>
            <a:ext cx="8248650" cy="506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fr-CH" sz="2400" b="1" dirty="0" err="1" smtClean="0">
                <a:solidFill>
                  <a:schemeClr val="accent1">
                    <a:lumMod val="25000"/>
                  </a:schemeClr>
                </a:solidFill>
              </a:rPr>
              <a:t>Feasibility</a:t>
            </a:r>
            <a:r>
              <a:rPr lang="fr-CH" sz="2400" b="1" dirty="0" smtClean="0">
                <a:solidFill>
                  <a:schemeClr val="accent1">
                    <a:lumMod val="25000"/>
                  </a:schemeClr>
                </a:solidFill>
              </a:rPr>
              <a:t> of an </a:t>
            </a:r>
            <a:r>
              <a:rPr lang="fr-CH" sz="2400" b="1" dirty="0" err="1">
                <a:solidFill>
                  <a:schemeClr val="accent1">
                    <a:lumMod val="25000"/>
                  </a:schemeClr>
                </a:solidFill>
              </a:rPr>
              <a:t>Upper</a:t>
            </a:r>
            <a:r>
              <a:rPr lang="fr-CH" sz="2400" b="1" dirty="0">
                <a:solidFill>
                  <a:schemeClr val="accent1">
                    <a:lumMod val="25000"/>
                  </a:schemeClr>
                </a:solidFill>
              </a:rPr>
              <a:t>-Air </a:t>
            </a:r>
            <a:r>
              <a:rPr lang="fr-CH" sz="2400" b="1" dirty="0" err="1" smtClean="0">
                <a:solidFill>
                  <a:schemeClr val="accent1">
                    <a:lumMod val="25000"/>
                  </a:schemeClr>
                </a:solidFill>
              </a:rPr>
              <a:t>Measurement</a:t>
            </a:r>
            <a:r>
              <a:rPr lang="fr-CH" sz="2400" b="1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1">
                    <a:lumMod val="25000"/>
                  </a:schemeClr>
                </a:solidFill>
              </a:rPr>
              <a:t>intercomparison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002768" y="5407223"/>
            <a:ext cx="593143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Philipona, Kräuchi, Brocard,  GRL</a:t>
            </a: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2012  </a:t>
            </a:r>
            <a:r>
              <a:rPr lang="de-CH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doi:10.1029/2012GL052087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300" y="2057400"/>
            <a:ext cx="5113900" cy="3231654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«radiosonde and </a:t>
            </a: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remote</a:t>
            </a: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sensing</a:t>
            </a:r>
            <a:endParaRPr lang="fr-CH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CH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n constant </a:t>
            </a: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evolutions</a:t>
            </a: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fr-CH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GRUAN meeting </a:t>
            </a: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Italy</a:t>
            </a: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Feb</a:t>
            </a: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. 2015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Traceability</a:t>
            </a:r>
            <a:r>
              <a:rPr lang="fr-CH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fr-CH" b="1" dirty="0" err="1" smtClean="0">
                <a:solidFill>
                  <a:schemeClr val="accent1">
                    <a:lumMod val="50000"/>
                  </a:schemeClr>
                </a:solidFill>
              </a:rPr>
              <a:t>uncertainties</a:t>
            </a:r>
            <a:endParaRPr lang="fr-CH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CH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5943600"/>
            <a:ext cx="8534400" cy="900112"/>
            <a:chOff x="381000" y="5943600"/>
            <a:chExt cx="8534400" cy="900112"/>
          </a:xfrm>
        </p:grpSpPr>
        <p:sp>
          <p:nvSpPr>
            <p:cNvPr id="8" name="Bevel 7"/>
            <p:cNvSpPr/>
            <p:nvPr/>
          </p:nvSpPr>
          <p:spPr bwMode="auto">
            <a:xfrm>
              <a:off x="381000" y="5943600"/>
              <a:ext cx="8534400" cy="900112"/>
            </a:xfrm>
            <a:prstGeom prst="bevel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53179" y="6167735"/>
              <a:ext cx="30428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 smtClean="0">
                  <a:hlinkClick r:id="rId3" action="ppaction://hlinkfile"/>
                </a:rPr>
                <a:t>GoPro</a:t>
              </a:r>
              <a:r>
                <a:rPr lang="de-CH" dirty="0" smtClean="0">
                  <a:hlinkClick r:id="rId3" action="ppaction://hlinkfile"/>
                </a:rPr>
                <a:t> </a:t>
              </a:r>
              <a:r>
                <a:rPr lang="de-CH" dirty="0" err="1" smtClean="0">
                  <a:hlinkClick r:id="rId3" action="ppaction://hlinkfile"/>
                </a:rPr>
                <a:t>avion</a:t>
              </a:r>
              <a:r>
                <a:rPr lang="de-CH" dirty="0" smtClean="0">
                  <a:hlinkClick r:id="rId3" action="ppaction://hlinkfile"/>
                </a:rPr>
                <a:t> 01.wmv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37037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</a:rPr>
              <a:t>II. WMO Solid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</a:rPr>
              <a:t>Precipitation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</a:rPr>
              <a:t>InterComparison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</a:rPr>
              <a:t>Experiment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</a:rPr>
              <a:t> (SPICE)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en-US" dirty="0" smtClean="0">
                <a:solidFill>
                  <a:srgbClr val="000000"/>
                </a:solidFill>
              </a:rPr>
              <a:t>Cg-17, Agenda Item 2.5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pice_map_July2013.jpg"/>
          <p:cNvPicPr>
            <a:picLocks noChangeAspect="1"/>
          </p:cNvPicPr>
          <p:nvPr/>
        </p:nvPicPr>
        <p:blipFill rotWithShape="1">
          <a:blip r:embed="rId2" cstate="print"/>
          <a:srcRect l="7345" t="5139" r="-1" b="26164"/>
          <a:stretch/>
        </p:blipFill>
        <p:spPr bwMode="auto">
          <a:xfrm>
            <a:off x="0" y="1143000"/>
            <a:ext cx="9125607" cy="522627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407" y="1173480"/>
            <a:ext cx="6172200" cy="4897437"/>
          </a:xfrm>
          <a:solidFill>
            <a:srgbClr val="FF9900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endParaRPr lang="fr-CH" b="1" dirty="0">
              <a:solidFill>
                <a:schemeClr val="bg1"/>
              </a:solidFill>
            </a:endParaRPr>
          </a:p>
          <a:p>
            <a:r>
              <a:rPr lang="fr-CH" b="1" dirty="0" smtClean="0">
                <a:solidFill>
                  <a:schemeClr val="bg1"/>
                </a:solidFill>
              </a:rPr>
              <a:t>20 sites - 15 countries</a:t>
            </a:r>
          </a:p>
          <a:p>
            <a:r>
              <a:rPr lang="fr-CH" b="1" dirty="0" smtClean="0">
                <a:solidFill>
                  <a:schemeClr val="bg1"/>
                </a:solidFill>
              </a:rPr>
              <a:t>&gt;20 instrument providers</a:t>
            </a:r>
          </a:p>
          <a:p>
            <a:r>
              <a:rPr lang="fr-CH" b="1" dirty="0" err="1" smtClean="0">
                <a:solidFill>
                  <a:schemeClr val="bg1"/>
                </a:solidFill>
              </a:rPr>
              <a:t>Approx</a:t>
            </a:r>
            <a:r>
              <a:rPr lang="fr-CH" b="1" dirty="0" smtClean="0">
                <a:solidFill>
                  <a:schemeClr val="bg1"/>
                </a:solidFill>
              </a:rPr>
              <a:t>. 80 gauges </a:t>
            </a:r>
            <a:r>
              <a:rPr lang="fr-CH" b="1" dirty="0" err="1" smtClean="0">
                <a:solidFill>
                  <a:schemeClr val="bg1"/>
                </a:solidFill>
              </a:rPr>
              <a:t>under</a:t>
            </a:r>
            <a:r>
              <a:rPr lang="fr-CH" b="1" dirty="0" smtClean="0">
                <a:solidFill>
                  <a:schemeClr val="bg1"/>
                </a:solidFill>
              </a:rPr>
              <a:t> test </a:t>
            </a:r>
          </a:p>
          <a:p>
            <a:pPr marL="0" indent="0">
              <a:buNone/>
            </a:pPr>
            <a:r>
              <a:rPr lang="fr-CH" b="1" dirty="0">
                <a:solidFill>
                  <a:schemeClr val="bg1"/>
                </a:solidFill>
              </a:rPr>
              <a:t>	</a:t>
            </a:r>
            <a:r>
              <a:rPr lang="fr-CH" b="1" dirty="0" err="1" smtClean="0">
                <a:solidFill>
                  <a:schemeClr val="bg1"/>
                </a:solidFill>
              </a:rPr>
              <a:t>Tipping</a:t>
            </a:r>
            <a:r>
              <a:rPr lang="fr-CH" b="1" dirty="0" smtClean="0">
                <a:solidFill>
                  <a:schemeClr val="bg1"/>
                </a:solidFill>
              </a:rPr>
              <a:t> </a:t>
            </a:r>
            <a:r>
              <a:rPr lang="fr-CH" b="1" dirty="0" err="1" smtClean="0">
                <a:solidFill>
                  <a:schemeClr val="bg1"/>
                </a:solidFill>
              </a:rPr>
              <a:t>buckets</a:t>
            </a:r>
            <a:endParaRPr lang="fr-CH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CH" b="1" dirty="0" smtClean="0">
                <a:solidFill>
                  <a:schemeClr val="bg1"/>
                </a:solidFill>
              </a:rPr>
              <a:t>	</a:t>
            </a:r>
            <a:r>
              <a:rPr lang="fr-CH" b="1" dirty="0" err="1">
                <a:solidFill>
                  <a:schemeClr val="bg1"/>
                </a:solidFill>
              </a:rPr>
              <a:t>W</a:t>
            </a:r>
            <a:r>
              <a:rPr lang="fr-CH" b="1" dirty="0" err="1" smtClean="0">
                <a:solidFill>
                  <a:schemeClr val="bg1"/>
                </a:solidFill>
              </a:rPr>
              <a:t>eighing</a:t>
            </a:r>
            <a:r>
              <a:rPr lang="fr-CH" b="1" dirty="0" smtClean="0">
                <a:solidFill>
                  <a:schemeClr val="bg1"/>
                </a:solidFill>
              </a:rPr>
              <a:t> gauges</a:t>
            </a:r>
          </a:p>
          <a:p>
            <a:pPr marL="0" indent="0">
              <a:buNone/>
            </a:pPr>
            <a:r>
              <a:rPr lang="fr-CH" b="1" dirty="0">
                <a:solidFill>
                  <a:schemeClr val="bg1"/>
                </a:solidFill>
              </a:rPr>
              <a:t>	N</a:t>
            </a:r>
            <a:r>
              <a:rPr lang="fr-CH" b="1" dirty="0" smtClean="0">
                <a:solidFill>
                  <a:schemeClr val="bg1"/>
                </a:solidFill>
              </a:rPr>
              <a:t>on-</a:t>
            </a:r>
            <a:r>
              <a:rPr lang="fr-CH" b="1" dirty="0" err="1" smtClean="0">
                <a:solidFill>
                  <a:schemeClr val="bg1"/>
                </a:solidFill>
              </a:rPr>
              <a:t>catchment</a:t>
            </a:r>
            <a:r>
              <a:rPr lang="fr-CH" b="1" dirty="0" smtClean="0">
                <a:solidFill>
                  <a:schemeClr val="bg1"/>
                </a:solidFill>
              </a:rPr>
              <a:t> gauges</a:t>
            </a:r>
          </a:p>
          <a:p>
            <a:r>
              <a:rPr lang="fr-CH" b="1" dirty="0" smtClean="0">
                <a:solidFill>
                  <a:schemeClr val="bg1"/>
                </a:solidFill>
              </a:rPr>
              <a:t>Field </a:t>
            </a:r>
            <a:r>
              <a:rPr lang="fr-CH" b="1" dirty="0" err="1" smtClean="0">
                <a:solidFill>
                  <a:schemeClr val="bg1"/>
                </a:solidFill>
              </a:rPr>
              <a:t>experiment</a:t>
            </a:r>
            <a:r>
              <a:rPr lang="fr-CH" b="1" dirty="0" smtClean="0">
                <a:solidFill>
                  <a:schemeClr val="bg1"/>
                </a:solidFill>
              </a:rPr>
              <a:t> </a:t>
            </a:r>
            <a:r>
              <a:rPr lang="fr-CH" b="1" dirty="0" err="1" smtClean="0">
                <a:solidFill>
                  <a:schemeClr val="bg1"/>
                </a:solidFill>
              </a:rPr>
              <a:t>just</a:t>
            </a:r>
            <a:r>
              <a:rPr lang="fr-CH" b="1" dirty="0" smtClean="0">
                <a:solidFill>
                  <a:schemeClr val="bg1"/>
                </a:solidFill>
              </a:rPr>
              <a:t> </a:t>
            </a:r>
            <a:r>
              <a:rPr lang="fr-CH" b="1" dirty="0" err="1" smtClean="0">
                <a:solidFill>
                  <a:schemeClr val="bg1"/>
                </a:solidFill>
              </a:rPr>
              <a:t>completed</a:t>
            </a:r>
            <a:endParaRPr lang="fr-CH" b="1" dirty="0" smtClean="0">
              <a:solidFill>
                <a:schemeClr val="bg1"/>
              </a:solidFill>
            </a:endParaRPr>
          </a:p>
          <a:p>
            <a:r>
              <a:rPr lang="fr-CH" b="1" dirty="0" smtClean="0">
                <a:solidFill>
                  <a:schemeClr val="bg1"/>
                </a:solidFill>
              </a:rPr>
              <a:t>Final report due 2016</a:t>
            </a:r>
          </a:p>
          <a:p>
            <a:endParaRPr lang="fr-CH" b="1" dirty="0">
              <a:solidFill>
                <a:schemeClr val="bg1"/>
              </a:solidFill>
            </a:endParaRPr>
          </a:p>
          <a:p>
            <a:endParaRPr lang="fr-CH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H" sz="2000" b="1" dirty="0" smtClean="0">
              <a:solidFill>
                <a:schemeClr val="bg1"/>
              </a:solidFill>
            </a:endParaRPr>
          </a:p>
          <a:p>
            <a:pPr lvl="2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44638"/>
            <a:ext cx="827246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03225" y="3413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WMO Solid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Precipitation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Intercomparison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Experiment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(SPICE)</a:t>
            </a:r>
            <a:endParaRPr lang="en-US" sz="2400" b="1" kern="0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1195388" y="6477000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CH" altLang="en-US" smtClean="0">
                <a:solidFill>
                  <a:srgbClr val="000000"/>
                </a:solidFill>
              </a:rPr>
              <a:t>Cg-17, Agenda Item 2.5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>
                <a:solidFill>
                  <a:srgbClr val="000000"/>
                </a:solidFill>
              </a:rPr>
              <a:pPr/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58" y="990600"/>
            <a:ext cx="6855342" cy="51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03225" y="3413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WMO Solid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Precipitation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Intercomparison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Experiment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(SPICE)</a:t>
            </a:r>
            <a:endParaRPr lang="en-US" sz="2400" b="1" kern="0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1195388" y="6477000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CH" altLang="en-US" smtClean="0">
                <a:solidFill>
                  <a:srgbClr val="000000"/>
                </a:solidFill>
              </a:rPr>
              <a:t>Cg-17, Agenda Item 2.5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"/>
          <a:stretch/>
        </p:blipFill>
        <p:spPr>
          <a:xfrm>
            <a:off x="45430" y="990600"/>
            <a:ext cx="9098570" cy="44403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>
                <a:solidFill>
                  <a:srgbClr val="000000"/>
                </a:solidFill>
              </a:rPr>
              <a:pPr/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03225" y="3413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WMO Solid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Precipitation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Intercomparison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fr-CH" sz="2400" b="1" kern="0" dirty="0" err="1" smtClean="0">
                <a:solidFill>
                  <a:srgbClr val="BBE0E3">
                    <a:lumMod val="50000"/>
                  </a:srgbClr>
                </a:solidFill>
              </a:rPr>
              <a:t>Experiment</a:t>
            </a:r>
            <a:r>
              <a:rPr lang="fr-CH" sz="2400" b="1" kern="0" dirty="0" smtClean="0">
                <a:solidFill>
                  <a:srgbClr val="BBE0E3">
                    <a:lumMod val="50000"/>
                  </a:srgbClr>
                </a:solidFill>
              </a:rPr>
              <a:t> (SPICE)</a:t>
            </a:r>
            <a:endParaRPr lang="en-US" sz="2400" b="1" kern="0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1195388" y="6477000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CH" altLang="en-US" smtClean="0">
                <a:solidFill>
                  <a:srgbClr val="000000"/>
                </a:solidFill>
              </a:rPr>
              <a:t>Cg-17, Agenda Item 2.5</a:t>
            </a:r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86833" y="1524000"/>
            <a:ext cx="2266567" cy="1219200"/>
            <a:chOff x="5886833" y="2057400"/>
            <a:chExt cx="2266567" cy="121920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7620000" y="2057400"/>
              <a:ext cx="0" cy="1219200"/>
            </a:xfrm>
            <a:prstGeom prst="straightConnector1">
              <a:avLst/>
            </a:prstGeom>
            <a:ln w="44450">
              <a:solidFill>
                <a:schemeClr val="accent5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886833" y="2362200"/>
              <a:ext cx="1733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 smtClean="0">
                  <a:solidFill>
                    <a:srgbClr val="DAEDEF">
                      <a:lumMod val="50000"/>
                    </a:srgbClr>
                  </a:solidFill>
                  <a:latin typeface="Symbol" panose="05050102010706020507" pitchFamily="18" charset="2"/>
                </a:rPr>
                <a:t>D</a:t>
              </a:r>
              <a:r>
                <a:rPr lang="fr-CH" b="1" dirty="0" smtClean="0">
                  <a:solidFill>
                    <a:srgbClr val="DAEDEF">
                      <a:lumMod val="50000"/>
                    </a:srgbClr>
                  </a:solidFill>
                </a:rPr>
                <a:t> &gt; 40% !!!</a:t>
              </a:r>
              <a:endParaRPr lang="de-CH" b="1" dirty="0">
                <a:solidFill>
                  <a:srgbClr val="DAEDEF">
                    <a:lumMod val="50000"/>
                  </a:srgb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753416" y="2057400"/>
              <a:ext cx="1399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705600" y="3276600"/>
              <a:ext cx="1399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908" y="5380672"/>
            <a:ext cx="9141092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2D2D8A"/>
                </a:solidFill>
              </a:rPr>
              <a:t>The World Meteorological Organization Solid Precipitation </a:t>
            </a:r>
            <a:r>
              <a:rPr lang="en-GB" sz="1200" b="1" dirty="0" err="1">
                <a:solidFill>
                  <a:srgbClr val="2D2D8A"/>
                </a:solidFill>
              </a:rPr>
              <a:t>InterComparison</a:t>
            </a:r>
            <a:r>
              <a:rPr lang="en-GB" sz="1200" b="1" dirty="0">
                <a:solidFill>
                  <a:srgbClr val="2D2D8A"/>
                </a:solidFill>
              </a:rPr>
              <a:t> Experiment (WMO-SPICE) and its applications</a:t>
            </a:r>
            <a:br>
              <a:rPr lang="en-GB" sz="1200" b="1" dirty="0">
                <a:solidFill>
                  <a:srgbClr val="2D2D8A"/>
                </a:solidFill>
              </a:rPr>
            </a:br>
            <a:r>
              <a:rPr lang="en-GB" sz="1200" b="1" dirty="0">
                <a:solidFill>
                  <a:srgbClr val="2D2D8A"/>
                </a:solidFill>
              </a:rPr>
              <a:t>Editor(s): M. E. Earle, S. Morin, R. M. Rasmussen, M. A. Wolff, and D. Yang</a:t>
            </a:r>
            <a:br>
              <a:rPr lang="en-GB" sz="1200" b="1" dirty="0">
                <a:solidFill>
                  <a:srgbClr val="2D2D8A"/>
                </a:solidFill>
              </a:rPr>
            </a:br>
            <a:r>
              <a:rPr lang="en-GB" sz="1200" b="1" dirty="0" smtClean="0">
                <a:solidFill>
                  <a:srgbClr val="2D2D8A"/>
                </a:solidFill>
              </a:rPr>
              <a:t>In prep.: Special </a:t>
            </a:r>
            <a:r>
              <a:rPr lang="en-GB" sz="1200" b="1" dirty="0">
                <a:solidFill>
                  <a:srgbClr val="2D2D8A"/>
                </a:solidFill>
              </a:rPr>
              <a:t>issue jointly organized between Atmospheric Measurement Techniques, </a:t>
            </a:r>
            <a:endParaRPr lang="en-GB" sz="1200" b="1" dirty="0" smtClean="0">
              <a:solidFill>
                <a:srgbClr val="2D2D8A"/>
              </a:solidFill>
            </a:endParaRPr>
          </a:p>
          <a:p>
            <a:r>
              <a:rPr lang="en-GB" sz="1200" b="1" dirty="0" smtClean="0">
                <a:solidFill>
                  <a:srgbClr val="2D2D8A"/>
                </a:solidFill>
              </a:rPr>
              <a:t>Earth </a:t>
            </a:r>
            <a:r>
              <a:rPr lang="en-GB" sz="1200" b="1" dirty="0">
                <a:solidFill>
                  <a:srgbClr val="2D2D8A"/>
                </a:solidFill>
              </a:rPr>
              <a:t>System Science Data, Hydrology and Earth System Sciences, and The </a:t>
            </a:r>
            <a:r>
              <a:rPr lang="en-GB" sz="1200" b="1" dirty="0" err="1">
                <a:solidFill>
                  <a:srgbClr val="2D2D8A"/>
                </a:solidFill>
              </a:rPr>
              <a:t>Cryosphere</a:t>
            </a:r>
            <a:endParaRPr lang="de-CH" sz="1200" b="1" dirty="0">
              <a:solidFill>
                <a:srgbClr val="2D2D8A"/>
              </a:solidFill>
            </a:endParaRPr>
          </a:p>
          <a:p>
            <a:r>
              <a:rPr lang="de-CH" sz="1200" b="1" u="sng" dirty="0">
                <a:solidFill>
                  <a:srgbClr val="2D2D8A"/>
                </a:solidFill>
                <a:hlinkClick r:id="rId3"/>
              </a:rPr>
              <a:t>http://www.earth-syst-sci-data.net/special_issue400_78.html</a:t>
            </a:r>
            <a:endParaRPr lang="de-CH" sz="1200" b="1" dirty="0">
              <a:solidFill>
                <a:srgbClr val="2D2D8A"/>
              </a:solidFill>
            </a:endParaRPr>
          </a:p>
          <a:p>
            <a:endParaRPr lang="de-CH" sz="12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err="1" smtClean="0"/>
              <a:t>Hail</a:t>
            </a:r>
            <a:r>
              <a:rPr lang="fr-CH" sz="4000" dirty="0" smtClean="0"/>
              <a:t> </a:t>
            </a:r>
            <a:r>
              <a:rPr lang="fr-CH" sz="4000" dirty="0" err="1" smtClean="0"/>
              <a:t>measurements</a:t>
            </a:r>
            <a:endParaRPr lang="de-CH" sz="4000" dirty="0"/>
          </a:p>
        </p:txBody>
      </p:sp>
      <p:pic>
        <p:nvPicPr>
          <p:cNvPr id="2050" name="Picture 2" descr="http://www.cocorahs.org/Media/images/hailpad_large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6" y="1268760"/>
            <a:ext cx="32007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agel.at/site/images/Foto_Hagelschaden_an_Ma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24" y="3869556"/>
            <a:ext cx="3355997" cy="22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ome.planet.nl/~neele050/afbeeldingen/hage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384376" cy="243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er von Hagelschäden an Auto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54264"/>
            <a:ext cx="3193670" cy="21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16786" y="451197"/>
            <a:ext cx="589943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kern="0" dirty="0" smtClean="0">
                <a:solidFill>
                  <a:srgbClr val="FF0000"/>
                </a:solidFill>
              </a:rPr>
              <a:t>Global</a:t>
            </a:r>
            <a:r>
              <a:rPr lang="en-GB" kern="0" dirty="0" smtClean="0">
                <a:solidFill>
                  <a:srgbClr val="000000"/>
                </a:solidFill>
              </a:rPr>
              <a:t> climatology 2002 - 2011</a:t>
            </a:r>
            <a:endParaRPr lang="en-GB" kern="0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61550"/>
            <a:ext cx="4680520" cy="5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57728"/>
            <a:ext cx="5267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934669" y="6458843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10" name="Picture 23" descr="H:\test2\global\MZC-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32" y="1893256"/>
            <a:ext cx="4162784" cy="3943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55492" y="1896050"/>
            <a:ext cx="1140288" cy="43088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800" b="1" dirty="0" smtClean="0">
                <a:solidFill>
                  <a:srgbClr val="000000"/>
                </a:solidFill>
              </a:rPr>
              <a:t>&gt;2 cm</a:t>
            </a:r>
            <a:endParaRPr lang="de-CH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23728" y="6484509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57728"/>
            <a:ext cx="5267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3934669" y="6458843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62790"/>
            <a:ext cx="4680520" cy="5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H:\test2\global\MZC-30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94" y="1896050"/>
            <a:ext cx="4161600" cy="394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55492" y="1896050"/>
            <a:ext cx="1140288" cy="43088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800" b="1" dirty="0" smtClean="0">
                <a:solidFill>
                  <a:srgbClr val="000000"/>
                </a:solidFill>
              </a:rPr>
              <a:t>&gt;3 cm</a:t>
            </a:r>
            <a:endParaRPr lang="de-CH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16786" y="451197"/>
            <a:ext cx="589943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kern="0" dirty="0" smtClean="0">
                <a:solidFill>
                  <a:srgbClr val="FF0000"/>
                </a:solidFill>
              </a:rPr>
              <a:t>Global</a:t>
            </a:r>
            <a:r>
              <a:rPr lang="en-GB" kern="0" dirty="0" smtClean="0">
                <a:solidFill>
                  <a:srgbClr val="000000"/>
                </a:solidFill>
              </a:rPr>
              <a:t> climatology 2002 - 2011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23728" y="6484509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51159"/>
            <a:ext cx="4680520" cy="5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57728"/>
            <a:ext cx="5267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934669" y="6458843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8" name="Picture 21" descr="H:\test2\global\MZC-40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43" y="1896779"/>
            <a:ext cx="4161600" cy="394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5492" y="1906441"/>
            <a:ext cx="1140288" cy="43088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800" b="1" dirty="0" smtClean="0">
                <a:solidFill>
                  <a:srgbClr val="000000"/>
                </a:solidFill>
              </a:rPr>
              <a:t>&gt;4 cm</a:t>
            </a:r>
            <a:endParaRPr lang="de-CH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16786" y="451197"/>
            <a:ext cx="589943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kern="0" dirty="0" smtClean="0">
                <a:solidFill>
                  <a:srgbClr val="FF0000"/>
                </a:solidFill>
              </a:rPr>
              <a:t>Global</a:t>
            </a:r>
            <a:r>
              <a:rPr lang="en-GB" kern="0" dirty="0" smtClean="0">
                <a:solidFill>
                  <a:srgbClr val="000000"/>
                </a:solidFill>
              </a:rPr>
              <a:t> climatology 2002 - 2011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23728" y="6484509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51159"/>
            <a:ext cx="4680520" cy="5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57728"/>
            <a:ext cx="5267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934669" y="6458843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9" name="Picture 22" descr="H:\test2\global\MZC-50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43" y="1897577"/>
            <a:ext cx="4161600" cy="394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55492" y="1906441"/>
            <a:ext cx="1140288" cy="43088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800" b="1" dirty="0" smtClean="0">
                <a:solidFill>
                  <a:srgbClr val="000000"/>
                </a:solidFill>
              </a:rPr>
              <a:t>&gt;5 cm</a:t>
            </a:r>
            <a:endParaRPr lang="de-CH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16786" y="451197"/>
            <a:ext cx="589943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kern="0" dirty="0" smtClean="0">
                <a:solidFill>
                  <a:srgbClr val="FF0000"/>
                </a:solidFill>
              </a:rPr>
              <a:t>Global</a:t>
            </a:r>
            <a:r>
              <a:rPr lang="en-GB" kern="0" dirty="0" smtClean="0">
                <a:solidFill>
                  <a:srgbClr val="000000"/>
                </a:solidFill>
              </a:rPr>
              <a:t> climatology 2002 - 2011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9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mtClean="0">
                <a:latin typeface="Arial" pitchFamily="34" charset="0"/>
              </a:rPr>
              <a:t>Improvements:   better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2000" dirty="0" smtClean="0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57350" name="Picture 2" descr="C:\Users\George\Documents\WMO Cloud Atlas\Photos for WMO Congress\Cumulonimbus calvus praecipitatio over Gibralter together with various cumulus species and cirrus fibratus_(Stephen Ball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3581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4" descr="C:\Users\George\Documents\WMO Cloud Atlas\Photos for WMO Congress\Cumulonimbus calvus, cumulus congestus, fractus, velum &amp; a distant cumulonimbus capillatus_England_(Rodney Hal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"/>
          <a:stretch>
            <a:fillRect/>
          </a:stretch>
        </p:blipFill>
        <p:spPr bwMode="auto">
          <a:xfrm>
            <a:off x="4876800" y="3581400"/>
            <a:ext cx="3378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5" descr="C:\Users\George\Documents\WMO Cloud Atlas\Photos for WMO Congress\Cirrus floccus with virga and cumulus humilis &amp; fractus_(George Anderson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6" descr="C:\Users\George\Documents\WMO Cloud Atlas\Photos for WMO Congress\Altocumulus stratiformis perlucidus translucidus undulatus_( Frank Le Blancq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3413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5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16786" y="451197"/>
            <a:ext cx="589943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kern="0" dirty="0" smtClean="0">
                <a:solidFill>
                  <a:srgbClr val="000000"/>
                </a:solidFill>
              </a:rPr>
              <a:t>Hail in the Alps </a:t>
            </a:r>
            <a:endParaRPr lang="en-GB" kern="0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1550"/>
            <a:ext cx="4680520" cy="5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7728"/>
            <a:ext cx="5267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422501" y="6458843"/>
            <a:ext cx="43204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10" name="Picture 23" descr="H:\test2\global\MZC-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4" y="1893256"/>
            <a:ext cx="4162784" cy="3943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3324" y="1896050"/>
            <a:ext cx="1140288" cy="43088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2800" b="1" dirty="0" smtClean="0">
                <a:solidFill>
                  <a:srgbClr val="000000"/>
                </a:solidFill>
              </a:rPr>
              <a:t>&gt;2 cm</a:t>
            </a:r>
            <a:endParaRPr lang="de-CH" sz="2800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4644008" y="3048309"/>
            <a:ext cx="864096" cy="308683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 rot="20315301">
            <a:off x="1691680" y="3573016"/>
            <a:ext cx="3024336" cy="792088"/>
          </a:xfrm>
          <a:prstGeom prst="ellipse">
            <a:avLst/>
          </a:prstGeom>
          <a:noFill/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590853" y="2431417"/>
            <a:ext cx="3301627" cy="19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2000" kern="0" dirty="0" smtClean="0">
                <a:solidFill>
                  <a:srgbClr val="FF0000"/>
                </a:solidFill>
              </a:rPr>
              <a:t>Low radar visibility or lower severe thunderstorm frequency?</a:t>
            </a:r>
            <a:endParaRPr lang="en-GB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/>
              <a:pPr/>
              <a:t>61</a:t>
            </a:fld>
            <a:endParaRPr lang="en-US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91440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91940"/>
            <a:ext cx="3200400" cy="247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7" y="1117600"/>
            <a:ext cx="251142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0562" y="5720925"/>
            <a:ext cx="2411238" cy="46166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Remote</a:t>
            </a:r>
            <a:r>
              <a:rPr lang="fr-CH" dirty="0" smtClean="0"/>
              <a:t> </a:t>
            </a:r>
            <a:r>
              <a:rPr lang="fr-CH" dirty="0" err="1" smtClean="0"/>
              <a:t>sensing</a:t>
            </a:r>
            <a:endParaRPr lang="fr-CH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366381" y="5720926"/>
            <a:ext cx="2683748" cy="46166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In situ observation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37452" y="5738813"/>
            <a:ext cx="2172390" cy="46166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crowdsourcing</a:t>
            </a:r>
            <a:endParaRPr lang="fr-CH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71800" y="5610061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+</a:t>
            </a:r>
            <a:endParaRPr lang="de-CH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7224" y="561671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+</a:t>
            </a:r>
            <a:endParaRPr lang="de-CH" sz="4000" b="1" dirty="0"/>
          </a:p>
        </p:txBody>
      </p:sp>
      <p:sp>
        <p:nvSpPr>
          <p:cNvPr id="16" name="Footer Placeholder 3"/>
          <p:cNvSpPr txBox="1">
            <a:spLocks/>
          </p:cNvSpPr>
          <p:nvPr/>
        </p:nvSpPr>
        <p:spPr bwMode="auto">
          <a:xfrm>
            <a:off x="1195388" y="6477000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CH" altLang="en-US" smtClean="0"/>
              <a:t>Cg-17, Agenda Item 2.5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1000" y="85576"/>
            <a:ext cx="8534400" cy="900112"/>
            <a:chOff x="381000" y="85576"/>
            <a:chExt cx="8534400" cy="900112"/>
          </a:xfrm>
        </p:grpSpPr>
        <p:sp>
          <p:nvSpPr>
            <p:cNvPr id="17" name="Bevel 16"/>
            <p:cNvSpPr/>
            <p:nvPr/>
          </p:nvSpPr>
          <p:spPr bwMode="auto">
            <a:xfrm>
              <a:off x="381000" y="85576"/>
              <a:ext cx="8534400" cy="900112"/>
            </a:xfrm>
            <a:prstGeom prst="bevel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4600" y="304800"/>
              <a:ext cx="44678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hlinkClick r:id="rId5" action="ppaction://hlinkfile"/>
                </a:rPr>
                <a:t>Rad4Alp_newsMay15_def.mp4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1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7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37" y="304798"/>
            <a:ext cx="3299063" cy="586500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80673-A73F-4D73-96A3-E05FA08B7613}" type="slidenum">
              <a:rPr lang="en-US" altLang="en-US" smtClean="0"/>
              <a:pPr/>
              <a:t>62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4800"/>
            <a:ext cx="3299063" cy="58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95700"/>
            <a:ext cx="469741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 descr="M:\lom-home\lom\users\mbc\OTHER\PLP140262300.ZH.1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46974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25"/>
          <p:cNvSpPr>
            <a:spLocks noChangeArrowheads="1"/>
          </p:cNvSpPr>
          <p:nvPr/>
        </p:nvSpPr>
        <p:spPr bwMode="auto">
          <a:xfrm>
            <a:off x="4284663" y="3068638"/>
            <a:ext cx="4697412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80901" name="Group 3"/>
          <p:cNvGrpSpPr>
            <a:grpSpLocks/>
          </p:cNvGrpSpPr>
          <p:nvPr/>
        </p:nvGrpSpPr>
        <p:grpSpPr bwMode="auto">
          <a:xfrm>
            <a:off x="1241425" y="898525"/>
            <a:ext cx="2952750" cy="5080000"/>
            <a:chOff x="1240995" y="897834"/>
            <a:chExt cx="2953387" cy="5079910"/>
          </a:xfrm>
        </p:grpSpPr>
        <p:pic>
          <p:nvPicPr>
            <p:cNvPr id="809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941" y="1249827"/>
              <a:ext cx="2771775" cy="215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941" y="3825094"/>
              <a:ext cx="2771775" cy="215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22" name="TextBox 4"/>
            <p:cNvSpPr txBox="1">
              <a:spLocks noChangeArrowheads="1"/>
            </p:cNvSpPr>
            <p:nvPr/>
          </p:nvSpPr>
          <p:spPr bwMode="auto">
            <a:xfrm>
              <a:off x="1278590" y="897834"/>
              <a:ext cx="29157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CH" altLang="de-DE" sz="1600" b="1" i="1" smtClean="0">
                  <a:solidFill>
                    <a:srgbClr val="000000"/>
                  </a:solidFill>
                </a:rPr>
                <a:t>Xmas 2013</a:t>
              </a:r>
              <a:r>
                <a:rPr lang="de-CH" altLang="de-DE" sz="1400" i="1" smtClean="0">
                  <a:solidFill>
                    <a:srgbClr val="000000"/>
                  </a:solidFill>
                </a:rPr>
                <a:t> 48hrs precipitation</a:t>
              </a:r>
            </a:p>
          </p:txBody>
        </p:sp>
        <p:sp>
          <p:nvSpPr>
            <p:cNvPr id="80923" name="TextBox 4"/>
            <p:cNvSpPr txBox="1">
              <a:spLocks noChangeArrowheads="1"/>
            </p:cNvSpPr>
            <p:nvPr/>
          </p:nvSpPr>
          <p:spPr bwMode="auto">
            <a:xfrm>
              <a:off x="1240995" y="3369819"/>
              <a:ext cx="29157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CH" altLang="de-DE" sz="1200" i="1" smtClean="0">
                  <a:solidFill>
                    <a:srgbClr val="000000"/>
                  </a:solidFill>
                </a:rPr>
                <a:t>blue &gt;5mm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CH" altLang="de-DE" sz="1200" i="1" smtClean="0">
                  <a:solidFill>
                    <a:srgbClr val="000000"/>
                  </a:solidFill>
                </a:rPr>
                <a:t>yellow &gt;50mm </a:t>
              </a:r>
            </a:p>
          </p:txBody>
        </p:sp>
        <p:sp>
          <p:nvSpPr>
            <p:cNvPr id="80924" name="TextBox 4"/>
            <p:cNvSpPr txBox="1">
              <a:spLocks noChangeArrowheads="1"/>
            </p:cNvSpPr>
            <p:nvPr/>
          </p:nvSpPr>
          <p:spPr bwMode="auto">
            <a:xfrm>
              <a:off x="2314423" y="1329882"/>
              <a:ext cx="1672007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CH" altLang="de-DE" sz="1400" b="1" smtClean="0">
                  <a:solidFill>
                    <a:srgbClr val="000000"/>
                  </a:solidFill>
                </a:rPr>
                <a:t>With Plaine Morte</a:t>
              </a:r>
              <a:endParaRPr lang="de-CH" altLang="de-DE" sz="1400" smtClean="0">
                <a:solidFill>
                  <a:srgbClr val="000000"/>
                </a:solidFill>
              </a:endParaRPr>
            </a:p>
          </p:txBody>
        </p:sp>
        <p:sp>
          <p:nvSpPr>
            <p:cNvPr id="80925" name="TextBox 4"/>
            <p:cNvSpPr txBox="1">
              <a:spLocks noChangeArrowheads="1"/>
            </p:cNvSpPr>
            <p:nvPr/>
          </p:nvSpPr>
          <p:spPr bwMode="auto">
            <a:xfrm>
              <a:off x="1993733" y="3900398"/>
              <a:ext cx="198438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CH" altLang="de-DE" sz="1400" b="1" smtClean="0">
                  <a:solidFill>
                    <a:srgbClr val="000000"/>
                  </a:solidFill>
                </a:rPr>
                <a:t>Without Plaine Morte</a:t>
              </a:r>
              <a:endParaRPr lang="de-CH" altLang="de-DE" sz="1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0902" name="TextBox 4"/>
          <p:cNvSpPr txBox="1">
            <a:spLocks noChangeArrowheads="1"/>
          </p:cNvSpPr>
          <p:nvPr/>
        </p:nvSpPr>
        <p:spPr bwMode="auto">
          <a:xfrm>
            <a:off x="4500563" y="908050"/>
            <a:ext cx="3432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600" b="1" i="1" smtClean="0">
                <a:solidFill>
                  <a:srgbClr val="000000"/>
                </a:solidFill>
              </a:rPr>
              <a:t>26 January 2014</a:t>
            </a:r>
            <a:r>
              <a:rPr lang="de-CH" altLang="de-DE" sz="1400" i="1" smtClean="0">
                <a:solidFill>
                  <a:srgbClr val="000000"/>
                </a:solidFill>
              </a:rPr>
              <a:t> 23 UTC</a:t>
            </a:r>
          </a:p>
        </p:txBody>
      </p:sp>
      <p:sp>
        <p:nvSpPr>
          <p:cNvPr id="80903" name="TextBox 4"/>
          <p:cNvSpPr txBox="1">
            <a:spLocks noChangeArrowheads="1"/>
          </p:cNvSpPr>
          <p:nvPr/>
        </p:nvSpPr>
        <p:spPr bwMode="auto">
          <a:xfrm rot="-5400000">
            <a:off x="6631782" y="2272506"/>
            <a:ext cx="647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000" b="1" smtClean="0">
                <a:solidFill>
                  <a:srgbClr val="000000"/>
                </a:solidFill>
              </a:rPr>
              <a:t>Leuk</a:t>
            </a:r>
            <a:endParaRPr lang="de-CH" altLang="de-DE" sz="1000" smtClean="0">
              <a:solidFill>
                <a:srgbClr val="000000"/>
              </a:solidFill>
            </a:endParaRPr>
          </a:p>
        </p:txBody>
      </p:sp>
      <p:sp>
        <p:nvSpPr>
          <p:cNvPr id="80904" name="TextBox 4"/>
          <p:cNvSpPr txBox="1">
            <a:spLocks noChangeArrowheads="1"/>
          </p:cNvSpPr>
          <p:nvPr/>
        </p:nvSpPr>
        <p:spPr bwMode="auto">
          <a:xfrm rot="-5400000">
            <a:off x="7201694" y="4728369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000" b="1" smtClean="0">
                <a:solidFill>
                  <a:srgbClr val="000000"/>
                </a:solidFill>
              </a:rPr>
              <a:t>Sion</a:t>
            </a:r>
            <a:endParaRPr lang="de-CH" altLang="de-DE" sz="1000" smtClean="0">
              <a:solidFill>
                <a:srgbClr val="000000"/>
              </a:solidFill>
            </a:endParaRPr>
          </a:p>
        </p:txBody>
      </p:sp>
      <p:sp>
        <p:nvSpPr>
          <p:cNvPr id="80905" name="TextBox 4"/>
          <p:cNvSpPr txBox="1">
            <a:spLocks noChangeArrowheads="1"/>
          </p:cNvSpPr>
          <p:nvPr/>
        </p:nvSpPr>
        <p:spPr bwMode="auto">
          <a:xfrm>
            <a:off x="5040313" y="2840038"/>
            <a:ext cx="3195637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CH" altLang="de-DE" sz="1400" b="1" smtClean="0">
                <a:solidFill>
                  <a:srgbClr val="000000"/>
                </a:solidFill>
              </a:rPr>
              <a:t>Measurements from Plaine Morte</a:t>
            </a:r>
            <a:endParaRPr lang="de-CH" altLang="de-DE" sz="1400" smtClean="0">
              <a:solidFill>
                <a:srgbClr val="000000"/>
              </a:solidFill>
            </a:endParaRPr>
          </a:p>
        </p:txBody>
      </p:sp>
      <p:sp>
        <p:nvSpPr>
          <p:cNvPr id="80906" name="Rectangle 26"/>
          <p:cNvSpPr>
            <a:spLocks noChangeArrowheads="1"/>
          </p:cNvSpPr>
          <p:nvPr/>
        </p:nvSpPr>
        <p:spPr bwMode="auto">
          <a:xfrm>
            <a:off x="4303713" y="5405438"/>
            <a:ext cx="469741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0907" name="Rectangle 27"/>
          <p:cNvSpPr>
            <a:spLocks noChangeArrowheads="1"/>
          </p:cNvSpPr>
          <p:nvPr/>
        </p:nvSpPr>
        <p:spPr bwMode="auto">
          <a:xfrm>
            <a:off x="4486275" y="1279525"/>
            <a:ext cx="4262438" cy="119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0908" name="Rectangle 28"/>
          <p:cNvSpPr>
            <a:spLocks noChangeArrowheads="1"/>
          </p:cNvSpPr>
          <p:nvPr/>
        </p:nvSpPr>
        <p:spPr bwMode="auto">
          <a:xfrm>
            <a:off x="4514850" y="3695700"/>
            <a:ext cx="4262438" cy="117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0909" name="TextBox 4"/>
          <p:cNvSpPr txBox="1">
            <a:spLocks noChangeArrowheads="1"/>
          </p:cNvSpPr>
          <p:nvPr/>
        </p:nvSpPr>
        <p:spPr bwMode="auto">
          <a:xfrm>
            <a:off x="5019675" y="5280025"/>
            <a:ext cx="3195638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CH" altLang="de-DE" sz="1400" b="1" smtClean="0">
                <a:solidFill>
                  <a:srgbClr val="000000"/>
                </a:solidFill>
              </a:rPr>
              <a:t>Measurements from La Dole</a:t>
            </a:r>
            <a:endParaRPr lang="de-CH" altLang="de-DE" sz="1400" smtClean="0">
              <a:solidFill>
                <a:srgbClr val="000000"/>
              </a:solidFill>
            </a:endParaRPr>
          </a:p>
        </p:txBody>
      </p:sp>
      <p:sp>
        <p:nvSpPr>
          <p:cNvPr id="80910" name="TextBox 4"/>
          <p:cNvSpPr txBox="1">
            <a:spLocks noChangeArrowheads="1"/>
          </p:cNvSpPr>
          <p:nvPr/>
        </p:nvSpPr>
        <p:spPr bwMode="auto">
          <a:xfrm>
            <a:off x="5267325" y="4989513"/>
            <a:ext cx="857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000" b="1" smtClean="0">
                <a:solidFill>
                  <a:srgbClr val="000000"/>
                </a:solidFill>
              </a:rPr>
              <a:t>Léman</a:t>
            </a:r>
            <a:endParaRPr lang="de-CH" altLang="de-DE" sz="1000" smtClean="0">
              <a:solidFill>
                <a:srgbClr val="000000"/>
              </a:solidFill>
            </a:endParaRPr>
          </a:p>
        </p:txBody>
      </p:sp>
      <p:sp>
        <p:nvSpPr>
          <p:cNvPr id="80911" name="TextBox 4"/>
          <p:cNvSpPr txBox="1">
            <a:spLocks noChangeArrowheads="1"/>
          </p:cNvSpPr>
          <p:nvPr/>
        </p:nvSpPr>
        <p:spPr bwMode="auto">
          <a:xfrm>
            <a:off x="4537075" y="2460625"/>
            <a:ext cx="8572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000" b="1" smtClean="0">
                <a:solidFill>
                  <a:srgbClr val="000000"/>
                </a:solidFill>
              </a:rPr>
              <a:t>Yverdon</a:t>
            </a:r>
            <a:endParaRPr lang="de-CH" altLang="de-DE" sz="1000" smtClean="0">
              <a:solidFill>
                <a:srgbClr val="000000"/>
              </a:solidFill>
            </a:endParaRPr>
          </a:p>
        </p:txBody>
      </p:sp>
      <p:sp>
        <p:nvSpPr>
          <p:cNvPr id="80912" name="Oval 4"/>
          <p:cNvSpPr>
            <a:spLocks noChangeArrowheads="1"/>
          </p:cNvSpPr>
          <p:nvPr/>
        </p:nvSpPr>
        <p:spPr bwMode="auto">
          <a:xfrm>
            <a:off x="6443663" y="1193800"/>
            <a:ext cx="2160587" cy="1076325"/>
          </a:xfrm>
          <a:prstGeom prst="ellips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0913" name="Oval 33"/>
          <p:cNvSpPr>
            <a:spLocks noChangeArrowheads="1"/>
          </p:cNvSpPr>
          <p:nvPr/>
        </p:nvSpPr>
        <p:spPr bwMode="auto">
          <a:xfrm>
            <a:off x="6872288" y="3500438"/>
            <a:ext cx="2208212" cy="1135062"/>
          </a:xfrm>
          <a:prstGeom prst="ellips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cxnSp>
        <p:nvCxnSpPr>
          <p:cNvPr id="80914" name="Straight Connector 32"/>
          <p:cNvCxnSpPr>
            <a:cxnSpLocks noChangeShapeType="1"/>
            <a:endCxn id="80913" idx="0"/>
          </p:cNvCxnSpPr>
          <p:nvPr/>
        </p:nvCxnSpPr>
        <p:spPr bwMode="auto">
          <a:xfrm>
            <a:off x="7402513" y="2281238"/>
            <a:ext cx="573087" cy="121920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915" name="TextBox 35"/>
          <p:cNvSpPr txBox="1">
            <a:spLocks noChangeArrowheads="1"/>
          </p:cNvSpPr>
          <p:nvPr/>
        </p:nvSpPr>
        <p:spPr bwMode="auto">
          <a:xfrm>
            <a:off x="8745538" y="3182938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3200" b="1" smtClean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0916" name="TextBox 4"/>
          <p:cNvSpPr txBox="1">
            <a:spLocks noChangeArrowheads="1"/>
          </p:cNvSpPr>
          <p:nvPr/>
        </p:nvSpPr>
        <p:spPr bwMode="auto">
          <a:xfrm rot="-5400000">
            <a:off x="6338094" y="4852194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000" b="1" smtClean="0">
                <a:solidFill>
                  <a:srgbClr val="000000"/>
                </a:solidFill>
              </a:rPr>
              <a:t>Aigle</a:t>
            </a:r>
            <a:endParaRPr lang="de-CH" altLang="de-DE" sz="1000" smtClean="0">
              <a:solidFill>
                <a:srgbClr val="000000"/>
              </a:solidFill>
            </a:endParaRPr>
          </a:p>
        </p:txBody>
      </p:sp>
      <p:sp>
        <p:nvSpPr>
          <p:cNvPr id="80917" name="TextBox 4"/>
          <p:cNvSpPr txBox="1">
            <a:spLocks noChangeArrowheads="1"/>
          </p:cNvSpPr>
          <p:nvPr/>
        </p:nvSpPr>
        <p:spPr bwMode="auto">
          <a:xfrm rot="-5400000">
            <a:off x="5793582" y="2205831"/>
            <a:ext cx="647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CH" altLang="de-DE" sz="1000" b="1" smtClean="0">
                <a:solidFill>
                  <a:srgbClr val="000000"/>
                </a:solidFill>
              </a:rPr>
              <a:t>Gstaad</a:t>
            </a:r>
            <a:endParaRPr lang="de-CH" altLang="de-DE" sz="1000" smtClean="0">
              <a:solidFill>
                <a:srgbClr val="000000"/>
              </a:solidFill>
            </a:endParaRPr>
          </a:p>
        </p:txBody>
      </p:sp>
      <p:sp>
        <p:nvSpPr>
          <p:cNvPr id="809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de-DE" smtClean="0"/>
              <a:t>A network of Weather Radar</a:t>
            </a:r>
            <a:endParaRPr lang="de-CH" altLang="de-DE" smtClean="0"/>
          </a:p>
        </p:txBody>
      </p:sp>
      <p:sp>
        <p:nvSpPr>
          <p:cNvPr id="3" name="Horizontal Scroll 2"/>
          <p:cNvSpPr>
            <a:spLocks noChangeArrowheads="1"/>
          </p:cNvSpPr>
          <p:nvPr/>
        </p:nvSpPr>
        <p:spPr bwMode="auto">
          <a:xfrm>
            <a:off x="503238" y="368300"/>
            <a:ext cx="8459787" cy="3840163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CH" altLang="de-DE" sz="2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0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A Multi-sensor integration </a:t>
            </a:r>
          </a:p>
        </p:txBody>
      </p:sp>
      <p:pic>
        <p:nvPicPr>
          <p:cNvPr id="81923" name="Picture 2" descr="C:\uge\offline_robocopy\gatto_CopyR\7000_Studies\7200_Events\7209_EventsGeneral\May2013\URS.2\2013.05.31.0100_2013.06.01.0000\2_0.00\00060\1\1315122009_00060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3"/>
            <a:ext cx="9144000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4"/>
          <p:cNvSpPr txBox="1">
            <a:spLocks noChangeArrowheads="1"/>
          </p:cNvSpPr>
          <p:nvPr/>
        </p:nvSpPr>
        <p:spPr bwMode="auto">
          <a:xfrm>
            <a:off x="5453063" y="1484313"/>
            <a:ext cx="1981200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de-DE" sz="1600" b="1" smtClean="0">
                <a:solidFill>
                  <a:srgbClr val="000000"/>
                </a:solidFill>
              </a:rPr>
              <a:t>Radar + raingauge</a:t>
            </a:r>
            <a:endParaRPr lang="de-CH" altLang="de-DE" sz="1600" smtClean="0">
              <a:solidFill>
                <a:srgbClr val="000000"/>
              </a:solidFill>
            </a:endParaRP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1893888" y="1482725"/>
            <a:ext cx="1255712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de-DE" sz="1600" b="1" smtClean="0">
                <a:solidFill>
                  <a:srgbClr val="000000"/>
                </a:solidFill>
              </a:rPr>
              <a:t>Radar-only</a:t>
            </a:r>
            <a:endParaRPr lang="de-CH" altLang="de-DE" sz="1600" smtClean="0">
              <a:solidFill>
                <a:srgbClr val="000000"/>
              </a:solidFill>
            </a:endParaRPr>
          </a:p>
        </p:txBody>
      </p:sp>
      <p:sp>
        <p:nvSpPr>
          <p:cNvPr id="81926" name="TextBox 6"/>
          <p:cNvSpPr txBox="1">
            <a:spLocks noChangeArrowheads="1"/>
          </p:cNvSpPr>
          <p:nvPr/>
        </p:nvSpPr>
        <p:spPr bwMode="auto">
          <a:xfrm>
            <a:off x="3916363" y="4013200"/>
            <a:ext cx="1160462" cy="306388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de-DE" sz="1400" b="1" smtClean="0">
                <a:solidFill>
                  <a:srgbClr val="000000"/>
                </a:solidFill>
              </a:rPr>
              <a:t>1-hour sum</a:t>
            </a:r>
            <a:endParaRPr lang="de-CH" altLang="de-DE" sz="1400" smtClean="0">
              <a:solidFill>
                <a:srgbClr val="000000"/>
              </a:solidFill>
            </a:endParaRPr>
          </a:p>
        </p:txBody>
      </p:sp>
      <p:sp>
        <p:nvSpPr>
          <p:cNvPr id="81927" name="TextBox 7"/>
          <p:cNvSpPr txBox="1">
            <a:spLocks noChangeArrowheads="1"/>
          </p:cNvSpPr>
          <p:nvPr/>
        </p:nvSpPr>
        <p:spPr bwMode="auto">
          <a:xfrm>
            <a:off x="358775" y="4889500"/>
            <a:ext cx="83534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de-DE" sz="1800" smtClean="0">
                <a:solidFill>
                  <a:srgbClr val="000000"/>
                </a:solidFill>
              </a:rPr>
              <a:t>Color inside circles indicates precipitation collected by raingauge. </a:t>
            </a:r>
            <a:br>
              <a:rPr lang="it-IT" altLang="de-DE" sz="1800" smtClean="0">
                <a:solidFill>
                  <a:srgbClr val="000000"/>
                </a:solidFill>
              </a:rPr>
            </a:br>
            <a:r>
              <a:rPr lang="it-IT" altLang="de-DE" sz="1800" smtClean="0">
                <a:solidFill>
                  <a:srgbClr val="000000"/>
                </a:solidFill>
              </a:rPr>
              <a:t>Comparison of the 2 figures nicely shows benefit of combination.</a:t>
            </a:r>
          </a:p>
        </p:txBody>
      </p:sp>
    </p:spTree>
    <p:extLst>
      <p:ext uri="{BB962C8B-B14F-4D97-AF65-F5344CB8AC3E}">
        <p14:creationId xmlns:p14="http://schemas.microsoft.com/office/powerpoint/2010/main" val="2397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mtClean="0"/>
              <a:t>With emerging other technologies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508500"/>
            <a:ext cx="592613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36613"/>
            <a:ext cx="57245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1"/>
          <p:cNvSpPr txBox="1">
            <a:spLocks noChangeArrowheads="1"/>
          </p:cNvSpPr>
          <p:nvPr/>
        </p:nvSpPr>
        <p:spPr bwMode="auto">
          <a:xfrm>
            <a:off x="1584325" y="5559425"/>
            <a:ext cx="591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H" altLang="de-DE" sz="2400" b="1" smtClean="0">
                <a:solidFill>
                  <a:srgbClr val="000000"/>
                </a:solidFill>
              </a:rPr>
              <a:t>Vaisala Price, CIMO St Petersburg 2014</a:t>
            </a:r>
            <a:endParaRPr lang="de-CH" altLang="de-DE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 smtClean="0"/>
          </a:p>
        </p:txBody>
      </p:sp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0676"/>
          <a:stretch>
            <a:fillRect/>
          </a:stretch>
        </p:blipFill>
        <p:spPr bwMode="auto">
          <a:xfrm>
            <a:off x="1873164" y="1174750"/>
            <a:ext cx="5060558" cy="43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2"/>
          <p:cNvSpPr txBox="1">
            <a:spLocks noChangeArrowheads="1"/>
          </p:cNvSpPr>
          <p:nvPr/>
        </p:nvSpPr>
        <p:spPr bwMode="auto">
          <a:xfrm>
            <a:off x="3538716" y="5384666"/>
            <a:ext cx="1261884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altLang="de-DE" sz="2400" b="1" dirty="0" smtClean="0">
                <a:solidFill>
                  <a:srgbClr val="000000"/>
                </a:solidFill>
              </a:rPr>
              <a:t>RADIO </a:t>
            </a:r>
            <a:endParaRPr lang="fr-CH" altLang="de-DE" sz="24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altLang="de-DE" sz="2400" b="1" dirty="0" smtClean="0">
                <a:solidFill>
                  <a:srgbClr val="000000"/>
                </a:solidFill>
              </a:rPr>
              <a:t>LINK</a:t>
            </a:r>
            <a:endParaRPr lang="de-CH" altLang="de-DE" sz="2400" b="1" dirty="0" smtClean="0">
              <a:solidFill>
                <a:srgbClr val="000000"/>
              </a:solidFill>
            </a:endParaRPr>
          </a:p>
        </p:txBody>
      </p:sp>
      <p:sp>
        <p:nvSpPr>
          <p:cNvPr id="83975" name="TextBox 3"/>
          <p:cNvSpPr txBox="1">
            <a:spLocks noChangeArrowheads="1"/>
          </p:cNvSpPr>
          <p:nvPr/>
        </p:nvSpPr>
        <p:spPr bwMode="auto">
          <a:xfrm>
            <a:off x="6933722" y="1981200"/>
            <a:ext cx="1448278" cy="8366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H" altLang="de-DE" sz="2400" b="1" dirty="0" smtClean="0">
                <a:solidFill>
                  <a:srgbClr val="000000"/>
                </a:solidFill>
              </a:rPr>
              <a:t>8.30pm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H" altLang="de-DE" sz="2400" b="1" dirty="0" smtClean="0">
                <a:solidFill>
                  <a:srgbClr val="000000"/>
                </a:solidFill>
              </a:rPr>
              <a:t>+15’</a:t>
            </a:r>
            <a:endParaRPr lang="de-CH" altLang="de-DE" sz="2400" b="1" dirty="0" smtClean="0">
              <a:solidFill>
                <a:srgbClr val="000000"/>
              </a:solidFill>
            </a:endParaRPr>
          </a:p>
        </p:txBody>
      </p:sp>
      <p:sp>
        <p:nvSpPr>
          <p:cNvPr id="83976" name="TextBox 13"/>
          <p:cNvSpPr txBox="1">
            <a:spLocks noChangeArrowheads="1"/>
          </p:cNvSpPr>
          <p:nvPr/>
        </p:nvSpPr>
        <p:spPr bwMode="auto">
          <a:xfrm>
            <a:off x="6907891" y="3729260"/>
            <a:ext cx="1855109" cy="84274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H" altLang="de-DE" sz="2400" b="1" dirty="0" smtClean="0">
                <a:solidFill>
                  <a:srgbClr val="000000"/>
                </a:solidFill>
              </a:rPr>
              <a:t>10.30pm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CH" altLang="de-DE" sz="2400" b="1" dirty="0" smtClean="0">
                <a:solidFill>
                  <a:srgbClr val="000000"/>
                </a:solidFill>
              </a:rPr>
              <a:t>+15’</a:t>
            </a:r>
            <a:endParaRPr lang="de-CH" altLang="de-DE" sz="2400" b="1" dirty="0" smtClean="0">
              <a:solidFill>
                <a:srgbClr val="000000"/>
              </a:solidFill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5105400" y="5304117"/>
            <a:ext cx="2057400" cy="881066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de-CH" altLang="de-DE" b="1" dirty="0" smtClean="0"/>
              <a:t>RADAR</a:t>
            </a:r>
          </a:p>
          <a:p>
            <a:pPr marL="0" indent="0" algn="ctr">
              <a:buNone/>
            </a:pPr>
            <a:r>
              <a:rPr lang="de-CH" altLang="de-DE" b="1" dirty="0" smtClean="0"/>
              <a:t>+</a:t>
            </a:r>
            <a:r>
              <a:rPr lang="de-CH" altLang="de-DE" b="1" dirty="0"/>
              <a:t>RAIN GAUGES</a:t>
            </a:r>
          </a:p>
          <a:p>
            <a:pPr algn="ctr"/>
            <a:endParaRPr lang="de-CH" alt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172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M:\zue-proj\zue\Rad4Alp\600_Abschluss\650_PlaineMorte\Photos\20131114_ISAT4offline\P1060455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6"/>
          <p:cNvSpPr txBox="1">
            <a:spLocks noChangeArrowheads="1"/>
          </p:cNvSpPr>
          <p:nvPr/>
        </p:nvSpPr>
        <p:spPr bwMode="auto">
          <a:xfrm>
            <a:off x="269875" y="5413375"/>
            <a:ext cx="860425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CH" altLang="de-DE" sz="2800" b="1" smtClean="0">
                <a:solidFill>
                  <a:srgbClr val="000000"/>
                </a:solidFill>
              </a:rPr>
              <a:t>Weather radars – ISO standard versus WMO recommendations </a:t>
            </a:r>
            <a:r>
              <a:rPr lang="de-CH" altLang="de-DE" sz="2800" smtClean="0">
                <a:solidFill>
                  <a:srgbClr val="000000"/>
                </a:solidFill>
              </a:rPr>
              <a:t>- the WMO-CIMO point of view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fr-CH" altLang="de-DE" sz="2000" smtClean="0">
                <a:solidFill>
                  <a:srgbClr val="FF0000"/>
                </a:solidFill>
              </a:rPr>
              <a:t>Urs Germann CH, Paul Joe Canada, Daniel Michelson Sweden</a:t>
            </a:r>
            <a:endParaRPr lang="de-CH" altLang="de-DE" sz="2000" smtClean="0">
              <a:solidFill>
                <a:srgbClr val="FF0000"/>
              </a:solidFill>
            </a:endParaRPr>
          </a:p>
        </p:txBody>
      </p:sp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273050" y="4184650"/>
            <a:ext cx="3686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CH" altLang="de-DE" sz="2000" b="1" smtClean="0">
                <a:solidFill>
                  <a:srgbClr val="000000"/>
                </a:solidFill>
              </a:rPr>
              <a:t>Bertrand Calpini</a:t>
            </a:r>
            <a:r>
              <a:rPr lang="de-CH" altLang="de-DE" sz="2000" smtClean="0">
                <a:solidFill>
                  <a:srgbClr val="000000"/>
                </a:solidFill>
              </a:rPr>
              <a:t/>
            </a:r>
            <a:br>
              <a:rPr lang="de-CH" altLang="de-DE" sz="2000" smtClean="0">
                <a:solidFill>
                  <a:srgbClr val="000000"/>
                </a:solidFill>
              </a:rPr>
            </a:br>
            <a:r>
              <a:rPr lang="de-CH" altLang="de-DE" sz="2000" smtClean="0">
                <a:solidFill>
                  <a:srgbClr val="000000"/>
                </a:solidFill>
              </a:rPr>
              <a:t>WMO CIMO</a:t>
            </a:r>
          </a:p>
        </p:txBody>
      </p:sp>
      <p:sp>
        <p:nvSpPr>
          <p:cNvPr id="5" name="Bevel 4"/>
          <p:cNvSpPr/>
          <p:nvPr/>
        </p:nvSpPr>
        <p:spPr bwMode="auto">
          <a:xfrm>
            <a:off x="381000" y="228600"/>
            <a:ext cx="8534400" cy="1065213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100" dirty="0"/>
              <a:t>	</a:t>
            </a:r>
            <a:r>
              <a:rPr lang="fr-CH" sz="2100" dirty="0" smtClean="0"/>
              <a:t>	</a:t>
            </a:r>
            <a:r>
              <a:rPr kumimoji="0" lang="fr-CH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100" dirty="0">
                <a:hlinkClick r:id="rId3" action="ppaction://hlinkfile"/>
              </a:rPr>
              <a:t>	</a:t>
            </a:r>
            <a:r>
              <a:rPr lang="fr-CH" sz="2100" dirty="0" smtClean="0">
                <a:hlinkClick r:id="rId3" action="ppaction://hlinkfile"/>
              </a:rPr>
              <a:t>	</a:t>
            </a:r>
            <a:r>
              <a:rPr kumimoji="0" lang="nb-NO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 action="ppaction://hlinkfile"/>
              </a:rPr>
              <a:t>MobiliarLab Hagelfilm v06 DE 1080p.mp4</a:t>
            </a:r>
            <a:endParaRPr kumimoji="0" lang="de-CH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62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00B0F0"/>
                </a:solidFill>
              </a:rPr>
              <a:t>R</a:t>
            </a:r>
            <a:r>
              <a:rPr lang="de-CH" dirty="0" smtClean="0"/>
              <a:t>olling </a:t>
            </a:r>
            <a:r>
              <a:rPr lang="de-CH" dirty="0" smtClean="0">
                <a:solidFill>
                  <a:srgbClr val="00B0F0"/>
                </a:solidFill>
              </a:rPr>
              <a:t>R</a:t>
            </a:r>
            <a:r>
              <a:rPr lang="de-CH" dirty="0" smtClean="0"/>
              <a:t>eview of </a:t>
            </a:r>
            <a:r>
              <a:rPr lang="de-CH" dirty="0" smtClean="0">
                <a:solidFill>
                  <a:srgbClr val="00B0F0"/>
                </a:solidFill>
              </a:rPr>
              <a:t>R</a:t>
            </a:r>
            <a:r>
              <a:rPr lang="de-CH" dirty="0" smtClean="0"/>
              <a:t>equirements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State </a:t>
            </a:r>
            <a:r>
              <a:rPr lang="de-CH" dirty="0" err="1" smtClean="0"/>
              <a:t>what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 (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someone</a:t>
            </a:r>
            <a:r>
              <a:rPr lang="de-CH" dirty="0" smtClean="0"/>
              <a:t> </a:t>
            </a:r>
            <a:r>
              <a:rPr lang="de-CH" dirty="0" err="1" smtClean="0"/>
              <a:t>else</a:t>
            </a:r>
            <a:r>
              <a:rPr lang="de-CH" dirty="0" smtClean="0"/>
              <a:t>) </a:t>
            </a:r>
            <a:r>
              <a:rPr lang="de-CH" dirty="0" err="1" smtClean="0"/>
              <a:t>need</a:t>
            </a:r>
            <a:r>
              <a:rPr lang="de-CH" dirty="0" smtClean="0"/>
              <a:t>(s)</a:t>
            </a:r>
          </a:p>
          <a:p>
            <a:r>
              <a:rPr lang="de-CH" dirty="0" err="1" smtClean="0"/>
              <a:t>Assess</a:t>
            </a:r>
            <a:r>
              <a:rPr lang="de-CH" dirty="0" smtClean="0"/>
              <a:t> </a:t>
            </a:r>
            <a:r>
              <a:rPr lang="de-CH" dirty="0" err="1" smtClean="0"/>
              <a:t>what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 (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someone</a:t>
            </a:r>
            <a:r>
              <a:rPr lang="de-CH" dirty="0" smtClean="0"/>
              <a:t> </a:t>
            </a:r>
            <a:r>
              <a:rPr lang="de-CH" dirty="0" err="1" smtClean="0"/>
              <a:t>else</a:t>
            </a:r>
            <a:r>
              <a:rPr lang="de-CH" dirty="0" smtClean="0"/>
              <a:t>) </a:t>
            </a:r>
            <a:r>
              <a:rPr lang="de-CH" dirty="0" err="1" smtClean="0"/>
              <a:t>have</a:t>
            </a:r>
            <a:r>
              <a:rPr lang="de-CH" dirty="0" smtClean="0"/>
              <a:t>/</a:t>
            </a:r>
            <a:r>
              <a:rPr lang="de-CH" dirty="0" err="1" smtClean="0"/>
              <a:t>has</a:t>
            </a:r>
            <a:endParaRPr lang="de-CH" dirty="0" smtClean="0"/>
          </a:p>
          <a:p>
            <a:r>
              <a:rPr lang="de-CH" dirty="0" err="1" smtClean="0"/>
              <a:t>Compare</a:t>
            </a:r>
            <a:r>
              <a:rPr lang="de-CH" dirty="0" smtClean="0"/>
              <a:t> </a:t>
            </a:r>
            <a:r>
              <a:rPr lang="de-CH" dirty="0" err="1" smtClean="0"/>
              <a:t>requirements</a:t>
            </a:r>
            <a:r>
              <a:rPr lang="de-CH" dirty="0" smtClean="0"/>
              <a:t> and </a:t>
            </a:r>
            <a:r>
              <a:rPr lang="de-CH" dirty="0" err="1" smtClean="0"/>
              <a:t>capabilities</a:t>
            </a:r>
            <a:endParaRPr lang="de-CH" dirty="0" smtClean="0"/>
          </a:p>
          <a:p>
            <a:r>
              <a:rPr lang="de-CH" dirty="0" smtClean="0"/>
              <a:t>Draw </a:t>
            </a:r>
            <a:r>
              <a:rPr lang="de-CH" dirty="0" err="1" smtClean="0"/>
              <a:t>conclusions</a:t>
            </a:r>
            <a:endParaRPr lang="de-CH" dirty="0" smtClean="0"/>
          </a:p>
          <a:p>
            <a:r>
              <a:rPr lang="de-CH" dirty="0" smtClean="0"/>
              <a:t>Repeat &amp; </a:t>
            </a:r>
            <a:r>
              <a:rPr lang="de-CH" dirty="0" err="1" smtClean="0"/>
              <a:t>improve</a:t>
            </a:r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3153693">
            <a:off x="5311225" y="4256506"/>
            <a:ext cx="529437" cy="500135"/>
          </a:xfrm>
          <a:custGeom>
            <a:avLst/>
            <a:gdLst>
              <a:gd name="connsiteX0" fmla="*/ 0 w 529437"/>
              <a:gd name="connsiteY0" fmla="*/ 100027 h 500135"/>
              <a:gd name="connsiteX1" fmla="*/ 279370 w 529437"/>
              <a:gd name="connsiteY1" fmla="*/ 100027 h 500135"/>
              <a:gd name="connsiteX2" fmla="*/ 279370 w 529437"/>
              <a:gd name="connsiteY2" fmla="*/ 0 h 500135"/>
              <a:gd name="connsiteX3" fmla="*/ 529437 w 529437"/>
              <a:gd name="connsiteY3" fmla="*/ 250068 h 500135"/>
              <a:gd name="connsiteX4" fmla="*/ 279370 w 529437"/>
              <a:gd name="connsiteY4" fmla="*/ 500135 h 500135"/>
              <a:gd name="connsiteX5" fmla="*/ 279370 w 529437"/>
              <a:gd name="connsiteY5" fmla="*/ 400108 h 500135"/>
              <a:gd name="connsiteX6" fmla="*/ 0 w 529437"/>
              <a:gd name="connsiteY6" fmla="*/ 400108 h 500135"/>
              <a:gd name="connsiteX7" fmla="*/ 0 w 529437"/>
              <a:gd name="connsiteY7" fmla="*/ 100027 h 500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37" h="500135">
                <a:moveTo>
                  <a:pt x="0" y="100027"/>
                </a:moveTo>
                <a:lnTo>
                  <a:pt x="279370" y="100027"/>
                </a:lnTo>
                <a:lnTo>
                  <a:pt x="279370" y="0"/>
                </a:lnTo>
                <a:lnTo>
                  <a:pt x="529437" y="250068"/>
                </a:lnTo>
                <a:lnTo>
                  <a:pt x="279370" y="500135"/>
                </a:lnTo>
                <a:lnTo>
                  <a:pt x="279370" y="400108"/>
                </a:lnTo>
                <a:lnTo>
                  <a:pt x="0" y="400108"/>
                </a:lnTo>
                <a:lnTo>
                  <a:pt x="0" y="100027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tint val="60000"/>
                  <a:hueOff val="0"/>
                  <a:satOff val="0"/>
                  <a:lumOff val="0"/>
                  <a:alphaOff val="0"/>
                  <a:tint val="50000"/>
                  <a:satMod val="300000"/>
                </a:srgbClr>
              </a:gs>
              <a:gs pos="35000">
                <a:srgbClr val="4F81BD">
                  <a:tint val="60000"/>
                  <a:hueOff val="0"/>
                  <a:satOff val="0"/>
                  <a:lumOff val="0"/>
                  <a:alphaOff val="0"/>
                  <a:tint val="37000"/>
                  <a:satMod val="300000"/>
                </a:srgbClr>
              </a:gs>
              <a:gs pos="100000">
                <a:srgbClr val="4F81BD">
                  <a:tint val="60000"/>
                  <a:hueOff val="0"/>
                  <a:satOff val="0"/>
                  <a:lumOff val="0"/>
                  <a:alphaOff val="0"/>
                  <a:tint val="15000"/>
                  <a:satMod val="350000"/>
                </a:srgbClr>
              </a:gs>
            </a:gsLst>
            <a:lin ang="16200000" scaled="1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0" vert="horz" wrap="square" lIns="0" tIns="100026" rIns="150039" bIns="100027" numCol="1" spcCol="1270" anchor="ctr" anchorCtr="0">
            <a:noAutofit/>
          </a:bodyPr>
          <a:lstStyle/>
          <a:p>
            <a:pPr algn="ctr" defTabSz="4445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FontTx/>
              <a:buNone/>
              <a:defRPr/>
            </a:pPr>
            <a:endParaRPr lang="de-CH" sz="1000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347708" y="5049005"/>
            <a:ext cx="1481884" cy="542488"/>
          </a:xfrm>
          <a:custGeom>
            <a:avLst/>
            <a:gdLst>
              <a:gd name="connsiteX0" fmla="*/ 0 w 1481884"/>
              <a:gd name="connsiteY0" fmla="*/ 271244 h 542488"/>
              <a:gd name="connsiteX1" fmla="*/ 740942 w 1481884"/>
              <a:gd name="connsiteY1" fmla="*/ 0 h 542488"/>
              <a:gd name="connsiteX2" fmla="*/ 1481884 w 1481884"/>
              <a:gd name="connsiteY2" fmla="*/ 271244 h 542488"/>
              <a:gd name="connsiteX3" fmla="*/ 740942 w 1481884"/>
              <a:gd name="connsiteY3" fmla="*/ 542488 h 542488"/>
              <a:gd name="connsiteX4" fmla="*/ 0 w 1481884"/>
              <a:gd name="connsiteY4" fmla="*/ 271244 h 54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884" h="542488">
                <a:moveTo>
                  <a:pt x="0" y="271244"/>
                </a:moveTo>
                <a:cubicBezTo>
                  <a:pt x="0" y="121440"/>
                  <a:pt x="331731" y="0"/>
                  <a:pt x="740942" y="0"/>
                </a:cubicBezTo>
                <a:cubicBezTo>
                  <a:pt x="1150153" y="0"/>
                  <a:pt x="1481884" y="121440"/>
                  <a:pt x="1481884" y="271244"/>
                </a:cubicBezTo>
                <a:cubicBezTo>
                  <a:pt x="1481884" y="421048"/>
                  <a:pt x="1150153" y="542488"/>
                  <a:pt x="740942" y="542488"/>
                </a:cubicBezTo>
                <a:cubicBezTo>
                  <a:pt x="331731" y="542488"/>
                  <a:pt x="0" y="421048"/>
                  <a:pt x="0" y="271244"/>
                </a:cubicBezTo>
                <a:close/>
              </a:path>
            </a:pathLst>
          </a:custGeom>
          <a:solidFill>
            <a:srgbClr val="1F497D">
              <a:lumMod val="40000"/>
              <a:lumOff val="60000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232257" tIns="94686" rIns="232257" bIns="94686" numCol="1" spcCol="1270" anchor="ctr" anchorCtr="0">
            <a:noAutofit/>
          </a:bodyPr>
          <a:lstStyle/>
          <a:p>
            <a:pPr algn="ctr" defTabSz="5334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de-CH" sz="1200" b="1" kern="0" dirty="0" smtClean="0">
                <a:solidFill>
                  <a:prstClr val="white"/>
                </a:solidFill>
                <a:latin typeface="Calibri"/>
              </a:rPr>
              <a:t>Requirements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107962" y="3429430"/>
            <a:ext cx="1539218" cy="1509673"/>
            <a:chOff x="4298642" y="2277302"/>
            <a:chExt cx="1539218" cy="1509673"/>
          </a:xfrm>
        </p:grpSpPr>
        <p:sp>
          <p:nvSpPr>
            <p:cNvPr id="29" name="Freeform 28"/>
            <p:cNvSpPr/>
            <p:nvPr/>
          </p:nvSpPr>
          <p:spPr>
            <a:xfrm>
              <a:off x="4355976" y="2277302"/>
              <a:ext cx="1481884" cy="875363"/>
            </a:xfrm>
            <a:custGeom>
              <a:avLst/>
              <a:gdLst>
                <a:gd name="connsiteX0" fmla="*/ 0 w 1481884"/>
                <a:gd name="connsiteY0" fmla="*/ 437682 h 875363"/>
                <a:gd name="connsiteX1" fmla="*/ 740942 w 1481884"/>
                <a:gd name="connsiteY1" fmla="*/ 0 h 875363"/>
                <a:gd name="connsiteX2" fmla="*/ 1481884 w 1481884"/>
                <a:gd name="connsiteY2" fmla="*/ 437682 h 875363"/>
                <a:gd name="connsiteX3" fmla="*/ 740942 w 1481884"/>
                <a:gd name="connsiteY3" fmla="*/ 875364 h 875363"/>
                <a:gd name="connsiteX4" fmla="*/ 0 w 1481884"/>
                <a:gd name="connsiteY4" fmla="*/ 437682 h 87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84" h="875363">
                  <a:moveTo>
                    <a:pt x="0" y="437682"/>
                  </a:moveTo>
                  <a:cubicBezTo>
                    <a:pt x="0" y="195957"/>
                    <a:pt x="331731" y="0"/>
                    <a:pt x="740942" y="0"/>
                  </a:cubicBezTo>
                  <a:cubicBezTo>
                    <a:pt x="1150153" y="0"/>
                    <a:pt x="1481884" y="195957"/>
                    <a:pt x="1481884" y="437682"/>
                  </a:cubicBezTo>
                  <a:cubicBezTo>
                    <a:pt x="1481884" y="679407"/>
                    <a:pt x="1150153" y="875364"/>
                    <a:pt x="740942" y="875364"/>
                  </a:cubicBezTo>
                  <a:cubicBezTo>
                    <a:pt x="331731" y="875364"/>
                    <a:pt x="0" y="679407"/>
                    <a:pt x="0" y="437682"/>
                  </a:cubicBez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txBody>
            <a:bodyPr spcFirstLastPara="0" vert="horz" wrap="square" lIns="232257" tIns="143434" rIns="232257" bIns="143434" numCol="1" spcCol="1270" anchor="ctr" anchorCtr="0">
              <a:noAutofit/>
            </a:bodyPr>
            <a:lstStyle/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de-CH" sz="1200" b="1" kern="0" dirty="0" smtClean="0">
                  <a:solidFill>
                    <a:prstClr val="white"/>
                  </a:solidFill>
                  <a:latin typeface="Calibri"/>
                </a:rPr>
                <a:t>Analysis</a:t>
              </a:r>
            </a:p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de-CH" sz="1200" kern="0" dirty="0" smtClean="0">
                  <a:solidFill>
                    <a:prstClr val="white"/>
                  </a:solidFill>
                  <a:latin typeface="Calibri"/>
                </a:rPr>
                <a:t>«Critical Review»</a:t>
              </a:r>
            </a:p>
          </p:txBody>
        </p:sp>
        <p:sp>
          <p:nvSpPr>
            <p:cNvPr id="34" name="Freeform 33"/>
            <p:cNvSpPr/>
            <p:nvPr/>
          </p:nvSpPr>
          <p:spPr>
            <a:xfrm rot="18446307">
              <a:off x="4283991" y="3272189"/>
              <a:ext cx="529437" cy="500135"/>
            </a:xfrm>
            <a:custGeom>
              <a:avLst/>
              <a:gdLst>
                <a:gd name="connsiteX0" fmla="*/ 0 w 529437"/>
                <a:gd name="connsiteY0" fmla="*/ 100027 h 500135"/>
                <a:gd name="connsiteX1" fmla="*/ 279370 w 529437"/>
                <a:gd name="connsiteY1" fmla="*/ 100027 h 500135"/>
                <a:gd name="connsiteX2" fmla="*/ 279370 w 529437"/>
                <a:gd name="connsiteY2" fmla="*/ 0 h 500135"/>
                <a:gd name="connsiteX3" fmla="*/ 529437 w 529437"/>
                <a:gd name="connsiteY3" fmla="*/ 250068 h 500135"/>
                <a:gd name="connsiteX4" fmla="*/ 279370 w 529437"/>
                <a:gd name="connsiteY4" fmla="*/ 500135 h 500135"/>
                <a:gd name="connsiteX5" fmla="*/ 279370 w 529437"/>
                <a:gd name="connsiteY5" fmla="*/ 400108 h 500135"/>
                <a:gd name="connsiteX6" fmla="*/ 0 w 529437"/>
                <a:gd name="connsiteY6" fmla="*/ 400108 h 500135"/>
                <a:gd name="connsiteX7" fmla="*/ 0 w 529437"/>
                <a:gd name="connsiteY7" fmla="*/ 100027 h 5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437" h="500135">
                  <a:moveTo>
                    <a:pt x="0" y="100027"/>
                  </a:moveTo>
                  <a:lnTo>
                    <a:pt x="279370" y="100027"/>
                  </a:lnTo>
                  <a:lnTo>
                    <a:pt x="279370" y="0"/>
                  </a:lnTo>
                  <a:lnTo>
                    <a:pt x="529437" y="250068"/>
                  </a:lnTo>
                  <a:lnTo>
                    <a:pt x="279370" y="500135"/>
                  </a:lnTo>
                  <a:lnTo>
                    <a:pt x="279370" y="400108"/>
                  </a:lnTo>
                  <a:lnTo>
                    <a:pt x="0" y="400108"/>
                  </a:lnTo>
                  <a:lnTo>
                    <a:pt x="0" y="100027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4F81BD">
                    <a:tint val="60000"/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0" vert="horz" wrap="square" lIns="-1" tIns="100027" rIns="150040" bIns="100026" numCol="1" spcCol="1270" anchor="ctr" anchorCtr="0">
              <a:noAutofit/>
            </a:bodyPr>
            <a:lstStyle/>
            <a:p>
              <a:pPr algn="ctr" defTabSz="4445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endParaRPr lang="de-CH" sz="1000" kern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210952" y="2642631"/>
            <a:ext cx="2185584" cy="1556241"/>
            <a:chOff x="7401632" y="1490503"/>
            <a:chExt cx="2185584" cy="1556241"/>
          </a:xfrm>
        </p:grpSpPr>
        <p:pic>
          <p:nvPicPr>
            <p:cNvPr id="36" name="Picture 4" descr="http://cdnstatic-2.mydestination.com/blog/wp-content/uploads/2012/03/smiling-faces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2352" y="1490503"/>
              <a:ext cx="1634864" cy="122448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37"/>
            <p:cNvSpPr/>
            <p:nvPr/>
          </p:nvSpPr>
          <p:spPr bwMode="auto">
            <a:xfrm>
              <a:off x="7833680" y="2331655"/>
              <a:ext cx="936104" cy="715089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172677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200" kern="0" dirty="0" smtClean="0">
                  <a:solidFill>
                    <a:srgbClr val="EEECE1"/>
                  </a:solidFill>
                  <a:latin typeface="Calibri"/>
                </a:rPr>
                <a:t>Improved services for society</a:t>
              </a:r>
              <a:endParaRPr lang="en-US" sz="1200" b="1" kern="0" dirty="0" smtClean="0">
                <a:solidFill>
                  <a:srgbClr val="EEECE1"/>
                </a:solidFill>
                <a:latin typeface="Calibri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7401632" y="2689199"/>
              <a:ext cx="292539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" name="Group 52"/>
          <p:cNvGrpSpPr/>
          <p:nvPr/>
        </p:nvGrpSpPr>
        <p:grpSpPr>
          <a:xfrm>
            <a:off x="5821480" y="3585939"/>
            <a:ext cx="1346926" cy="510778"/>
            <a:chOff x="6012160" y="2433811"/>
            <a:chExt cx="1346926" cy="510778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6444208" y="2433811"/>
              <a:ext cx="914878" cy="51077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EEECE1"/>
              </a:outerShdw>
              <a:softEdge rad="635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172677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200" kern="0" dirty="0" smtClean="0">
                  <a:solidFill>
                    <a:srgbClr val="EEECE1"/>
                  </a:solidFill>
                  <a:latin typeface="Calibri"/>
                </a:rPr>
                <a:t>Guidance for Action</a:t>
              </a:r>
              <a:endParaRPr lang="en-US" sz="1200" b="1" kern="0" dirty="0" smtClean="0">
                <a:solidFill>
                  <a:srgbClr val="EEECE1"/>
                </a:solidFill>
                <a:latin typeface="Calibri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6012160" y="2714983"/>
              <a:ext cx="360650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0"/>
          <p:cNvGrpSpPr/>
          <p:nvPr/>
        </p:nvGrpSpPr>
        <p:grpSpPr>
          <a:xfrm>
            <a:off x="1449191" y="4583376"/>
            <a:ext cx="3735007" cy="1509920"/>
            <a:chOff x="1639871" y="3431248"/>
            <a:chExt cx="3735007" cy="1509920"/>
          </a:xfrm>
        </p:grpSpPr>
        <p:sp>
          <p:nvSpPr>
            <p:cNvPr id="32" name="Freeform 31"/>
            <p:cNvSpPr/>
            <p:nvPr/>
          </p:nvSpPr>
          <p:spPr>
            <a:xfrm>
              <a:off x="4980970" y="3918052"/>
              <a:ext cx="393908" cy="500136"/>
            </a:xfrm>
            <a:custGeom>
              <a:avLst/>
              <a:gdLst>
                <a:gd name="connsiteX0" fmla="*/ 0 w 393908"/>
                <a:gd name="connsiteY0" fmla="*/ 100027 h 500135"/>
                <a:gd name="connsiteX1" fmla="*/ 196954 w 393908"/>
                <a:gd name="connsiteY1" fmla="*/ 100027 h 500135"/>
                <a:gd name="connsiteX2" fmla="*/ 196954 w 393908"/>
                <a:gd name="connsiteY2" fmla="*/ 0 h 500135"/>
                <a:gd name="connsiteX3" fmla="*/ 393908 w 393908"/>
                <a:gd name="connsiteY3" fmla="*/ 250068 h 500135"/>
                <a:gd name="connsiteX4" fmla="*/ 196954 w 393908"/>
                <a:gd name="connsiteY4" fmla="*/ 500135 h 500135"/>
                <a:gd name="connsiteX5" fmla="*/ 196954 w 393908"/>
                <a:gd name="connsiteY5" fmla="*/ 400108 h 500135"/>
                <a:gd name="connsiteX6" fmla="*/ 0 w 393908"/>
                <a:gd name="connsiteY6" fmla="*/ 400108 h 500135"/>
                <a:gd name="connsiteX7" fmla="*/ 0 w 393908"/>
                <a:gd name="connsiteY7" fmla="*/ 100027 h 5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908" h="500135">
                  <a:moveTo>
                    <a:pt x="393908" y="400108"/>
                  </a:moveTo>
                  <a:lnTo>
                    <a:pt x="196954" y="400108"/>
                  </a:lnTo>
                  <a:lnTo>
                    <a:pt x="196954" y="500135"/>
                  </a:lnTo>
                  <a:lnTo>
                    <a:pt x="0" y="250067"/>
                  </a:lnTo>
                  <a:lnTo>
                    <a:pt x="196954" y="0"/>
                  </a:lnTo>
                  <a:lnTo>
                    <a:pt x="196954" y="100027"/>
                  </a:lnTo>
                  <a:lnTo>
                    <a:pt x="393908" y="100027"/>
                  </a:lnTo>
                  <a:lnTo>
                    <a:pt x="393908" y="400108"/>
                  </a:lnTo>
                  <a:close/>
                </a:path>
              </a:pathLst>
            </a:custGeom>
            <a:gradFill rotWithShape="1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4F81BD">
                    <a:tint val="60000"/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0" vert="horz" wrap="square" lIns="118171" tIns="100028" rIns="0" bIns="100027" numCol="1" spcCol="1270" anchor="ctr" anchorCtr="0">
              <a:noAutofit/>
            </a:bodyPr>
            <a:lstStyle/>
            <a:p>
              <a:pPr algn="ctr" defTabSz="4445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endParaRPr lang="de-CH" sz="1000" kern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3313280" y="3896877"/>
              <a:ext cx="1481884" cy="542488"/>
            </a:xfrm>
            <a:custGeom>
              <a:avLst/>
              <a:gdLst>
                <a:gd name="connsiteX0" fmla="*/ 0 w 1481884"/>
                <a:gd name="connsiteY0" fmla="*/ 271244 h 542488"/>
                <a:gd name="connsiteX1" fmla="*/ 740942 w 1481884"/>
                <a:gd name="connsiteY1" fmla="*/ 0 h 542488"/>
                <a:gd name="connsiteX2" fmla="*/ 1481884 w 1481884"/>
                <a:gd name="connsiteY2" fmla="*/ 271244 h 542488"/>
                <a:gd name="connsiteX3" fmla="*/ 740942 w 1481884"/>
                <a:gd name="connsiteY3" fmla="*/ 542488 h 542488"/>
                <a:gd name="connsiteX4" fmla="*/ 0 w 1481884"/>
                <a:gd name="connsiteY4" fmla="*/ 271244 h 5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84" h="542488">
                  <a:moveTo>
                    <a:pt x="0" y="271244"/>
                  </a:moveTo>
                  <a:cubicBezTo>
                    <a:pt x="0" y="121440"/>
                    <a:pt x="331731" y="0"/>
                    <a:pt x="740942" y="0"/>
                  </a:cubicBezTo>
                  <a:cubicBezTo>
                    <a:pt x="1150153" y="0"/>
                    <a:pt x="1481884" y="121440"/>
                    <a:pt x="1481884" y="271244"/>
                  </a:cubicBezTo>
                  <a:cubicBezTo>
                    <a:pt x="1481884" y="421048"/>
                    <a:pt x="1150153" y="542488"/>
                    <a:pt x="740942" y="542488"/>
                  </a:cubicBezTo>
                  <a:cubicBezTo>
                    <a:pt x="331731" y="542488"/>
                    <a:pt x="0" y="421048"/>
                    <a:pt x="0" y="271244"/>
                  </a:cubicBezTo>
                  <a:close/>
                </a:path>
              </a:pathLst>
            </a:custGeom>
            <a:solidFill>
              <a:srgbClr val="1F497D">
                <a:lumMod val="60000"/>
                <a:lumOff val="4000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txBody>
            <a:bodyPr spcFirstLastPara="0" vert="horz" wrap="square" lIns="232257" tIns="94686" rIns="232257" bIns="94686" numCol="1" spcCol="1270" anchor="ctr" anchorCtr="0">
              <a:noAutofit/>
            </a:bodyPr>
            <a:lstStyle/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de-CH" sz="1200" b="1" kern="0" dirty="0" smtClean="0">
                  <a:solidFill>
                    <a:prstClr val="white"/>
                  </a:solidFill>
                  <a:latin typeface="Calibri"/>
                </a:rPr>
                <a:t>Capabilities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661097" y="3431248"/>
              <a:ext cx="1604558" cy="715089"/>
              <a:chOff x="4918581" y="4362586"/>
              <a:chExt cx="1604558" cy="715089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4918581" y="4362586"/>
                <a:ext cx="1152128" cy="715089"/>
              </a:xfrm>
              <a:prstGeom prst="round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635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172677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en-US" sz="1200" b="1" kern="0" dirty="0" smtClean="0">
                    <a:solidFill>
                      <a:prstClr val="white"/>
                    </a:solidFill>
                    <a:latin typeface="Calibri"/>
                  </a:rPr>
                  <a:t>Surface-based </a:t>
                </a:r>
                <a:r>
                  <a:rPr lang="en-US" sz="1200" kern="0" dirty="0" smtClean="0">
                    <a:solidFill>
                      <a:prstClr val="white"/>
                    </a:solidFill>
                    <a:latin typeface="Calibri"/>
                  </a:rPr>
                  <a:t>observing systems</a:t>
                </a:r>
                <a:endParaRPr lang="en-US" sz="1200" b="1" kern="0" dirty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3" idx="3"/>
              </p:cNvCxnSpPr>
              <p:nvPr/>
            </p:nvCxnSpPr>
            <p:spPr bwMode="auto">
              <a:xfrm>
                <a:off x="6070709" y="4720131"/>
                <a:ext cx="452430" cy="19458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5" name="Group 44"/>
            <p:cNvGrpSpPr/>
            <p:nvPr/>
          </p:nvGrpSpPr>
          <p:grpSpPr>
            <a:xfrm>
              <a:off x="1639871" y="4226079"/>
              <a:ext cx="1625784" cy="715089"/>
              <a:chOff x="3739125" y="3978535"/>
              <a:chExt cx="1625784" cy="715089"/>
            </a:xfrm>
          </p:grpSpPr>
          <p:sp>
            <p:nvSpPr>
              <p:cNvPr id="46" name="Rounded Rectangle 45"/>
              <p:cNvSpPr/>
              <p:nvPr/>
            </p:nvSpPr>
            <p:spPr bwMode="auto">
              <a:xfrm>
                <a:off x="3739125" y="3978535"/>
                <a:ext cx="1173354" cy="715089"/>
              </a:xfrm>
              <a:prstGeom prst="round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63500"/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172677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en-US" sz="1200" b="1" kern="0" dirty="0" smtClean="0">
                    <a:solidFill>
                      <a:srgbClr val="EEECE1"/>
                    </a:solidFill>
                    <a:latin typeface="Calibri"/>
                  </a:rPr>
                  <a:t>Space-based </a:t>
                </a:r>
                <a:r>
                  <a:rPr lang="en-US" sz="1200" kern="0" dirty="0" smtClean="0">
                    <a:solidFill>
                      <a:srgbClr val="EEECE1"/>
                    </a:solidFill>
                    <a:latin typeface="Calibri"/>
                  </a:rPr>
                  <a:t>observing systems</a:t>
                </a:r>
                <a:endParaRPr lang="en-US" sz="1200" b="1" kern="0" dirty="0" smtClean="0">
                  <a:solidFill>
                    <a:srgbClr val="EEECE1"/>
                  </a:solidFill>
                  <a:latin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46" idx="3"/>
              </p:cNvCxnSpPr>
              <p:nvPr/>
            </p:nvCxnSpPr>
            <p:spPr bwMode="auto">
              <a:xfrm flipV="1">
                <a:off x="4912479" y="4110861"/>
                <a:ext cx="452430" cy="225219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55" name="TextBox 54"/>
          <p:cNvSpPr txBox="1"/>
          <p:nvPr/>
        </p:nvSpPr>
        <p:spPr>
          <a:xfrm>
            <a:off x="4704629" y="4643844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CH" sz="1600" b="1" dirty="0" smtClean="0">
                <a:solidFill>
                  <a:srgbClr val="0070C0"/>
                </a:solidFill>
              </a:rPr>
              <a:t>RRR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mtClean="0">
                <a:latin typeface="Arial" pitchFamily="34" charset="0"/>
              </a:rPr>
              <a:t>Image submission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2000" dirty="0" smtClean="0"/>
          </a:p>
        </p:txBody>
      </p:sp>
      <p:sp>
        <p:nvSpPr>
          <p:cNvPr id="614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219200"/>
            <a:ext cx="831532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8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754639" cy="6264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4465"/>
            <a:ext cx="5212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rgbClr val="FF0000"/>
                </a:solidFill>
              </a:rPr>
              <a:t>https://oscar.meteoswiss.ch/OSCAR/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mtClean="0">
                <a:latin typeface="Arial" pitchFamily="34" charset="0"/>
              </a:rPr>
              <a:t>New cloud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3635375" cy="4897437"/>
          </a:xfrm>
        </p:spPr>
        <p:txBody>
          <a:bodyPr/>
          <a:lstStyle/>
          <a:p>
            <a:pPr>
              <a:defRPr/>
            </a:pPr>
            <a:endParaRPr lang="fr-CH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2000" dirty="0" smtClean="0"/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624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3" t="18750" r="30670" b="10417"/>
          <a:stretch>
            <a:fillRect/>
          </a:stretch>
        </p:blipFill>
        <p:spPr bwMode="auto">
          <a:xfrm>
            <a:off x="228600" y="1135063"/>
            <a:ext cx="432117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5" t="19792" r="30673" b="10417"/>
          <a:stretch>
            <a:fillRect/>
          </a:stretch>
        </p:blipFill>
        <p:spPr bwMode="auto">
          <a:xfrm>
            <a:off x="4637088" y="1219200"/>
            <a:ext cx="42783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smtClean="0">
                <a:latin typeface="Arial" pitchFamily="34" charset="0"/>
              </a:rPr>
              <a:t>New cloud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fr-CH" sz="2000" dirty="0" smtClean="0"/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53188"/>
            <a:ext cx="5029200" cy="31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CH" altLang="en-US" sz="1200" smtClean="0">
                <a:solidFill>
                  <a:srgbClr val="000000"/>
                </a:solidFill>
              </a:rPr>
              <a:t>Cg-17, Side Event on the International Cloud Atlas and CIMO Guide</a:t>
            </a:r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1200" smtClean="0">
              <a:solidFill>
                <a:srgbClr val="000000"/>
              </a:solidFill>
            </a:endParaRPr>
          </a:p>
        </p:txBody>
      </p:sp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3" t="18750" r="30307" b="11458"/>
          <a:stretch>
            <a:fillRect/>
          </a:stretch>
        </p:blipFill>
        <p:spPr bwMode="auto">
          <a:xfrm>
            <a:off x="2133600" y="11430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Powerpoint_template_en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WMO_Powerpoint_template_en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CD MeteoSchweiz Variante 1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GSEDI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CD MeteoSchweiz Variante 1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osing slide">
  <a:themeElements>
    <a:clrScheme name="1_Small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mallLog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1_Small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400" dirty="0" smtClean="0">
            <a:solidFill>
              <a:schemeClr val="tx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WMO_Powerpoint_template_en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D MeteoSchweiz Variante 1">
  <a:themeElements>
    <a:clrScheme name="SKGROUP">
      <a:dk1>
        <a:sysClr val="windowText" lastClr="000000"/>
      </a:dk1>
      <a:lt1>
        <a:sysClr val="window" lastClr="FFFFFF"/>
      </a:lt1>
      <a:dk2>
        <a:srgbClr val="26538B"/>
      </a:dk2>
      <a:lt2>
        <a:srgbClr val="CBDCF1"/>
      </a:lt2>
      <a:accent1>
        <a:srgbClr val="26538B"/>
      </a:accent1>
      <a:accent2>
        <a:srgbClr val="92B6E2"/>
      </a:accent2>
      <a:accent3>
        <a:srgbClr val="CBDCF1"/>
      </a:accent3>
      <a:accent4>
        <a:srgbClr val="5A5A5A"/>
      </a:accent4>
      <a:accent5>
        <a:srgbClr val="A8A8A8"/>
      </a:accent5>
      <a:accent6>
        <a:srgbClr val="910000"/>
      </a:accent6>
      <a:hlink>
        <a:srgbClr val="0000FF"/>
      </a:hlink>
      <a:folHlink>
        <a:srgbClr val="80008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eting1-April2013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Oeschg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esch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D MeteoSchweiz Variante 1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ody slide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WMO_Powerpoint_template_en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WMO_Powerpoint_template_en</Template>
  <TotalTime>0</TotalTime>
  <Words>2499</Words>
  <Application>Microsoft Office PowerPoint</Application>
  <PresentationFormat>On-screen Show (4:3)</PresentationFormat>
  <Paragraphs>494</Paragraphs>
  <Slides>70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WMO_Powerpoint_template_en</vt:lpstr>
      <vt:lpstr>Closing slide</vt:lpstr>
      <vt:lpstr>blank</vt:lpstr>
      <vt:lpstr>1_WMO_Powerpoint_template_en</vt:lpstr>
      <vt:lpstr>CD MeteoSchweiz Variante 1</vt:lpstr>
      <vt:lpstr>Meeting1-April2013</vt:lpstr>
      <vt:lpstr>1_CD MeteoSchweiz Variante 1</vt:lpstr>
      <vt:lpstr>Body slide</vt:lpstr>
      <vt:lpstr>3_WMO_Powerpoint_template_en</vt:lpstr>
      <vt:lpstr>4_WMO_Powerpoint_template_en</vt:lpstr>
      <vt:lpstr>2_CD MeteoSchweiz Variante 1</vt:lpstr>
      <vt:lpstr>GSEDI</vt:lpstr>
      <vt:lpstr>Office Theme</vt:lpstr>
      <vt:lpstr>3_CD MeteoSchweiz Variante 1</vt:lpstr>
      <vt:lpstr>Prévisions météorologiques Mesures et données  Bertrand Calpini </vt:lpstr>
      <vt:lpstr>CIMO mission</vt:lpstr>
      <vt:lpstr>Standardization vs Human Observers </vt:lpstr>
      <vt:lpstr>PowerPoint Presentation</vt:lpstr>
      <vt:lpstr>A proposed template for the new ICA</vt:lpstr>
      <vt:lpstr>Improvements:   better images</vt:lpstr>
      <vt:lpstr>Image submission website</vt:lpstr>
      <vt:lpstr>New cloud classifications</vt:lpstr>
      <vt:lpstr>New cloud classifications</vt:lpstr>
      <vt:lpstr>The new International Cloud Atlas …..</vt:lpstr>
      <vt:lpstr>Standardisation and CIMO Guide (5)</vt:lpstr>
      <vt:lpstr>PowerPoint Presentation</vt:lpstr>
      <vt:lpstr>PowerPoint Presentation</vt:lpstr>
      <vt:lpstr>PowerPoint Presentation</vt:lpstr>
      <vt:lpstr>measurement, what is it?</vt:lpstr>
      <vt:lpstr>surface measurements part of an wide observing system</vt:lpstr>
      <vt:lpstr>Measurement technology deals with</vt:lpstr>
      <vt:lpstr>sensor characteristics</vt:lpstr>
      <vt:lpstr>traceability</vt:lpstr>
      <vt:lpstr>three sources of uncertainty</vt:lpstr>
      <vt:lpstr>reducing the uncertainty</vt:lpstr>
      <vt:lpstr>sources of uncertainty  example of temperature</vt:lpstr>
      <vt:lpstr>siting or  representativity uncertainty  </vt:lpstr>
      <vt:lpstr>f) exposure or site representativity</vt:lpstr>
      <vt:lpstr>METAS certification  SMN stations - CIMO-Leroy classification </vt:lpstr>
      <vt:lpstr>Representativity issues an example for wind measurement</vt:lpstr>
      <vt:lpstr>Measurements in mountain areas Representativity issues</vt:lpstr>
      <vt:lpstr>precipitation measurement   example of representativity  Chasseral November 2010</vt:lpstr>
      <vt:lpstr>Radiation measurements</vt:lpstr>
      <vt:lpstr>When the World was still simple,</vt:lpstr>
      <vt:lpstr>Pyrgeometer calibrations (when the world was simple)</vt:lpstr>
      <vt:lpstr>Then, the World became more complex</vt:lpstr>
      <vt:lpstr>Interestingly, the residuals correlate with atmospheric water vapour</vt:lpstr>
      <vt:lpstr>The Infrared Integrating Sphere (IRIS) Radiometer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Feasibility of an Upper-Air Measurement intercomparison</vt:lpstr>
      <vt:lpstr>II. WMO Solid Precipitation InterComparison Experiment (SPICE)</vt:lpstr>
      <vt:lpstr>PowerPoint Presentation</vt:lpstr>
      <vt:lpstr>PowerPoint Presentation</vt:lpstr>
      <vt:lpstr>PowerPoint Presentation</vt:lpstr>
      <vt:lpstr>Hail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network of Weather Radar</vt:lpstr>
      <vt:lpstr>A Multi-sensor integration </vt:lpstr>
      <vt:lpstr>With emerging other technologies</vt:lpstr>
      <vt:lpstr>PowerPoint Presentation</vt:lpstr>
      <vt:lpstr>PowerPoint Presentation</vt:lpstr>
      <vt:lpstr>PowerPoint Presentation</vt:lpstr>
      <vt:lpstr>Rolling Review of Requirements</vt:lpstr>
      <vt:lpstr>PowerPoint Presentation</vt:lpstr>
    </vt:vector>
  </TitlesOfParts>
  <Company>WMO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by the President of the Commission for Instruments and Methods of Observation</dc:title>
  <dc:creator>Isabelle Rüedi</dc:creator>
  <cp:lastModifiedBy>Calpini Bertrand</cp:lastModifiedBy>
  <cp:revision>101</cp:revision>
  <cp:lastPrinted>2015-05-22T11:06:13Z</cp:lastPrinted>
  <dcterms:created xsi:type="dcterms:W3CDTF">2015-05-05T08:49:46Z</dcterms:created>
  <dcterms:modified xsi:type="dcterms:W3CDTF">2015-09-23T15:15:55Z</dcterms:modified>
</cp:coreProperties>
</file>