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257" r:id="rId2"/>
    <p:sldId id="475" r:id="rId3"/>
    <p:sldId id="260" r:id="rId4"/>
    <p:sldId id="261" r:id="rId5"/>
    <p:sldId id="262" r:id="rId6"/>
    <p:sldId id="263" r:id="rId7"/>
    <p:sldId id="264" r:id="rId8"/>
    <p:sldId id="265" r:id="rId9"/>
    <p:sldId id="266" r:id="rId10"/>
    <p:sldId id="267" r:id="rId11"/>
    <p:sldId id="465" r:id="rId12"/>
    <p:sldId id="466" r:id="rId13"/>
    <p:sldId id="269" r:id="rId14"/>
    <p:sldId id="467" r:id="rId15"/>
    <p:sldId id="279" r:id="rId16"/>
    <p:sldId id="477" r:id="rId17"/>
    <p:sldId id="270" r:id="rId18"/>
    <p:sldId id="271" r:id="rId19"/>
    <p:sldId id="272" r:id="rId20"/>
    <p:sldId id="273" r:id="rId21"/>
    <p:sldId id="274" r:id="rId22"/>
    <p:sldId id="275" r:id="rId23"/>
    <p:sldId id="276" r:id="rId24"/>
    <p:sldId id="277" r:id="rId25"/>
    <p:sldId id="278"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491" r:id="rId40"/>
    <p:sldId id="492" r:id="rId41"/>
    <p:sldId id="493" r:id="rId42"/>
    <p:sldId id="299" r:id="rId43"/>
    <p:sldId id="300" r:id="rId44"/>
    <p:sldId id="301" r:id="rId45"/>
    <p:sldId id="312" r:id="rId46"/>
    <p:sldId id="313" r:id="rId47"/>
    <p:sldId id="494" r:id="rId48"/>
    <p:sldId id="321" r:id="rId49"/>
    <p:sldId id="436" r:id="rId50"/>
    <p:sldId id="495" r:id="rId51"/>
    <p:sldId id="496" r:id="rId52"/>
    <p:sldId id="497" r:id="rId53"/>
    <p:sldId id="471" r:id="rId54"/>
    <p:sldId id="428" r:id="rId55"/>
    <p:sldId id="509" r:id="rId56"/>
    <p:sldId id="510" r:id="rId57"/>
    <p:sldId id="432" r:id="rId58"/>
    <p:sldId id="433" r:id="rId59"/>
    <p:sldId id="498" r:id="rId60"/>
    <p:sldId id="499" r:id="rId61"/>
    <p:sldId id="500" r:id="rId62"/>
    <p:sldId id="501" r:id="rId63"/>
    <p:sldId id="502" r:id="rId64"/>
    <p:sldId id="503" r:id="rId65"/>
    <p:sldId id="504" r:id="rId66"/>
    <p:sldId id="505" r:id="rId67"/>
    <p:sldId id="506" r:id="rId68"/>
    <p:sldId id="507" r:id="rId69"/>
    <p:sldId id="333" r:id="rId70"/>
    <p:sldId id="334" r:id="rId71"/>
    <p:sldId id="349" r:id="rId72"/>
    <p:sldId id="355" r:id="rId73"/>
    <p:sldId id="356" r:id="rId74"/>
    <p:sldId id="358" r:id="rId75"/>
    <p:sldId id="362" r:id="rId76"/>
    <p:sldId id="367" r:id="rId77"/>
    <p:sldId id="468" r:id="rId78"/>
    <p:sldId id="469" r:id="rId79"/>
    <p:sldId id="508" r:id="rId80"/>
    <p:sldId id="487" r:id="rId81"/>
    <p:sldId id="488" r:id="rId82"/>
    <p:sldId id="489" r:id="rId83"/>
    <p:sldId id="490" r:id="rId84"/>
    <p:sldId id="478" r:id="rId85"/>
    <p:sldId id="479" r:id="rId86"/>
    <p:sldId id="480" r:id="rId87"/>
    <p:sldId id="481" r:id="rId88"/>
    <p:sldId id="482" r:id="rId89"/>
    <p:sldId id="483" r:id="rId90"/>
    <p:sldId id="484" r:id="rId91"/>
    <p:sldId id="485" r:id="rId92"/>
    <p:sldId id="486" r:id="rId93"/>
    <p:sldId id="476" r:id="rId94"/>
  </p:sldIdLst>
  <p:sldSz cx="9144000" cy="6858000" type="overhead"/>
  <p:notesSz cx="10234613" cy="7099300"/>
  <p:defaultTex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4" autoAdjust="0"/>
    <p:restoredTop sz="94660" autoAdjust="0"/>
  </p:normalViewPr>
  <p:slideViewPr>
    <p:cSldViewPr>
      <p:cViewPr varScale="1">
        <p:scale>
          <a:sx n="70" d="100"/>
          <a:sy n="70" d="100"/>
        </p:scale>
        <p:origin x="492" y="72"/>
      </p:cViewPr>
      <p:guideLst>
        <p:guide orient="horz" pos="2160"/>
        <p:guide pos="2879"/>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D8A224-76D5-45B6-AAEA-F7D4530F6F2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828BB41-AFAE-4B8F-AC4E-3298848AA816}">
      <dgm:prSet phldrT="[Text]"/>
      <dgm:spPr>
        <a:solidFill>
          <a:srgbClr val="E2001A"/>
        </a:solidFill>
      </dgm:spPr>
      <dgm:t>
        <a:bodyPr/>
        <a:lstStyle/>
        <a:p>
          <a:r>
            <a:rPr lang="fr-CH" noProof="0" dirty="0" smtClean="0">
              <a:latin typeface="+mn-lt"/>
              <a:ea typeface="CMU Sans Serif" panose="02000603000000000000" pitchFamily="2" charset="0"/>
              <a:cs typeface="CMU Sans Serif" panose="02000603000000000000" pitchFamily="2" charset="0"/>
            </a:rPr>
            <a:t>Altimétrie</a:t>
          </a:r>
          <a:endParaRPr lang="fr-CH" noProof="0" dirty="0">
            <a:latin typeface="+mn-lt"/>
            <a:ea typeface="CMU Sans Serif" panose="02000603000000000000" pitchFamily="2" charset="0"/>
            <a:cs typeface="CMU Sans Serif" panose="02000603000000000000" pitchFamily="2" charset="0"/>
          </a:endParaRPr>
        </a:p>
      </dgm:t>
    </dgm:pt>
    <dgm:pt modelId="{EC4D3531-0AA5-4D00-8DF3-D1EF2527624C}" type="parTrans" cxnId="{327EB85E-E162-4CD4-8820-EFE37A7A1D55}">
      <dgm:prSet/>
      <dgm:spPr/>
      <dgm:t>
        <a:bodyPr/>
        <a:lstStyle/>
        <a:p>
          <a:endParaRPr lang="en-US"/>
        </a:p>
      </dgm:t>
    </dgm:pt>
    <dgm:pt modelId="{D91C775E-952B-4FF9-8DC1-74D9FCECF335}" type="sibTrans" cxnId="{327EB85E-E162-4CD4-8820-EFE37A7A1D55}">
      <dgm:prSet/>
      <dgm:spPr/>
      <dgm:t>
        <a:bodyPr/>
        <a:lstStyle/>
        <a:p>
          <a:endParaRPr lang="en-US"/>
        </a:p>
      </dgm:t>
    </dgm:pt>
    <dgm:pt modelId="{D71F16DF-1484-4B29-A60B-61655F66A852}">
      <dgm:prSet phldrT="[Text]"/>
      <dgm:spPr>
        <a:solidFill>
          <a:schemeClr val="bg2">
            <a:alpha val="90000"/>
          </a:schemeClr>
        </a:solidFill>
      </dgm:spPr>
      <dgm:t>
        <a:bodyPr/>
        <a:lstStyle/>
        <a:p>
          <a:r>
            <a:rPr lang="fr-CH" b="1" noProof="0" dirty="0" smtClean="0">
              <a:latin typeface="+mn-lt"/>
              <a:ea typeface="CMU Sans Serif" panose="02000603000000000000" pitchFamily="2" charset="0"/>
              <a:cs typeface="CMU Sans Serif" panose="02000603000000000000" pitchFamily="2" charset="0"/>
            </a:rPr>
            <a:t>Altimétrie océanique (i.e. PARIS)</a:t>
          </a:r>
          <a:endParaRPr lang="fr-CH" b="1" noProof="0" dirty="0">
            <a:latin typeface="+mn-lt"/>
            <a:ea typeface="CMU Sans Serif" panose="02000603000000000000" pitchFamily="2" charset="0"/>
            <a:cs typeface="CMU Sans Serif" panose="02000603000000000000" pitchFamily="2" charset="0"/>
          </a:endParaRPr>
        </a:p>
      </dgm:t>
    </dgm:pt>
    <dgm:pt modelId="{BE124FAC-44B1-4CEF-A72A-D843C931530F}" type="parTrans" cxnId="{4121D331-45FF-471C-8924-4D056C32FB41}">
      <dgm:prSet/>
      <dgm:spPr/>
      <dgm:t>
        <a:bodyPr/>
        <a:lstStyle/>
        <a:p>
          <a:endParaRPr lang="en-US"/>
        </a:p>
      </dgm:t>
    </dgm:pt>
    <dgm:pt modelId="{65FC94B0-8CB9-441F-9F74-24FD57654F9F}" type="sibTrans" cxnId="{4121D331-45FF-471C-8924-4D056C32FB41}">
      <dgm:prSet/>
      <dgm:spPr/>
      <dgm:t>
        <a:bodyPr/>
        <a:lstStyle/>
        <a:p>
          <a:endParaRPr lang="en-US"/>
        </a:p>
      </dgm:t>
    </dgm:pt>
    <dgm:pt modelId="{B9C2E87C-8EB4-42C8-894D-EFA90F8062EE}">
      <dgm:prSet phldrT="[Text]"/>
      <dgm:spPr>
        <a:solidFill>
          <a:schemeClr val="bg2">
            <a:alpha val="90000"/>
          </a:schemeClr>
        </a:solidFill>
      </dgm:spPr>
      <dgm:t>
        <a:bodyPr/>
        <a:lstStyle/>
        <a:p>
          <a:r>
            <a:rPr lang="fr-CH" b="1" noProof="0" dirty="0" smtClean="0">
              <a:latin typeface="+mn-lt"/>
              <a:ea typeface="CMU Sans Serif" panose="02000603000000000000" pitchFamily="2" charset="0"/>
              <a:cs typeface="CMU Sans Serif" panose="02000603000000000000" pitchFamily="2" charset="0"/>
            </a:rPr>
            <a:t>Altimétrie des sols</a:t>
          </a:r>
          <a:endParaRPr lang="fr-CH" b="1" noProof="0" dirty="0">
            <a:latin typeface="+mn-lt"/>
            <a:ea typeface="CMU Sans Serif" panose="02000603000000000000" pitchFamily="2" charset="0"/>
            <a:cs typeface="CMU Sans Serif" panose="02000603000000000000" pitchFamily="2" charset="0"/>
          </a:endParaRPr>
        </a:p>
      </dgm:t>
    </dgm:pt>
    <dgm:pt modelId="{4357AB92-27A1-437E-AD9E-33C309DDB4D2}" type="parTrans" cxnId="{952110F2-C778-421D-9B4C-A351B04FEBDC}">
      <dgm:prSet/>
      <dgm:spPr/>
      <dgm:t>
        <a:bodyPr/>
        <a:lstStyle/>
        <a:p>
          <a:endParaRPr lang="en-US"/>
        </a:p>
      </dgm:t>
    </dgm:pt>
    <dgm:pt modelId="{AE04536A-196F-4809-A12E-CD6D732FD3B5}" type="sibTrans" cxnId="{952110F2-C778-421D-9B4C-A351B04FEBDC}">
      <dgm:prSet/>
      <dgm:spPr/>
      <dgm:t>
        <a:bodyPr/>
        <a:lstStyle/>
        <a:p>
          <a:endParaRPr lang="en-US"/>
        </a:p>
      </dgm:t>
    </dgm:pt>
    <dgm:pt modelId="{0326ED0C-A0DC-40CA-A10C-80B89B347DC6}">
      <dgm:prSet phldrT="[Text]"/>
      <dgm:spPr>
        <a:solidFill>
          <a:srgbClr val="E2001A"/>
        </a:solidFill>
      </dgm:spPr>
      <dgm:t>
        <a:bodyPr/>
        <a:lstStyle/>
        <a:p>
          <a:r>
            <a:rPr lang="fr-CH" noProof="0" dirty="0" smtClean="0">
              <a:latin typeface="+mn-lt"/>
              <a:ea typeface="CMU Sans Serif" panose="02000603000000000000" pitchFamily="2" charset="0"/>
              <a:cs typeface="CMU Sans Serif" panose="02000603000000000000" pitchFamily="2" charset="0"/>
            </a:rPr>
            <a:t>Granularité</a:t>
          </a:r>
          <a:endParaRPr lang="fr-CH" noProof="0" dirty="0">
            <a:latin typeface="+mn-lt"/>
            <a:ea typeface="CMU Sans Serif" panose="02000603000000000000" pitchFamily="2" charset="0"/>
            <a:cs typeface="CMU Sans Serif" panose="02000603000000000000" pitchFamily="2" charset="0"/>
          </a:endParaRPr>
        </a:p>
      </dgm:t>
    </dgm:pt>
    <dgm:pt modelId="{B39EBEEE-D412-42D8-A79D-7C4FD0C2DE0C}" type="parTrans" cxnId="{CCDDC849-99AE-48AE-BFBF-CE76C21C0D13}">
      <dgm:prSet/>
      <dgm:spPr/>
      <dgm:t>
        <a:bodyPr/>
        <a:lstStyle/>
        <a:p>
          <a:endParaRPr lang="en-US"/>
        </a:p>
      </dgm:t>
    </dgm:pt>
    <dgm:pt modelId="{3863E94B-213B-45F9-973F-FF0D6705A401}" type="sibTrans" cxnId="{CCDDC849-99AE-48AE-BFBF-CE76C21C0D13}">
      <dgm:prSet/>
      <dgm:spPr/>
      <dgm:t>
        <a:bodyPr/>
        <a:lstStyle/>
        <a:p>
          <a:endParaRPr lang="en-US"/>
        </a:p>
      </dgm:t>
    </dgm:pt>
    <dgm:pt modelId="{3593EB1D-07AD-4674-8C55-EC4A5BE0AD48}">
      <dgm:prSet phldrT="[Text]"/>
      <dgm:spPr>
        <a:solidFill>
          <a:schemeClr val="bg2">
            <a:alpha val="90000"/>
          </a:schemeClr>
        </a:solidFill>
      </dgm:spPr>
      <dgm:t>
        <a:bodyPr/>
        <a:lstStyle/>
        <a:p>
          <a:r>
            <a:rPr lang="fr-CH" b="1" noProof="0" dirty="0" smtClean="0">
              <a:latin typeface="+mn-lt"/>
              <a:ea typeface="CMU Sans Serif" panose="02000603000000000000" pitchFamily="2" charset="0"/>
              <a:cs typeface="CMU Sans Serif" panose="02000603000000000000" pitchFamily="2" charset="0"/>
            </a:rPr>
            <a:t>Détermination de l’état de la mer</a:t>
          </a:r>
          <a:endParaRPr lang="fr-CH" b="1" noProof="0" dirty="0">
            <a:latin typeface="+mn-lt"/>
            <a:ea typeface="CMU Sans Serif" panose="02000603000000000000" pitchFamily="2" charset="0"/>
            <a:cs typeface="CMU Sans Serif" panose="02000603000000000000" pitchFamily="2" charset="0"/>
          </a:endParaRPr>
        </a:p>
      </dgm:t>
    </dgm:pt>
    <dgm:pt modelId="{50663121-F647-458B-A0ED-3B5AA2B91EA0}" type="parTrans" cxnId="{B639494A-3DD7-48EF-BBB4-9DEAC1C5A38A}">
      <dgm:prSet/>
      <dgm:spPr/>
      <dgm:t>
        <a:bodyPr/>
        <a:lstStyle/>
        <a:p>
          <a:endParaRPr lang="en-US"/>
        </a:p>
      </dgm:t>
    </dgm:pt>
    <dgm:pt modelId="{54692692-976F-4667-9B40-532AC8782936}" type="sibTrans" cxnId="{B639494A-3DD7-48EF-BBB4-9DEAC1C5A38A}">
      <dgm:prSet/>
      <dgm:spPr/>
      <dgm:t>
        <a:bodyPr/>
        <a:lstStyle/>
        <a:p>
          <a:endParaRPr lang="en-US"/>
        </a:p>
      </dgm:t>
    </dgm:pt>
    <dgm:pt modelId="{1B871A6D-FA1F-4352-8B93-0ED3B13DCE38}">
      <dgm:prSet phldrT="[Text]"/>
      <dgm:spPr>
        <a:solidFill>
          <a:srgbClr val="E2001A"/>
        </a:solidFill>
      </dgm:spPr>
      <dgm:t>
        <a:bodyPr/>
        <a:lstStyle/>
        <a:p>
          <a:r>
            <a:rPr lang="fr-CH" noProof="0" dirty="0" smtClean="0">
              <a:latin typeface="+mn-lt"/>
              <a:ea typeface="CMU Sans Serif" panose="02000603000000000000" pitchFamily="2" charset="0"/>
              <a:cs typeface="CMU Sans Serif" panose="02000603000000000000" pitchFamily="2" charset="0"/>
            </a:rPr>
            <a:t>Paramètres liés à la permittivité (humidité, température, salinité)</a:t>
          </a:r>
          <a:endParaRPr lang="fr-CH" noProof="0" dirty="0">
            <a:latin typeface="+mn-lt"/>
            <a:ea typeface="CMU Sans Serif" panose="02000603000000000000" pitchFamily="2" charset="0"/>
            <a:cs typeface="CMU Sans Serif" panose="02000603000000000000" pitchFamily="2" charset="0"/>
          </a:endParaRPr>
        </a:p>
      </dgm:t>
    </dgm:pt>
    <dgm:pt modelId="{D385AE62-1A79-4A95-A096-E426E37CE7A1}" type="parTrans" cxnId="{0336C654-7D31-4147-A08E-77F1C6A9BB56}">
      <dgm:prSet/>
      <dgm:spPr/>
      <dgm:t>
        <a:bodyPr/>
        <a:lstStyle/>
        <a:p>
          <a:endParaRPr lang="en-US"/>
        </a:p>
      </dgm:t>
    </dgm:pt>
    <dgm:pt modelId="{FA9CE535-3F89-4315-A139-D0AD33220CE9}" type="sibTrans" cxnId="{0336C654-7D31-4147-A08E-77F1C6A9BB56}">
      <dgm:prSet/>
      <dgm:spPr/>
      <dgm:t>
        <a:bodyPr/>
        <a:lstStyle/>
        <a:p>
          <a:endParaRPr lang="en-US"/>
        </a:p>
      </dgm:t>
    </dgm:pt>
    <dgm:pt modelId="{3458E0C4-4B6E-4581-B5A7-44EF86B03D8D}">
      <dgm:prSet phldrT="[Text]"/>
      <dgm:spPr>
        <a:solidFill>
          <a:schemeClr val="bg2">
            <a:alpha val="90000"/>
          </a:schemeClr>
        </a:solidFill>
      </dgm:spPr>
      <dgm:t>
        <a:bodyPr/>
        <a:lstStyle/>
        <a:p>
          <a:r>
            <a:rPr lang="fr-CH" b="1" noProof="0" dirty="0" smtClean="0">
              <a:latin typeface="+mn-lt"/>
              <a:ea typeface="CMU Sans Serif" panose="02000603000000000000" pitchFamily="2" charset="0"/>
              <a:cs typeface="CMU Sans Serif" panose="02000603000000000000" pitchFamily="2" charset="0"/>
            </a:rPr>
            <a:t>Humidité du sol</a:t>
          </a:r>
          <a:endParaRPr lang="fr-CH" b="1" noProof="0" dirty="0">
            <a:latin typeface="+mn-lt"/>
            <a:ea typeface="CMU Sans Serif" panose="02000603000000000000" pitchFamily="2" charset="0"/>
            <a:cs typeface="CMU Sans Serif" panose="02000603000000000000" pitchFamily="2" charset="0"/>
          </a:endParaRPr>
        </a:p>
      </dgm:t>
    </dgm:pt>
    <dgm:pt modelId="{18ABE5DF-1AD6-4A7B-BE1B-ABCC64B46B04}" type="parTrans" cxnId="{74F2CB01-E8E7-432D-BF7A-282168E44731}">
      <dgm:prSet/>
      <dgm:spPr/>
      <dgm:t>
        <a:bodyPr/>
        <a:lstStyle/>
        <a:p>
          <a:endParaRPr lang="en-US"/>
        </a:p>
      </dgm:t>
    </dgm:pt>
    <dgm:pt modelId="{90475F13-6AF3-4715-8D93-416BEE4C5E9A}" type="sibTrans" cxnId="{74F2CB01-E8E7-432D-BF7A-282168E44731}">
      <dgm:prSet/>
      <dgm:spPr/>
      <dgm:t>
        <a:bodyPr/>
        <a:lstStyle/>
        <a:p>
          <a:endParaRPr lang="en-US"/>
        </a:p>
      </dgm:t>
    </dgm:pt>
    <dgm:pt modelId="{85A6A5AD-EE4E-4E7E-80C3-79119972BAA3}">
      <dgm:prSet phldrT="[Text]"/>
      <dgm:spPr>
        <a:solidFill>
          <a:schemeClr val="bg2">
            <a:alpha val="90000"/>
          </a:schemeClr>
        </a:solidFill>
      </dgm:spPr>
      <dgm:t>
        <a:bodyPr/>
        <a:lstStyle/>
        <a:p>
          <a:r>
            <a:rPr lang="fr-CH" b="1" noProof="0" dirty="0" smtClean="0">
              <a:latin typeface="+mn-lt"/>
              <a:ea typeface="CMU Sans Serif" panose="02000603000000000000" pitchFamily="2" charset="0"/>
              <a:cs typeface="CMU Sans Serif" panose="02000603000000000000" pitchFamily="2" charset="0"/>
            </a:rPr>
            <a:t>Vents de surface des mers</a:t>
          </a:r>
          <a:endParaRPr lang="fr-CH" b="1" noProof="0" dirty="0">
            <a:latin typeface="+mn-lt"/>
            <a:ea typeface="CMU Sans Serif" panose="02000603000000000000" pitchFamily="2" charset="0"/>
            <a:cs typeface="CMU Sans Serif" panose="02000603000000000000" pitchFamily="2" charset="0"/>
          </a:endParaRPr>
        </a:p>
      </dgm:t>
    </dgm:pt>
    <dgm:pt modelId="{1C1CB885-5074-4F4A-BAD0-496F2ED987A2}" type="parTrans" cxnId="{F30858AA-8950-4086-8EE6-19587CF1DFD9}">
      <dgm:prSet/>
      <dgm:spPr/>
      <dgm:t>
        <a:bodyPr/>
        <a:lstStyle/>
        <a:p>
          <a:endParaRPr lang="en-US"/>
        </a:p>
      </dgm:t>
    </dgm:pt>
    <dgm:pt modelId="{2F086CF9-3B57-49A7-B473-9E09A77DE975}" type="sibTrans" cxnId="{F30858AA-8950-4086-8EE6-19587CF1DFD9}">
      <dgm:prSet/>
      <dgm:spPr/>
      <dgm:t>
        <a:bodyPr/>
        <a:lstStyle/>
        <a:p>
          <a:endParaRPr lang="en-US"/>
        </a:p>
      </dgm:t>
    </dgm:pt>
    <dgm:pt modelId="{9D352CBA-ADFB-4991-A75E-5A024825A9C9}">
      <dgm:prSet phldrT="[Text]"/>
      <dgm:spPr>
        <a:solidFill>
          <a:schemeClr val="bg2">
            <a:alpha val="90000"/>
          </a:schemeClr>
        </a:solidFill>
      </dgm:spPr>
      <dgm:t>
        <a:bodyPr/>
        <a:lstStyle/>
        <a:p>
          <a:r>
            <a:rPr lang="fr-CH" b="1" noProof="0" dirty="0" smtClean="0">
              <a:latin typeface="+mn-lt"/>
              <a:ea typeface="CMU Sans Serif" panose="02000603000000000000" pitchFamily="2" charset="0"/>
              <a:cs typeface="CMU Sans Serif" panose="02000603000000000000" pitchFamily="2" charset="0"/>
            </a:rPr>
            <a:t>Mesure d’épaisseur de la glace</a:t>
          </a:r>
          <a:endParaRPr lang="fr-CH" b="1" noProof="0" dirty="0">
            <a:latin typeface="+mn-lt"/>
            <a:ea typeface="CMU Sans Serif" panose="02000603000000000000" pitchFamily="2" charset="0"/>
            <a:cs typeface="CMU Sans Serif" panose="02000603000000000000" pitchFamily="2" charset="0"/>
          </a:endParaRPr>
        </a:p>
      </dgm:t>
    </dgm:pt>
    <dgm:pt modelId="{6E6DCFF3-4CF8-40FA-9166-00F20258DC9E}" type="parTrans" cxnId="{46E3F9B3-1094-497E-8E58-85709732D142}">
      <dgm:prSet/>
      <dgm:spPr/>
      <dgm:t>
        <a:bodyPr/>
        <a:lstStyle/>
        <a:p>
          <a:endParaRPr lang="en-US"/>
        </a:p>
      </dgm:t>
    </dgm:pt>
    <dgm:pt modelId="{57DD97C3-9505-4687-A5F3-F223B18C413C}" type="sibTrans" cxnId="{46E3F9B3-1094-497E-8E58-85709732D142}">
      <dgm:prSet/>
      <dgm:spPr/>
      <dgm:t>
        <a:bodyPr/>
        <a:lstStyle/>
        <a:p>
          <a:endParaRPr lang="en-US"/>
        </a:p>
      </dgm:t>
    </dgm:pt>
    <dgm:pt modelId="{013FC91B-CACF-4FCB-9F2C-215ACA0B1E7D}">
      <dgm:prSet phldrT="[Text]"/>
      <dgm:spPr>
        <a:solidFill>
          <a:schemeClr val="bg2">
            <a:alpha val="90000"/>
          </a:schemeClr>
        </a:solidFill>
      </dgm:spPr>
      <dgm:t>
        <a:bodyPr/>
        <a:lstStyle/>
        <a:p>
          <a:r>
            <a:rPr lang="fr-CH" b="1" noProof="0" dirty="0" smtClean="0">
              <a:latin typeface="+mn-lt"/>
              <a:ea typeface="CMU Sans Serif" panose="02000603000000000000" pitchFamily="2" charset="0"/>
              <a:cs typeface="CMU Sans Serif" panose="02000603000000000000" pitchFamily="2" charset="0"/>
            </a:rPr>
            <a:t>Monitoring de la biomasse et de la végétation</a:t>
          </a:r>
          <a:endParaRPr lang="fr-CH" b="1" noProof="0" dirty="0">
            <a:latin typeface="+mn-lt"/>
            <a:ea typeface="CMU Sans Serif" panose="02000603000000000000" pitchFamily="2" charset="0"/>
            <a:cs typeface="CMU Sans Serif" panose="02000603000000000000" pitchFamily="2" charset="0"/>
          </a:endParaRPr>
        </a:p>
      </dgm:t>
    </dgm:pt>
    <dgm:pt modelId="{0D13EDB0-C5AA-4F13-ABC7-41110F2C2EE8}" type="parTrans" cxnId="{5F3921E0-1A0A-4BAD-9082-7A43F55CCFD8}">
      <dgm:prSet/>
      <dgm:spPr/>
      <dgm:t>
        <a:bodyPr/>
        <a:lstStyle/>
        <a:p>
          <a:endParaRPr lang="fr-CH"/>
        </a:p>
      </dgm:t>
    </dgm:pt>
    <dgm:pt modelId="{D20DC1BC-1968-41AD-ABA5-F8F4B32D5129}" type="sibTrans" cxnId="{5F3921E0-1A0A-4BAD-9082-7A43F55CCFD8}">
      <dgm:prSet/>
      <dgm:spPr/>
      <dgm:t>
        <a:bodyPr/>
        <a:lstStyle/>
        <a:p>
          <a:endParaRPr lang="fr-CH"/>
        </a:p>
      </dgm:t>
    </dgm:pt>
    <dgm:pt modelId="{4113C1DC-BB01-4B97-B878-41575B7E78B5}">
      <dgm:prSet phldrT="[Text]"/>
      <dgm:spPr>
        <a:solidFill>
          <a:schemeClr val="bg2">
            <a:alpha val="90000"/>
          </a:schemeClr>
        </a:solidFill>
      </dgm:spPr>
      <dgm:t>
        <a:bodyPr/>
        <a:lstStyle/>
        <a:p>
          <a:r>
            <a:rPr lang="fr-CH" b="1" noProof="0" dirty="0" smtClean="0">
              <a:latin typeface="+mn-lt"/>
              <a:ea typeface="CMU Sans Serif" panose="02000603000000000000" pitchFamily="2" charset="0"/>
              <a:cs typeface="CMU Sans Serif" panose="02000603000000000000" pitchFamily="2" charset="0"/>
            </a:rPr>
            <a:t>Manteau neigeux</a:t>
          </a:r>
          <a:endParaRPr lang="fr-CH" b="1" noProof="0" dirty="0">
            <a:latin typeface="+mn-lt"/>
            <a:ea typeface="CMU Sans Serif" panose="02000603000000000000" pitchFamily="2" charset="0"/>
            <a:cs typeface="CMU Sans Serif" panose="02000603000000000000" pitchFamily="2" charset="0"/>
          </a:endParaRPr>
        </a:p>
      </dgm:t>
    </dgm:pt>
    <dgm:pt modelId="{0C1169A4-7A34-47A2-9BB5-BA0C3E85AAE7}" type="parTrans" cxnId="{C663CB1C-1B4C-4AC3-AF2E-168FABE2D343}">
      <dgm:prSet/>
      <dgm:spPr/>
      <dgm:t>
        <a:bodyPr/>
        <a:lstStyle/>
        <a:p>
          <a:endParaRPr lang="fr-CH"/>
        </a:p>
      </dgm:t>
    </dgm:pt>
    <dgm:pt modelId="{A00B04E4-30AA-4137-85D8-2206E05D7196}" type="sibTrans" cxnId="{C663CB1C-1B4C-4AC3-AF2E-168FABE2D343}">
      <dgm:prSet/>
      <dgm:spPr/>
      <dgm:t>
        <a:bodyPr/>
        <a:lstStyle/>
        <a:p>
          <a:endParaRPr lang="fr-CH"/>
        </a:p>
      </dgm:t>
    </dgm:pt>
    <dgm:pt modelId="{C80B1682-CEA2-4F9F-BD21-6AE99E705A06}" type="pres">
      <dgm:prSet presAssocID="{D7D8A224-76D5-45B6-AAEA-F7D4530F6F2B}" presName="Name0" presStyleCnt="0">
        <dgm:presLayoutVars>
          <dgm:dir/>
          <dgm:animLvl val="lvl"/>
          <dgm:resizeHandles val="exact"/>
        </dgm:presLayoutVars>
      </dgm:prSet>
      <dgm:spPr/>
      <dgm:t>
        <a:bodyPr/>
        <a:lstStyle/>
        <a:p>
          <a:endParaRPr lang="en-US"/>
        </a:p>
      </dgm:t>
    </dgm:pt>
    <dgm:pt modelId="{253BCDF5-091C-472C-A691-E0B7BB1ADEC3}" type="pres">
      <dgm:prSet presAssocID="{9828BB41-AFAE-4B8F-AC4E-3298848AA816}" presName="linNode" presStyleCnt="0"/>
      <dgm:spPr/>
    </dgm:pt>
    <dgm:pt modelId="{256BC17C-0C8C-46A9-9B76-8AA584A5002F}" type="pres">
      <dgm:prSet presAssocID="{9828BB41-AFAE-4B8F-AC4E-3298848AA816}" presName="parentText" presStyleLbl="node1" presStyleIdx="0" presStyleCnt="3" custLinFactNeighborY="1902">
        <dgm:presLayoutVars>
          <dgm:chMax val="1"/>
          <dgm:bulletEnabled val="1"/>
        </dgm:presLayoutVars>
      </dgm:prSet>
      <dgm:spPr/>
      <dgm:t>
        <a:bodyPr/>
        <a:lstStyle/>
        <a:p>
          <a:endParaRPr lang="en-US"/>
        </a:p>
      </dgm:t>
    </dgm:pt>
    <dgm:pt modelId="{C427B4DD-D187-4647-8573-7C3DAD76E263}" type="pres">
      <dgm:prSet presAssocID="{9828BB41-AFAE-4B8F-AC4E-3298848AA816}" presName="descendantText" presStyleLbl="alignAccFollowNode1" presStyleIdx="0" presStyleCnt="3">
        <dgm:presLayoutVars>
          <dgm:bulletEnabled val="1"/>
        </dgm:presLayoutVars>
      </dgm:prSet>
      <dgm:spPr/>
      <dgm:t>
        <a:bodyPr/>
        <a:lstStyle/>
        <a:p>
          <a:endParaRPr lang="en-US"/>
        </a:p>
      </dgm:t>
    </dgm:pt>
    <dgm:pt modelId="{DF5C5D7A-7EB7-40C6-ACB0-F55D25C8114E}" type="pres">
      <dgm:prSet presAssocID="{D91C775E-952B-4FF9-8DC1-74D9FCECF335}" presName="sp" presStyleCnt="0"/>
      <dgm:spPr/>
    </dgm:pt>
    <dgm:pt modelId="{4E718835-6BAD-4753-B486-B01B91FFF879}" type="pres">
      <dgm:prSet presAssocID="{0326ED0C-A0DC-40CA-A10C-80B89B347DC6}" presName="linNode" presStyleCnt="0"/>
      <dgm:spPr/>
    </dgm:pt>
    <dgm:pt modelId="{A76D19EC-F4E5-43D7-AB38-A82F488F3AB2}" type="pres">
      <dgm:prSet presAssocID="{0326ED0C-A0DC-40CA-A10C-80B89B347DC6}" presName="parentText" presStyleLbl="node1" presStyleIdx="1" presStyleCnt="3">
        <dgm:presLayoutVars>
          <dgm:chMax val="1"/>
          <dgm:bulletEnabled val="1"/>
        </dgm:presLayoutVars>
      </dgm:prSet>
      <dgm:spPr/>
      <dgm:t>
        <a:bodyPr/>
        <a:lstStyle/>
        <a:p>
          <a:endParaRPr lang="en-US"/>
        </a:p>
      </dgm:t>
    </dgm:pt>
    <dgm:pt modelId="{45D5DC91-A493-423F-B58C-2D1CE9F97AE5}" type="pres">
      <dgm:prSet presAssocID="{0326ED0C-A0DC-40CA-A10C-80B89B347DC6}" presName="descendantText" presStyleLbl="alignAccFollowNode1" presStyleIdx="1" presStyleCnt="3">
        <dgm:presLayoutVars>
          <dgm:bulletEnabled val="1"/>
        </dgm:presLayoutVars>
      </dgm:prSet>
      <dgm:spPr/>
      <dgm:t>
        <a:bodyPr/>
        <a:lstStyle/>
        <a:p>
          <a:endParaRPr lang="en-US"/>
        </a:p>
      </dgm:t>
    </dgm:pt>
    <dgm:pt modelId="{62520B6B-505F-4410-9F5E-ACE9979365FB}" type="pres">
      <dgm:prSet presAssocID="{3863E94B-213B-45F9-973F-FF0D6705A401}" presName="sp" presStyleCnt="0"/>
      <dgm:spPr/>
    </dgm:pt>
    <dgm:pt modelId="{7E0AF92C-731A-4352-99AD-17FAC90E6A5A}" type="pres">
      <dgm:prSet presAssocID="{1B871A6D-FA1F-4352-8B93-0ED3B13DCE38}" presName="linNode" presStyleCnt="0"/>
      <dgm:spPr/>
    </dgm:pt>
    <dgm:pt modelId="{12CC0EEE-5D31-494C-8A0A-F4FF95168F87}" type="pres">
      <dgm:prSet presAssocID="{1B871A6D-FA1F-4352-8B93-0ED3B13DCE38}" presName="parentText" presStyleLbl="node1" presStyleIdx="2" presStyleCnt="3">
        <dgm:presLayoutVars>
          <dgm:chMax val="1"/>
          <dgm:bulletEnabled val="1"/>
        </dgm:presLayoutVars>
      </dgm:prSet>
      <dgm:spPr/>
      <dgm:t>
        <a:bodyPr/>
        <a:lstStyle/>
        <a:p>
          <a:endParaRPr lang="en-US"/>
        </a:p>
      </dgm:t>
    </dgm:pt>
    <dgm:pt modelId="{FBEC6DF7-D186-4196-8C50-28054F358F46}" type="pres">
      <dgm:prSet presAssocID="{1B871A6D-FA1F-4352-8B93-0ED3B13DCE38}" presName="descendantText" presStyleLbl="alignAccFollowNode1" presStyleIdx="2" presStyleCnt="3" custLinFactNeighborX="-947">
        <dgm:presLayoutVars>
          <dgm:bulletEnabled val="1"/>
        </dgm:presLayoutVars>
      </dgm:prSet>
      <dgm:spPr/>
      <dgm:t>
        <a:bodyPr/>
        <a:lstStyle/>
        <a:p>
          <a:endParaRPr lang="en-US"/>
        </a:p>
      </dgm:t>
    </dgm:pt>
  </dgm:ptLst>
  <dgm:cxnLst>
    <dgm:cxn modelId="{CCDDC849-99AE-48AE-BFBF-CE76C21C0D13}" srcId="{D7D8A224-76D5-45B6-AAEA-F7D4530F6F2B}" destId="{0326ED0C-A0DC-40CA-A10C-80B89B347DC6}" srcOrd="1" destOrd="0" parTransId="{B39EBEEE-D412-42D8-A79D-7C4FD0C2DE0C}" sibTransId="{3863E94B-213B-45F9-973F-FF0D6705A401}"/>
    <dgm:cxn modelId="{327EB85E-E162-4CD4-8820-EFE37A7A1D55}" srcId="{D7D8A224-76D5-45B6-AAEA-F7D4530F6F2B}" destId="{9828BB41-AFAE-4B8F-AC4E-3298848AA816}" srcOrd="0" destOrd="0" parTransId="{EC4D3531-0AA5-4D00-8DF3-D1EF2527624C}" sibTransId="{D91C775E-952B-4FF9-8DC1-74D9FCECF335}"/>
    <dgm:cxn modelId="{FFD443AC-5C77-43C1-99DB-8CE7C9245984}" type="presOf" srcId="{9D352CBA-ADFB-4991-A75E-5A024825A9C9}" destId="{FBEC6DF7-D186-4196-8C50-28054F358F46}" srcOrd="0" destOrd="3" presId="urn:microsoft.com/office/officeart/2005/8/layout/vList5"/>
    <dgm:cxn modelId="{0336C654-7D31-4147-A08E-77F1C6A9BB56}" srcId="{D7D8A224-76D5-45B6-AAEA-F7D4530F6F2B}" destId="{1B871A6D-FA1F-4352-8B93-0ED3B13DCE38}" srcOrd="2" destOrd="0" parTransId="{D385AE62-1A79-4A95-A096-E426E37CE7A1}" sibTransId="{FA9CE535-3F89-4315-A139-D0AD33220CE9}"/>
    <dgm:cxn modelId="{952110F2-C778-421D-9B4C-A351B04FEBDC}" srcId="{9828BB41-AFAE-4B8F-AC4E-3298848AA816}" destId="{B9C2E87C-8EB4-42C8-894D-EFA90F8062EE}" srcOrd="1" destOrd="0" parTransId="{4357AB92-27A1-437E-AD9E-33C309DDB4D2}" sibTransId="{AE04536A-196F-4809-A12E-CD6D732FD3B5}"/>
    <dgm:cxn modelId="{4BDFF1CB-47DD-4163-988B-347742C2DE88}" type="presOf" srcId="{B9C2E87C-8EB4-42C8-894D-EFA90F8062EE}" destId="{C427B4DD-D187-4647-8573-7C3DAD76E263}" srcOrd="0" destOrd="1" presId="urn:microsoft.com/office/officeart/2005/8/layout/vList5"/>
    <dgm:cxn modelId="{5F3921E0-1A0A-4BAD-9082-7A43F55CCFD8}" srcId="{1B871A6D-FA1F-4352-8B93-0ED3B13DCE38}" destId="{013FC91B-CACF-4FCB-9F2C-215ACA0B1E7D}" srcOrd="1" destOrd="0" parTransId="{0D13EDB0-C5AA-4F13-ABC7-41110F2C2EE8}" sibTransId="{D20DC1BC-1968-41AD-ABA5-F8F4B32D5129}"/>
    <dgm:cxn modelId="{4121D331-45FF-471C-8924-4D056C32FB41}" srcId="{9828BB41-AFAE-4B8F-AC4E-3298848AA816}" destId="{D71F16DF-1484-4B29-A60B-61655F66A852}" srcOrd="0" destOrd="0" parTransId="{BE124FAC-44B1-4CEF-A72A-D843C931530F}" sibTransId="{65FC94B0-8CB9-441F-9F74-24FD57654F9F}"/>
    <dgm:cxn modelId="{AA02A9F4-18AA-4B3A-A3FD-686708C7F072}" type="presOf" srcId="{D71F16DF-1484-4B29-A60B-61655F66A852}" destId="{C427B4DD-D187-4647-8573-7C3DAD76E263}" srcOrd="0" destOrd="0" presId="urn:microsoft.com/office/officeart/2005/8/layout/vList5"/>
    <dgm:cxn modelId="{D9B69D05-60B9-49D5-ABD4-04BA3595E413}" type="presOf" srcId="{3458E0C4-4B6E-4581-B5A7-44EF86B03D8D}" destId="{FBEC6DF7-D186-4196-8C50-28054F358F46}" srcOrd="0" destOrd="0" presId="urn:microsoft.com/office/officeart/2005/8/layout/vList5"/>
    <dgm:cxn modelId="{F30858AA-8950-4086-8EE6-19587CF1DFD9}" srcId="{0326ED0C-A0DC-40CA-A10C-80B89B347DC6}" destId="{85A6A5AD-EE4E-4E7E-80C3-79119972BAA3}" srcOrd="1" destOrd="0" parTransId="{1C1CB885-5074-4F4A-BAD0-496F2ED987A2}" sibTransId="{2F086CF9-3B57-49A7-B473-9E09A77DE975}"/>
    <dgm:cxn modelId="{57923F01-DB4E-4B07-9CBE-7CF996530FD5}" type="presOf" srcId="{85A6A5AD-EE4E-4E7E-80C3-79119972BAA3}" destId="{45D5DC91-A493-423F-B58C-2D1CE9F97AE5}" srcOrd="0" destOrd="1" presId="urn:microsoft.com/office/officeart/2005/8/layout/vList5"/>
    <dgm:cxn modelId="{1120D269-C329-4A18-80A0-D14F577863BA}" type="presOf" srcId="{013FC91B-CACF-4FCB-9F2C-215ACA0B1E7D}" destId="{FBEC6DF7-D186-4196-8C50-28054F358F46}" srcOrd="0" destOrd="1" presId="urn:microsoft.com/office/officeart/2005/8/layout/vList5"/>
    <dgm:cxn modelId="{02AD2163-0841-4B5F-87EE-7D93E1BB8404}" type="presOf" srcId="{0326ED0C-A0DC-40CA-A10C-80B89B347DC6}" destId="{A76D19EC-F4E5-43D7-AB38-A82F488F3AB2}" srcOrd="0" destOrd="0" presId="urn:microsoft.com/office/officeart/2005/8/layout/vList5"/>
    <dgm:cxn modelId="{74F2CB01-E8E7-432D-BF7A-282168E44731}" srcId="{1B871A6D-FA1F-4352-8B93-0ED3B13DCE38}" destId="{3458E0C4-4B6E-4581-B5A7-44EF86B03D8D}" srcOrd="0" destOrd="0" parTransId="{18ABE5DF-1AD6-4A7B-BE1B-ABCC64B46B04}" sibTransId="{90475F13-6AF3-4715-8D93-416BEE4C5E9A}"/>
    <dgm:cxn modelId="{7B4EBD28-6B46-42AA-8144-105088CC4567}" type="presOf" srcId="{9828BB41-AFAE-4B8F-AC4E-3298848AA816}" destId="{256BC17C-0C8C-46A9-9B76-8AA584A5002F}" srcOrd="0" destOrd="0" presId="urn:microsoft.com/office/officeart/2005/8/layout/vList5"/>
    <dgm:cxn modelId="{C663CB1C-1B4C-4AC3-AF2E-168FABE2D343}" srcId="{1B871A6D-FA1F-4352-8B93-0ED3B13DCE38}" destId="{4113C1DC-BB01-4B97-B878-41575B7E78B5}" srcOrd="2" destOrd="0" parTransId="{0C1169A4-7A34-47A2-9BB5-BA0C3E85AAE7}" sibTransId="{A00B04E4-30AA-4137-85D8-2206E05D7196}"/>
    <dgm:cxn modelId="{73772196-D469-4B13-B1BC-4409EBA31E4C}" type="presOf" srcId="{D7D8A224-76D5-45B6-AAEA-F7D4530F6F2B}" destId="{C80B1682-CEA2-4F9F-BD21-6AE99E705A06}" srcOrd="0" destOrd="0" presId="urn:microsoft.com/office/officeart/2005/8/layout/vList5"/>
    <dgm:cxn modelId="{5AECA32C-AE66-454B-83F0-01D6332D4428}" type="presOf" srcId="{3593EB1D-07AD-4674-8C55-EC4A5BE0AD48}" destId="{45D5DC91-A493-423F-B58C-2D1CE9F97AE5}" srcOrd="0" destOrd="0" presId="urn:microsoft.com/office/officeart/2005/8/layout/vList5"/>
    <dgm:cxn modelId="{46E3F9B3-1094-497E-8E58-85709732D142}" srcId="{1B871A6D-FA1F-4352-8B93-0ED3B13DCE38}" destId="{9D352CBA-ADFB-4991-A75E-5A024825A9C9}" srcOrd="3" destOrd="0" parTransId="{6E6DCFF3-4CF8-40FA-9166-00F20258DC9E}" sibTransId="{57DD97C3-9505-4687-A5F3-F223B18C413C}"/>
    <dgm:cxn modelId="{B639494A-3DD7-48EF-BBB4-9DEAC1C5A38A}" srcId="{0326ED0C-A0DC-40CA-A10C-80B89B347DC6}" destId="{3593EB1D-07AD-4674-8C55-EC4A5BE0AD48}" srcOrd="0" destOrd="0" parTransId="{50663121-F647-458B-A0ED-3B5AA2B91EA0}" sibTransId="{54692692-976F-4667-9B40-532AC8782936}"/>
    <dgm:cxn modelId="{4225A0B4-AB79-4CE2-9B04-DB43B9B60E66}" type="presOf" srcId="{1B871A6D-FA1F-4352-8B93-0ED3B13DCE38}" destId="{12CC0EEE-5D31-494C-8A0A-F4FF95168F87}" srcOrd="0" destOrd="0" presId="urn:microsoft.com/office/officeart/2005/8/layout/vList5"/>
    <dgm:cxn modelId="{08AE428E-A839-4B23-9F44-93E42F2E1956}" type="presOf" srcId="{4113C1DC-BB01-4B97-B878-41575B7E78B5}" destId="{FBEC6DF7-D186-4196-8C50-28054F358F46}" srcOrd="0" destOrd="2" presId="urn:microsoft.com/office/officeart/2005/8/layout/vList5"/>
    <dgm:cxn modelId="{E6E5C395-1231-44CC-B635-5157B8C20751}" type="presParOf" srcId="{C80B1682-CEA2-4F9F-BD21-6AE99E705A06}" destId="{253BCDF5-091C-472C-A691-E0B7BB1ADEC3}" srcOrd="0" destOrd="0" presId="urn:microsoft.com/office/officeart/2005/8/layout/vList5"/>
    <dgm:cxn modelId="{7C5D5739-71CB-40CA-8B50-A7BC5299DE53}" type="presParOf" srcId="{253BCDF5-091C-472C-A691-E0B7BB1ADEC3}" destId="{256BC17C-0C8C-46A9-9B76-8AA584A5002F}" srcOrd="0" destOrd="0" presId="urn:microsoft.com/office/officeart/2005/8/layout/vList5"/>
    <dgm:cxn modelId="{5F497589-49A9-4664-965A-899A26461AF5}" type="presParOf" srcId="{253BCDF5-091C-472C-A691-E0B7BB1ADEC3}" destId="{C427B4DD-D187-4647-8573-7C3DAD76E263}" srcOrd="1" destOrd="0" presId="urn:microsoft.com/office/officeart/2005/8/layout/vList5"/>
    <dgm:cxn modelId="{BA0C4936-2A2D-4519-9617-644FFEC0E6E3}" type="presParOf" srcId="{C80B1682-CEA2-4F9F-BD21-6AE99E705A06}" destId="{DF5C5D7A-7EB7-40C6-ACB0-F55D25C8114E}" srcOrd="1" destOrd="0" presId="urn:microsoft.com/office/officeart/2005/8/layout/vList5"/>
    <dgm:cxn modelId="{5837C07B-EE4C-4271-8970-69D82BCB2DB0}" type="presParOf" srcId="{C80B1682-CEA2-4F9F-BD21-6AE99E705A06}" destId="{4E718835-6BAD-4753-B486-B01B91FFF879}" srcOrd="2" destOrd="0" presId="urn:microsoft.com/office/officeart/2005/8/layout/vList5"/>
    <dgm:cxn modelId="{5105E046-4503-4959-9191-59F3BC67E8D6}" type="presParOf" srcId="{4E718835-6BAD-4753-B486-B01B91FFF879}" destId="{A76D19EC-F4E5-43D7-AB38-A82F488F3AB2}" srcOrd="0" destOrd="0" presId="urn:microsoft.com/office/officeart/2005/8/layout/vList5"/>
    <dgm:cxn modelId="{33900073-E8EA-462F-BE2F-4C9038B238A0}" type="presParOf" srcId="{4E718835-6BAD-4753-B486-B01B91FFF879}" destId="{45D5DC91-A493-423F-B58C-2D1CE9F97AE5}" srcOrd="1" destOrd="0" presId="urn:microsoft.com/office/officeart/2005/8/layout/vList5"/>
    <dgm:cxn modelId="{11E05393-6D41-42F8-B550-70BFC9C50987}" type="presParOf" srcId="{C80B1682-CEA2-4F9F-BD21-6AE99E705A06}" destId="{62520B6B-505F-4410-9F5E-ACE9979365FB}" srcOrd="3" destOrd="0" presId="urn:microsoft.com/office/officeart/2005/8/layout/vList5"/>
    <dgm:cxn modelId="{32867C53-B7F4-4202-8D57-1DCE81545324}" type="presParOf" srcId="{C80B1682-CEA2-4F9F-BD21-6AE99E705A06}" destId="{7E0AF92C-731A-4352-99AD-17FAC90E6A5A}" srcOrd="4" destOrd="0" presId="urn:microsoft.com/office/officeart/2005/8/layout/vList5"/>
    <dgm:cxn modelId="{AA8B2552-F5E1-48B8-902B-AF4959AF2AD5}" type="presParOf" srcId="{7E0AF92C-731A-4352-99AD-17FAC90E6A5A}" destId="{12CC0EEE-5D31-494C-8A0A-F4FF95168F87}" srcOrd="0" destOrd="0" presId="urn:microsoft.com/office/officeart/2005/8/layout/vList5"/>
    <dgm:cxn modelId="{1F9DA8D3-B003-4F55-B994-EB71939F9820}" type="presParOf" srcId="{7E0AF92C-731A-4352-99AD-17FAC90E6A5A}" destId="{FBEC6DF7-D186-4196-8C50-28054F358F4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7.wmf"/><Relationship Id="rId7" Type="http://schemas.openxmlformats.org/officeDocument/2006/relationships/image" Target="../media/image51.wmf"/><Relationship Id="rId2" Type="http://schemas.openxmlformats.org/officeDocument/2006/relationships/image" Target="../media/image46.wmf"/><Relationship Id="rId1" Type="http://schemas.openxmlformats.org/officeDocument/2006/relationships/image" Target="../media/image45.wmf"/><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4433888" cy="354013"/>
          </a:xfrm>
          <a:prstGeom prst="rect">
            <a:avLst/>
          </a:prstGeom>
          <a:noFill/>
          <a:ln w="9525">
            <a:noFill/>
            <a:miter lim="800000"/>
            <a:headEnd/>
            <a:tailEnd/>
          </a:ln>
          <a:effectLst/>
        </p:spPr>
        <p:txBody>
          <a:bodyPr vert="horz" wrap="square" lIns="99023" tIns="49511" rIns="99023" bIns="49511" numCol="1" anchor="t" anchorCtr="0" compatLnSpc="1">
            <a:prstTxWarp prst="textNoShape">
              <a:avLst/>
            </a:prstTxWarp>
          </a:bodyPr>
          <a:lstStyle>
            <a:lvl1pPr defTabSz="990600">
              <a:defRPr sz="1400"/>
            </a:lvl1pPr>
          </a:lstStyle>
          <a:p>
            <a:endParaRPr lang="fr-FR"/>
          </a:p>
        </p:txBody>
      </p:sp>
      <p:sp>
        <p:nvSpPr>
          <p:cNvPr id="110595" name="Rectangle 3"/>
          <p:cNvSpPr>
            <a:spLocks noGrp="1" noChangeArrowheads="1"/>
          </p:cNvSpPr>
          <p:nvPr>
            <p:ph type="dt" sz="quarter" idx="1"/>
          </p:nvPr>
        </p:nvSpPr>
        <p:spPr bwMode="auto">
          <a:xfrm>
            <a:off x="5800725" y="0"/>
            <a:ext cx="4433888" cy="354013"/>
          </a:xfrm>
          <a:prstGeom prst="rect">
            <a:avLst/>
          </a:prstGeom>
          <a:noFill/>
          <a:ln w="9525">
            <a:noFill/>
            <a:miter lim="800000"/>
            <a:headEnd/>
            <a:tailEnd/>
          </a:ln>
          <a:effectLst/>
        </p:spPr>
        <p:txBody>
          <a:bodyPr vert="horz" wrap="square" lIns="99023" tIns="49511" rIns="99023" bIns="49511" numCol="1" anchor="t" anchorCtr="0" compatLnSpc="1">
            <a:prstTxWarp prst="textNoShape">
              <a:avLst/>
            </a:prstTxWarp>
          </a:bodyPr>
          <a:lstStyle>
            <a:lvl1pPr algn="r" defTabSz="990600">
              <a:defRPr sz="1400"/>
            </a:lvl1pPr>
          </a:lstStyle>
          <a:p>
            <a:endParaRPr lang="fr-FR"/>
          </a:p>
        </p:txBody>
      </p:sp>
      <p:sp>
        <p:nvSpPr>
          <p:cNvPr id="110596" name="Rectangle 4"/>
          <p:cNvSpPr>
            <a:spLocks noGrp="1" noChangeArrowheads="1"/>
          </p:cNvSpPr>
          <p:nvPr>
            <p:ph type="ftr" sz="quarter" idx="2"/>
          </p:nvPr>
        </p:nvSpPr>
        <p:spPr bwMode="auto">
          <a:xfrm>
            <a:off x="0" y="6745288"/>
            <a:ext cx="4433888" cy="354012"/>
          </a:xfrm>
          <a:prstGeom prst="rect">
            <a:avLst/>
          </a:prstGeom>
          <a:noFill/>
          <a:ln w="9525">
            <a:noFill/>
            <a:miter lim="800000"/>
            <a:headEnd/>
            <a:tailEnd/>
          </a:ln>
          <a:effectLst/>
        </p:spPr>
        <p:txBody>
          <a:bodyPr vert="horz" wrap="square" lIns="99023" tIns="49511" rIns="99023" bIns="49511" numCol="1" anchor="b" anchorCtr="0" compatLnSpc="1">
            <a:prstTxWarp prst="textNoShape">
              <a:avLst/>
            </a:prstTxWarp>
          </a:bodyPr>
          <a:lstStyle>
            <a:lvl1pPr defTabSz="990600">
              <a:defRPr sz="1400"/>
            </a:lvl1pPr>
          </a:lstStyle>
          <a:p>
            <a:endParaRPr lang="fr-FR"/>
          </a:p>
        </p:txBody>
      </p:sp>
      <p:sp>
        <p:nvSpPr>
          <p:cNvPr id="110597" name="Rectangle 5"/>
          <p:cNvSpPr>
            <a:spLocks noGrp="1" noChangeArrowheads="1"/>
          </p:cNvSpPr>
          <p:nvPr>
            <p:ph type="sldNum" sz="quarter" idx="3"/>
          </p:nvPr>
        </p:nvSpPr>
        <p:spPr bwMode="auto">
          <a:xfrm>
            <a:off x="5800725" y="6745288"/>
            <a:ext cx="4433888" cy="354012"/>
          </a:xfrm>
          <a:prstGeom prst="rect">
            <a:avLst/>
          </a:prstGeom>
          <a:noFill/>
          <a:ln w="9525">
            <a:noFill/>
            <a:miter lim="800000"/>
            <a:headEnd/>
            <a:tailEnd/>
          </a:ln>
          <a:effectLst/>
        </p:spPr>
        <p:txBody>
          <a:bodyPr vert="horz" wrap="square" lIns="99023" tIns="49511" rIns="99023" bIns="49511" numCol="1" anchor="b" anchorCtr="0" compatLnSpc="1">
            <a:prstTxWarp prst="textNoShape">
              <a:avLst/>
            </a:prstTxWarp>
          </a:bodyPr>
          <a:lstStyle>
            <a:lvl1pPr algn="r" defTabSz="990600">
              <a:defRPr sz="1400"/>
            </a:lvl1pPr>
          </a:lstStyle>
          <a:p>
            <a:fld id="{F8FB452E-B215-44D1-8080-E2B6D2339DE1}" type="slidenum">
              <a:rPr lang="fr-FR"/>
              <a:pPr/>
              <a:t>‹N°›</a:t>
            </a:fld>
            <a:endParaRPr lang="fr-FR"/>
          </a:p>
        </p:txBody>
      </p:sp>
    </p:spTree>
    <p:extLst>
      <p:ext uri="{BB962C8B-B14F-4D97-AF65-F5344CB8AC3E}">
        <p14:creationId xmlns:p14="http://schemas.microsoft.com/office/powerpoint/2010/main" val="2786484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435475" cy="3556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5797550" y="0"/>
            <a:ext cx="4435475" cy="355600"/>
          </a:xfrm>
          <a:prstGeom prst="rect">
            <a:avLst/>
          </a:prstGeom>
        </p:spPr>
        <p:txBody>
          <a:bodyPr vert="horz" lIns="91440" tIns="45720" rIns="91440" bIns="45720" rtlCol="0"/>
          <a:lstStyle>
            <a:lvl1pPr algn="r">
              <a:defRPr sz="1200"/>
            </a:lvl1pPr>
          </a:lstStyle>
          <a:p>
            <a:fld id="{F0099425-A3F0-40EE-B302-E5959DC5F80A}" type="datetimeFigureOut">
              <a:rPr lang="en-US" smtClean="0"/>
              <a:t>9/22/2017</a:t>
            </a:fld>
            <a:endParaRPr lang="en-US"/>
          </a:p>
        </p:txBody>
      </p:sp>
      <p:sp>
        <p:nvSpPr>
          <p:cNvPr id="4" name="Espace réservé de l'image des diapositives 3"/>
          <p:cNvSpPr>
            <a:spLocks noGrp="1" noRot="1" noChangeAspect="1"/>
          </p:cNvSpPr>
          <p:nvPr>
            <p:ph type="sldImg" idx="2"/>
          </p:nvPr>
        </p:nvSpPr>
        <p:spPr>
          <a:xfrm>
            <a:off x="3519488" y="887413"/>
            <a:ext cx="3195637" cy="2395537"/>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1023938" y="3416300"/>
            <a:ext cx="8186737" cy="2795588"/>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6743700"/>
            <a:ext cx="4435475" cy="3556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5797550" y="6743700"/>
            <a:ext cx="4435475" cy="355600"/>
          </a:xfrm>
          <a:prstGeom prst="rect">
            <a:avLst/>
          </a:prstGeom>
        </p:spPr>
        <p:txBody>
          <a:bodyPr vert="horz" lIns="91440" tIns="45720" rIns="91440" bIns="45720" rtlCol="0" anchor="b"/>
          <a:lstStyle>
            <a:lvl1pPr algn="r">
              <a:defRPr sz="1200"/>
            </a:lvl1pPr>
          </a:lstStyle>
          <a:p>
            <a:fld id="{ACB6D8CA-BC7B-4D75-93A7-60A7301F3E48}" type="slidenum">
              <a:rPr lang="en-US" smtClean="0"/>
              <a:t>‹N°›</a:t>
            </a:fld>
            <a:endParaRPr lang="en-US"/>
          </a:p>
        </p:txBody>
      </p:sp>
    </p:spTree>
    <p:extLst>
      <p:ext uri="{BB962C8B-B14F-4D97-AF65-F5344CB8AC3E}">
        <p14:creationId xmlns:p14="http://schemas.microsoft.com/office/powerpoint/2010/main" val="3077315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RADAR :</a:t>
            </a:r>
            <a:r>
              <a:rPr lang="en-US" baseline="0" dirty="0" smtClean="0"/>
              <a:t> </a:t>
            </a:r>
            <a:r>
              <a:rPr lang="en-US" baseline="0" dirty="0" err="1" smtClean="0"/>
              <a:t>RAdio</a:t>
            </a:r>
            <a:r>
              <a:rPr lang="en-US" baseline="0" dirty="0" smtClean="0"/>
              <a:t> Detection And Ranging - NAVSTAR: </a:t>
            </a:r>
            <a:r>
              <a:rPr lang="en-US" baseline="0" dirty="0" err="1" smtClean="0"/>
              <a:t>NAVigation</a:t>
            </a:r>
            <a:r>
              <a:rPr lang="en-US" baseline="0" dirty="0" smtClean="0"/>
              <a:t> System for Timing and Ranging – GPS Global Positioning System</a:t>
            </a:r>
            <a:endParaRPr lang="en-US" dirty="0"/>
          </a:p>
        </p:txBody>
      </p:sp>
      <p:sp>
        <p:nvSpPr>
          <p:cNvPr id="4" name="Espace réservé du numéro de diapositive 3"/>
          <p:cNvSpPr>
            <a:spLocks noGrp="1"/>
          </p:cNvSpPr>
          <p:nvPr>
            <p:ph type="sldNum" sz="quarter" idx="10"/>
          </p:nvPr>
        </p:nvSpPr>
        <p:spPr/>
        <p:txBody>
          <a:bodyPr/>
          <a:lstStyle/>
          <a:p>
            <a:fld id="{ACB6D8CA-BC7B-4D75-93A7-60A7301F3E48}" type="slidenum">
              <a:rPr lang="en-US" smtClean="0"/>
              <a:t>6</a:t>
            </a:fld>
            <a:endParaRPr lang="en-US"/>
          </a:p>
        </p:txBody>
      </p:sp>
    </p:spTree>
    <p:extLst>
      <p:ext uri="{BB962C8B-B14F-4D97-AF65-F5344CB8AC3E}">
        <p14:creationId xmlns:p14="http://schemas.microsoft.com/office/powerpoint/2010/main" val="1136315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err="1" smtClean="0"/>
              <a:t>Here</a:t>
            </a:r>
            <a:r>
              <a:rPr lang="es-ES_tradnl" dirty="0" smtClean="0"/>
              <a:t> a </a:t>
            </a:r>
            <a:r>
              <a:rPr lang="es-ES_tradnl" dirty="0" err="1" smtClean="0"/>
              <a:t>brief</a:t>
            </a:r>
            <a:r>
              <a:rPr lang="es-ES_tradnl" baseline="0" dirty="0" smtClean="0"/>
              <a:t> </a:t>
            </a:r>
            <a:r>
              <a:rPr lang="es-ES_tradnl" baseline="0" dirty="0" err="1" smtClean="0"/>
              <a:t>summary</a:t>
            </a:r>
            <a:r>
              <a:rPr lang="es-ES_tradnl" baseline="0" dirty="0" smtClean="0"/>
              <a:t> of </a:t>
            </a:r>
            <a:r>
              <a:rPr lang="es-ES_tradnl" baseline="0" dirty="0" err="1" smtClean="0"/>
              <a:t>the</a:t>
            </a:r>
            <a:r>
              <a:rPr lang="es-ES_tradnl" baseline="0" dirty="0" smtClean="0"/>
              <a:t> GNSS-R so-</a:t>
            </a:r>
            <a:r>
              <a:rPr lang="es-ES_tradnl" baseline="0" dirty="0" err="1" smtClean="0"/>
              <a:t>far</a:t>
            </a:r>
            <a:r>
              <a:rPr lang="es-ES_tradnl" baseline="0" dirty="0" smtClean="0"/>
              <a:t> </a:t>
            </a:r>
            <a:r>
              <a:rPr lang="es-ES_tradnl" baseline="0" dirty="0" err="1" smtClean="0"/>
              <a:t>existing</a:t>
            </a:r>
            <a:r>
              <a:rPr lang="es-ES_tradnl" baseline="0" dirty="0" smtClean="0"/>
              <a:t> GNSS-R </a:t>
            </a:r>
            <a:r>
              <a:rPr lang="es-ES_tradnl" baseline="0" dirty="0" err="1" smtClean="0"/>
              <a:t>applications</a:t>
            </a:r>
            <a:r>
              <a:rPr lang="es-ES_tradnl" baseline="0" dirty="0" smtClean="0"/>
              <a:t> </a:t>
            </a:r>
            <a:r>
              <a:rPr lang="es-ES_tradnl" baseline="0" dirty="0" err="1" smtClean="0"/>
              <a:t>classified</a:t>
            </a:r>
            <a:r>
              <a:rPr lang="es-ES_tradnl" baseline="0" dirty="0" smtClean="0"/>
              <a:t> </a:t>
            </a:r>
            <a:r>
              <a:rPr lang="es-ES_tradnl" baseline="0" dirty="0" err="1" smtClean="0"/>
              <a:t>depending</a:t>
            </a:r>
            <a:r>
              <a:rPr lang="es-ES_tradnl" baseline="0" dirty="0" smtClean="0"/>
              <a:t> </a:t>
            </a:r>
            <a:r>
              <a:rPr lang="es-ES_tradnl" baseline="0" dirty="0" err="1" smtClean="0"/>
              <a:t>on</a:t>
            </a:r>
            <a:r>
              <a:rPr lang="es-ES_tradnl" baseline="0" dirty="0" smtClean="0"/>
              <a:t> </a:t>
            </a:r>
            <a:r>
              <a:rPr lang="es-ES_tradnl" baseline="0" dirty="0" err="1" smtClean="0"/>
              <a:t>the</a:t>
            </a:r>
            <a:r>
              <a:rPr lang="es-ES_tradnl" baseline="0" dirty="0" smtClean="0"/>
              <a:t> </a:t>
            </a:r>
            <a:r>
              <a:rPr lang="es-ES_tradnl" baseline="0" dirty="0" err="1" smtClean="0"/>
              <a:t>parameter</a:t>
            </a:r>
            <a:r>
              <a:rPr lang="es-ES_tradnl" baseline="0" dirty="0" smtClean="0"/>
              <a:t> </a:t>
            </a:r>
            <a:r>
              <a:rPr lang="es-ES_tradnl" baseline="0" dirty="0" err="1" smtClean="0"/>
              <a:t>that</a:t>
            </a:r>
            <a:r>
              <a:rPr lang="es-ES_tradnl" baseline="0" dirty="0" smtClean="0"/>
              <a:t> </a:t>
            </a:r>
            <a:r>
              <a:rPr lang="es-ES_tradnl" baseline="0" dirty="0" err="1" smtClean="0"/>
              <a:t>it</a:t>
            </a:r>
            <a:r>
              <a:rPr lang="es-ES_tradnl" baseline="0" dirty="0" smtClean="0"/>
              <a:t> </a:t>
            </a:r>
            <a:r>
              <a:rPr lang="es-ES_tradnl" baseline="0" dirty="0" err="1" smtClean="0"/>
              <a:t>is</a:t>
            </a:r>
            <a:r>
              <a:rPr lang="es-ES_tradnl" baseline="0" dirty="0" smtClean="0"/>
              <a:t> </a:t>
            </a:r>
            <a:r>
              <a:rPr lang="es-ES_tradnl" baseline="0" dirty="0" err="1" smtClean="0"/>
              <a:t>estimated</a:t>
            </a:r>
            <a:r>
              <a:rPr lang="es-ES_tradnl" baseline="0" dirty="0" smtClean="0"/>
              <a:t>:</a:t>
            </a:r>
          </a:p>
          <a:p>
            <a:pPr marL="228596" indent="-228596">
              <a:buAutoNum type="arabicPeriod"/>
            </a:pPr>
            <a:r>
              <a:rPr lang="es-ES_tradnl" baseline="0" dirty="0" err="1" smtClean="0"/>
              <a:t>Altimetry</a:t>
            </a:r>
            <a:r>
              <a:rPr lang="es-ES_tradnl" baseline="0" dirty="0" smtClean="0"/>
              <a:t>, </a:t>
            </a:r>
            <a:r>
              <a:rPr lang="es-ES_tradnl" baseline="0" dirty="0" err="1" smtClean="0"/>
              <a:t>the</a:t>
            </a:r>
            <a:r>
              <a:rPr lang="es-ES_tradnl" baseline="0" dirty="0" smtClean="0"/>
              <a:t> </a:t>
            </a:r>
            <a:r>
              <a:rPr lang="es-ES_tradnl" baseline="0" dirty="0" err="1" smtClean="0"/>
              <a:t>distance</a:t>
            </a:r>
            <a:r>
              <a:rPr lang="es-ES_tradnl" baseline="0" dirty="0" smtClean="0"/>
              <a:t> </a:t>
            </a:r>
            <a:r>
              <a:rPr lang="es-ES_tradnl" baseline="0" dirty="0" err="1" smtClean="0"/>
              <a:t>between</a:t>
            </a:r>
            <a:r>
              <a:rPr lang="es-ES_tradnl" baseline="0" dirty="0" smtClean="0"/>
              <a:t> </a:t>
            </a:r>
            <a:r>
              <a:rPr lang="es-ES_tradnl" baseline="0" dirty="0" err="1" smtClean="0"/>
              <a:t>the</a:t>
            </a:r>
            <a:r>
              <a:rPr lang="es-ES_tradnl" baseline="0" dirty="0" smtClean="0"/>
              <a:t> receiver and </a:t>
            </a:r>
            <a:r>
              <a:rPr lang="es-ES_tradnl" baseline="0" dirty="0" err="1" smtClean="0"/>
              <a:t>the</a:t>
            </a:r>
            <a:r>
              <a:rPr lang="es-ES_tradnl" baseline="0" dirty="0" smtClean="0"/>
              <a:t> </a:t>
            </a:r>
            <a:r>
              <a:rPr lang="es-ES_tradnl" baseline="0" dirty="0" err="1" smtClean="0"/>
              <a:t>reflecting</a:t>
            </a:r>
            <a:r>
              <a:rPr lang="es-ES_tradnl" baseline="0" dirty="0" smtClean="0"/>
              <a:t> </a:t>
            </a:r>
            <a:r>
              <a:rPr lang="es-ES_tradnl" baseline="0" dirty="0" err="1" smtClean="0"/>
              <a:t>surface</a:t>
            </a:r>
            <a:r>
              <a:rPr lang="es-ES_tradnl" baseline="0" dirty="0" smtClean="0"/>
              <a:t> </a:t>
            </a:r>
            <a:r>
              <a:rPr lang="es-ES_tradnl" baseline="0" dirty="0" err="1" smtClean="0"/>
              <a:t>is</a:t>
            </a:r>
            <a:r>
              <a:rPr lang="es-ES_tradnl" baseline="0" dirty="0" smtClean="0"/>
              <a:t> </a:t>
            </a:r>
            <a:r>
              <a:rPr lang="es-ES_tradnl" baseline="0" dirty="0" err="1" smtClean="0"/>
              <a:t>estimated</a:t>
            </a:r>
            <a:r>
              <a:rPr lang="es-ES_tradnl" baseline="0" dirty="0" smtClean="0"/>
              <a:t>. </a:t>
            </a:r>
            <a:r>
              <a:rPr lang="es-ES_tradnl" baseline="0" dirty="0" err="1" smtClean="0"/>
              <a:t>Here</a:t>
            </a:r>
            <a:r>
              <a:rPr lang="es-ES_tradnl" baseline="0" dirty="0" smtClean="0"/>
              <a:t> </a:t>
            </a:r>
            <a:r>
              <a:rPr lang="es-ES_tradnl" baseline="0" dirty="0" err="1" smtClean="0"/>
              <a:t>we</a:t>
            </a:r>
            <a:r>
              <a:rPr lang="es-ES_tradnl" baseline="0" dirty="0" smtClean="0"/>
              <a:t> </a:t>
            </a:r>
            <a:r>
              <a:rPr lang="es-ES_tradnl" baseline="0" dirty="0" err="1" smtClean="0"/>
              <a:t>have</a:t>
            </a:r>
            <a:r>
              <a:rPr lang="es-ES_tradnl" baseline="0" dirty="0" smtClean="0"/>
              <a:t> </a:t>
            </a:r>
            <a:r>
              <a:rPr lang="es-ES_tradnl" baseline="0" dirty="0" err="1" smtClean="0"/>
              <a:t>ocean</a:t>
            </a:r>
            <a:r>
              <a:rPr lang="es-ES_tradnl" baseline="0" dirty="0" smtClean="0"/>
              <a:t> </a:t>
            </a:r>
            <a:r>
              <a:rPr lang="es-ES_tradnl" baseline="0" dirty="0" err="1" smtClean="0"/>
              <a:t>altimetry</a:t>
            </a:r>
            <a:r>
              <a:rPr lang="es-ES_tradnl" baseline="0" dirty="0" smtClean="0"/>
              <a:t>, (</a:t>
            </a:r>
            <a:r>
              <a:rPr lang="es-ES_tradnl" baseline="0" dirty="0" err="1" smtClean="0"/>
              <a:t>such</a:t>
            </a:r>
            <a:r>
              <a:rPr lang="es-ES_tradnl" baseline="0" dirty="0" smtClean="0"/>
              <a:t> as </a:t>
            </a:r>
            <a:r>
              <a:rPr lang="es-ES_tradnl" baseline="0" dirty="0" err="1" smtClean="0"/>
              <a:t>the</a:t>
            </a:r>
            <a:r>
              <a:rPr lang="es-ES_tradnl" baseline="0" dirty="0" smtClean="0"/>
              <a:t> PARIS </a:t>
            </a:r>
            <a:r>
              <a:rPr lang="es-ES_tradnl" baseline="0" dirty="0" err="1" smtClean="0"/>
              <a:t>project</a:t>
            </a:r>
            <a:r>
              <a:rPr lang="es-ES_tradnl" baseline="0" dirty="0" smtClean="0"/>
              <a:t> </a:t>
            </a:r>
            <a:r>
              <a:rPr lang="es-ES_tradnl" baseline="0" dirty="0" err="1" smtClean="0"/>
              <a:t>from</a:t>
            </a:r>
            <a:r>
              <a:rPr lang="es-ES_tradnl" baseline="0" dirty="0" smtClean="0"/>
              <a:t> </a:t>
            </a:r>
            <a:r>
              <a:rPr lang="es-ES_tradnl" baseline="0" dirty="0" err="1" smtClean="0"/>
              <a:t>airborne</a:t>
            </a:r>
            <a:r>
              <a:rPr lang="es-ES_tradnl" baseline="0" dirty="0" smtClean="0"/>
              <a:t> </a:t>
            </a:r>
            <a:r>
              <a:rPr lang="es-ES_tradnl" baseline="0" dirty="0" err="1" smtClean="0"/>
              <a:t>or</a:t>
            </a:r>
            <a:r>
              <a:rPr lang="es-ES_tradnl" baseline="0" dirty="0" smtClean="0"/>
              <a:t> </a:t>
            </a:r>
            <a:r>
              <a:rPr lang="es-ES_tradnl" baseline="0" dirty="0" err="1" smtClean="0"/>
              <a:t>space</a:t>
            </a:r>
            <a:r>
              <a:rPr lang="es-ES_tradnl" baseline="0" dirty="0" smtClean="0"/>
              <a:t> </a:t>
            </a:r>
            <a:r>
              <a:rPr lang="es-ES_tradnl" baseline="0" dirty="0" err="1" smtClean="0"/>
              <a:t>platforms</a:t>
            </a:r>
            <a:r>
              <a:rPr lang="es-ES_tradnl" baseline="0" dirty="0" smtClean="0"/>
              <a:t>) and </a:t>
            </a:r>
            <a:r>
              <a:rPr lang="es-ES_tradnl" baseline="0" dirty="0" err="1" smtClean="0"/>
              <a:t>ground</a:t>
            </a:r>
            <a:r>
              <a:rPr lang="es-ES_tradnl" baseline="0" dirty="0" smtClean="0"/>
              <a:t> </a:t>
            </a:r>
            <a:r>
              <a:rPr lang="es-ES_tradnl" baseline="0" dirty="0" err="1" smtClean="0"/>
              <a:t>platforms</a:t>
            </a:r>
            <a:r>
              <a:rPr lang="es-ES_tradnl" baseline="0" dirty="0" smtClean="0"/>
              <a:t> </a:t>
            </a:r>
            <a:r>
              <a:rPr lang="es-ES_tradnl" baseline="0" dirty="0" err="1" smtClean="0"/>
              <a:t>altimetry</a:t>
            </a:r>
            <a:r>
              <a:rPr lang="es-ES_tradnl" baseline="0" dirty="0" smtClean="0"/>
              <a:t>.</a:t>
            </a:r>
          </a:p>
          <a:p>
            <a:pPr marL="228596" indent="-228596">
              <a:buAutoNum type="arabicPeriod"/>
            </a:pPr>
            <a:r>
              <a:rPr lang="es-ES_tradnl" baseline="0" dirty="0" err="1" smtClean="0"/>
              <a:t>If</a:t>
            </a:r>
            <a:r>
              <a:rPr lang="es-ES_tradnl" baseline="0" dirty="0" smtClean="0"/>
              <a:t> </a:t>
            </a:r>
            <a:r>
              <a:rPr lang="es-ES_tradnl" baseline="0" dirty="0" err="1" smtClean="0"/>
              <a:t>we</a:t>
            </a:r>
            <a:r>
              <a:rPr lang="es-ES_tradnl" baseline="0" dirty="0" smtClean="0"/>
              <a:t> </a:t>
            </a:r>
            <a:r>
              <a:rPr lang="es-ES_tradnl" baseline="0" dirty="0" err="1" smtClean="0"/>
              <a:t>estimate</a:t>
            </a:r>
            <a:r>
              <a:rPr lang="es-ES_tradnl" baseline="0" dirty="0" smtClean="0"/>
              <a:t> </a:t>
            </a:r>
            <a:r>
              <a:rPr lang="es-ES_tradnl" baseline="0" dirty="0" err="1" smtClean="0"/>
              <a:t>the</a:t>
            </a:r>
            <a:r>
              <a:rPr lang="es-ES_tradnl" baseline="0" dirty="0" smtClean="0"/>
              <a:t> </a:t>
            </a:r>
            <a:r>
              <a:rPr lang="es-ES_tradnl" baseline="0" dirty="0" err="1" smtClean="0"/>
              <a:t>roughness</a:t>
            </a:r>
            <a:r>
              <a:rPr lang="es-ES_tradnl" baseline="0" dirty="0" smtClean="0"/>
              <a:t> of </a:t>
            </a:r>
            <a:r>
              <a:rPr lang="es-ES_tradnl" baseline="0" dirty="0" err="1" smtClean="0"/>
              <a:t>the</a:t>
            </a:r>
            <a:r>
              <a:rPr lang="es-ES_tradnl" baseline="0" dirty="0" smtClean="0"/>
              <a:t> </a:t>
            </a:r>
            <a:r>
              <a:rPr lang="es-ES_tradnl" baseline="0" dirty="0" err="1" smtClean="0"/>
              <a:t>surface</a:t>
            </a:r>
            <a:r>
              <a:rPr lang="es-ES_tradnl" baseline="0" dirty="0" smtClean="0"/>
              <a:t> </a:t>
            </a:r>
            <a:r>
              <a:rPr lang="es-ES_tradnl" baseline="0" dirty="0" err="1" smtClean="0"/>
              <a:t>we</a:t>
            </a:r>
            <a:r>
              <a:rPr lang="es-ES_tradnl" baseline="0" dirty="0" smtClean="0"/>
              <a:t> can </a:t>
            </a:r>
            <a:r>
              <a:rPr lang="es-ES_tradnl" baseline="0" dirty="0" err="1" smtClean="0"/>
              <a:t>determinate</a:t>
            </a:r>
            <a:r>
              <a:rPr lang="es-ES_tradnl" baseline="0" dirty="0" smtClean="0"/>
              <a:t> </a:t>
            </a:r>
            <a:r>
              <a:rPr lang="es-ES_tradnl" baseline="0" dirty="0" err="1" smtClean="0"/>
              <a:t>the</a:t>
            </a:r>
            <a:r>
              <a:rPr lang="es-ES_tradnl" baseline="0" dirty="0" smtClean="0"/>
              <a:t> sea-</a:t>
            </a:r>
            <a:r>
              <a:rPr lang="es-ES_tradnl" baseline="0" dirty="0" err="1" smtClean="0"/>
              <a:t>state</a:t>
            </a:r>
            <a:r>
              <a:rPr lang="es-ES_tradnl" baseline="0" dirty="0" smtClean="0"/>
              <a:t> </a:t>
            </a:r>
            <a:r>
              <a:rPr lang="es-ES_tradnl" baseline="0" dirty="0" err="1" smtClean="0"/>
              <a:t>or</a:t>
            </a:r>
            <a:r>
              <a:rPr lang="es-ES_tradnl" baseline="0" dirty="0" smtClean="0"/>
              <a:t> </a:t>
            </a:r>
            <a:r>
              <a:rPr lang="es-ES_tradnl" baseline="0" dirty="0" err="1" smtClean="0"/>
              <a:t>the</a:t>
            </a:r>
            <a:r>
              <a:rPr lang="es-ES_tradnl" baseline="0" dirty="0" smtClean="0"/>
              <a:t> </a:t>
            </a:r>
            <a:r>
              <a:rPr lang="es-ES_tradnl" baseline="0" dirty="0" err="1" smtClean="0"/>
              <a:t>intensity</a:t>
            </a:r>
            <a:r>
              <a:rPr lang="es-ES_tradnl" baseline="0" dirty="0" smtClean="0"/>
              <a:t> and </a:t>
            </a:r>
            <a:r>
              <a:rPr lang="es-ES_tradnl" baseline="0" dirty="0" err="1" smtClean="0"/>
              <a:t>direction</a:t>
            </a:r>
            <a:r>
              <a:rPr lang="es-ES_tradnl" baseline="0" dirty="0" smtClean="0"/>
              <a:t> of </a:t>
            </a:r>
            <a:r>
              <a:rPr lang="es-ES_tradnl" baseline="0" dirty="0" err="1" smtClean="0"/>
              <a:t>the</a:t>
            </a:r>
            <a:r>
              <a:rPr lang="es-ES_tradnl" baseline="0" dirty="0" smtClean="0"/>
              <a:t> </a:t>
            </a:r>
            <a:r>
              <a:rPr lang="es-ES_tradnl" baseline="0" dirty="0" err="1" smtClean="0"/>
              <a:t>wind</a:t>
            </a:r>
            <a:r>
              <a:rPr lang="es-ES_tradnl" baseline="0" dirty="0" smtClean="0"/>
              <a:t> </a:t>
            </a:r>
            <a:r>
              <a:rPr lang="es-ES_tradnl" baseline="0" dirty="0" err="1" smtClean="0"/>
              <a:t>over</a:t>
            </a:r>
            <a:r>
              <a:rPr lang="es-ES_tradnl" baseline="0" dirty="0" smtClean="0"/>
              <a:t> </a:t>
            </a:r>
            <a:r>
              <a:rPr lang="es-ES_tradnl" baseline="0" dirty="0" err="1" smtClean="0"/>
              <a:t>water</a:t>
            </a:r>
            <a:r>
              <a:rPr lang="es-ES_tradnl" baseline="0" dirty="0" smtClean="0"/>
              <a:t> </a:t>
            </a:r>
            <a:r>
              <a:rPr lang="es-ES_tradnl" baseline="0" dirty="0" err="1" smtClean="0"/>
              <a:t>surface</a:t>
            </a:r>
            <a:endParaRPr lang="es-ES_tradnl" baseline="0" dirty="0" smtClean="0"/>
          </a:p>
          <a:p>
            <a:pPr marL="228596" indent="-228596">
              <a:buAutoNum type="arabicPeriod"/>
            </a:pPr>
            <a:r>
              <a:rPr lang="es-ES_tradnl" baseline="0" dirty="0" err="1" smtClean="0"/>
              <a:t>Finally</a:t>
            </a:r>
            <a:r>
              <a:rPr lang="es-ES_tradnl" baseline="0" dirty="0" smtClean="0"/>
              <a:t>, </a:t>
            </a:r>
            <a:r>
              <a:rPr lang="es-ES_tradnl" baseline="0" dirty="0" err="1" smtClean="0"/>
              <a:t>the</a:t>
            </a:r>
            <a:r>
              <a:rPr lang="es-ES_tradnl" baseline="0" dirty="0" smtClean="0"/>
              <a:t> </a:t>
            </a:r>
            <a:r>
              <a:rPr lang="es-ES_tradnl" baseline="0" dirty="0" err="1" smtClean="0"/>
              <a:t>last</a:t>
            </a:r>
            <a:r>
              <a:rPr lang="es-ES_tradnl" baseline="0" dirty="0" smtClean="0"/>
              <a:t> </a:t>
            </a:r>
            <a:r>
              <a:rPr lang="es-ES_tradnl" baseline="0" dirty="0" err="1" smtClean="0"/>
              <a:t>group</a:t>
            </a:r>
            <a:r>
              <a:rPr lang="es-ES_tradnl" baseline="0" dirty="0" smtClean="0"/>
              <a:t> of </a:t>
            </a:r>
            <a:r>
              <a:rPr lang="es-ES_tradnl" baseline="0" dirty="0" err="1" smtClean="0"/>
              <a:t>applications</a:t>
            </a:r>
            <a:r>
              <a:rPr lang="es-ES_tradnl" baseline="0" dirty="0" smtClean="0"/>
              <a:t> </a:t>
            </a:r>
            <a:r>
              <a:rPr lang="es-ES_tradnl" baseline="0" dirty="0" err="1" smtClean="0"/>
              <a:t>estimate</a:t>
            </a:r>
            <a:r>
              <a:rPr lang="es-ES_tradnl" baseline="0" dirty="0" smtClean="0"/>
              <a:t> </a:t>
            </a:r>
            <a:r>
              <a:rPr lang="es-ES_tradnl" baseline="0" dirty="0" err="1" smtClean="0"/>
              <a:t>the</a:t>
            </a:r>
            <a:r>
              <a:rPr lang="es-ES_tradnl" baseline="0" dirty="0" smtClean="0"/>
              <a:t> </a:t>
            </a:r>
            <a:r>
              <a:rPr lang="es-ES_tradnl" baseline="0" dirty="0" err="1" smtClean="0"/>
              <a:t>permitivy</a:t>
            </a:r>
            <a:r>
              <a:rPr lang="es-ES_tradnl" baseline="0" dirty="0" smtClean="0"/>
              <a:t> </a:t>
            </a:r>
            <a:r>
              <a:rPr lang="es-ES_tradnl" baseline="0" dirty="0" err="1" smtClean="0"/>
              <a:t>parameters</a:t>
            </a:r>
            <a:r>
              <a:rPr lang="es-ES_tradnl" baseline="0" dirty="0" smtClean="0"/>
              <a:t> of </a:t>
            </a:r>
            <a:r>
              <a:rPr lang="es-ES_tradnl" baseline="0" dirty="0" err="1" smtClean="0"/>
              <a:t>the</a:t>
            </a:r>
            <a:r>
              <a:rPr lang="es-ES_tradnl" baseline="0" dirty="0" smtClean="0"/>
              <a:t> </a:t>
            </a:r>
            <a:r>
              <a:rPr lang="es-ES_tradnl" baseline="0" dirty="0" err="1" smtClean="0"/>
              <a:t>reflecting</a:t>
            </a:r>
            <a:r>
              <a:rPr lang="es-ES_tradnl" baseline="0" dirty="0" smtClean="0"/>
              <a:t> </a:t>
            </a:r>
            <a:r>
              <a:rPr lang="es-ES_tradnl" baseline="0" dirty="0" err="1" smtClean="0"/>
              <a:t>suface</a:t>
            </a:r>
            <a:r>
              <a:rPr lang="es-ES_tradnl" baseline="0" dirty="0" smtClean="0"/>
              <a:t>, </a:t>
            </a:r>
            <a:r>
              <a:rPr lang="es-ES_tradnl" baseline="0" dirty="0" err="1" smtClean="0"/>
              <a:t>such</a:t>
            </a:r>
            <a:r>
              <a:rPr lang="es-ES_tradnl" baseline="0" dirty="0" smtClean="0"/>
              <a:t> as </a:t>
            </a:r>
            <a:r>
              <a:rPr lang="es-ES_tradnl" baseline="0" dirty="0" err="1" smtClean="0"/>
              <a:t>humidity</a:t>
            </a:r>
            <a:r>
              <a:rPr lang="es-ES_tradnl" baseline="0" dirty="0" smtClean="0"/>
              <a:t>, temperatura </a:t>
            </a:r>
            <a:r>
              <a:rPr lang="es-ES_tradnl" baseline="0" dirty="0" err="1" smtClean="0"/>
              <a:t>or</a:t>
            </a:r>
            <a:r>
              <a:rPr lang="es-ES_tradnl" baseline="0" dirty="0" smtClean="0"/>
              <a:t> </a:t>
            </a:r>
            <a:r>
              <a:rPr lang="es-ES_tradnl" baseline="0" dirty="0" err="1" smtClean="0"/>
              <a:t>salinity</a:t>
            </a:r>
            <a:r>
              <a:rPr lang="es-ES_tradnl" baseline="0" dirty="0" smtClean="0"/>
              <a:t>. </a:t>
            </a:r>
            <a:r>
              <a:rPr lang="es-ES_tradnl" baseline="0" dirty="0" err="1" smtClean="0"/>
              <a:t>This</a:t>
            </a:r>
            <a:r>
              <a:rPr lang="es-ES_tradnl" baseline="0" dirty="0" smtClean="0"/>
              <a:t> </a:t>
            </a:r>
            <a:r>
              <a:rPr lang="es-ES_tradnl" baseline="0" dirty="0" err="1" smtClean="0"/>
              <a:t>allows</a:t>
            </a:r>
            <a:r>
              <a:rPr lang="es-ES_tradnl" baseline="0" dirty="0" smtClean="0"/>
              <a:t> to </a:t>
            </a:r>
            <a:r>
              <a:rPr lang="es-ES_tradnl" baseline="0" dirty="0" err="1" smtClean="0"/>
              <a:t>estimate</a:t>
            </a:r>
            <a:r>
              <a:rPr lang="es-ES_tradnl" baseline="0" dirty="0" smtClean="0"/>
              <a:t> </a:t>
            </a:r>
            <a:r>
              <a:rPr lang="es-ES_tradnl" baseline="0" dirty="0" err="1" smtClean="0"/>
              <a:t>the</a:t>
            </a:r>
            <a:r>
              <a:rPr lang="es-ES_tradnl" baseline="0" dirty="0" smtClean="0"/>
              <a:t> </a:t>
            </a:r>
            <a:r>
              <a:rPr lang="es-ES_tradnl" baseline="0" dirty="0" err="1" smtClean="0"/>
              <a:t>soil-moisture</a:t>
            </a:r>
            <a:r>
              <a:rPr lang="es-ES_tradnl" baseline="0" dirty="0" smtClean="0"/>
              <a:t>, </a:t>
            </a:r>
            <a:r>
              <a:rPr lang="es-ES_tradnl" baseline="0" dirty="0" err="1" smtClean="0"/>
              <a:t>the</a:t>
            </a:r>
            <a:r>
              <a:rPr lang="es-ES_tradnl" baseline="0" dirty="0" smtClean="0"/>
              <a:t> </a:t>
            </a:r>
            <a:r>
              <a:rPr lang="es-ES_tradnl" baseline="0" dirty="0" err="1" smtClean="0"/>
              <a:t>snow</a:t>
            </a:r>
            <a:r>
              <a:rPr lang="es-ES_tradnl" baseline="0" dirty="0" smtClean="0"/>
              <a:t> </a:t>
            </a:r>
            <a:r>
              <a:rPr lang="es-ES_tradnl" baseline="0" dirty="0" err="1" smtClean="0"/>
              <a:t>content</a:t>
            </a:r>
            <a:r>
              <a:rPr lang="es-ES_tradnl" baseline="0" dirty="0" smtClean="0"/>
              <a:t>, ice </a:t>
            </a:r>
            <a:r>
              <a:rPr lang="es-ES_tradnl" baseline="0" dirty="0" err="1" smtClean="0"/>
              <a:t>sensing</a:t>
            </a:r>
            <a:r>
              <a:rPr lang="es-ES_tradnl" baseline="0" dirty="0" smtClean="0"/>
              <a:t>, </a:t>
            </a:r>
            <a:r>
              <a:rPr lang="es-ES_tradnl" baseline="0" dirty="0" err="1" smtClean="0"/>
              <a:t>estimate</a:t>
            </a:r>
            <a:r>
              <a:rPr lang="es-ES_tradnl" baseline="0" dirty="0" smtClean="0"/>
              <a:t> </a:t>
            </a:r>
            <a:r>
              <a:rPr lang="es-ES_tradnl" baseline="0" dirty="0" err="1" smtClean="0"/>
              <a:t>the</a:t>
            </a:r>
            <a:r>
              <a:rPr lang="es-ES_tradnl" baseline="0" dirty="0" smtClean="0"/>
              <a:t> </a:t>
            </a:r>
            <a:r>
              <a:rPr lang="es-ES_tradnl" baseline="0" dirty="0" err="1" smtClean="0"/>
              <a:t>vegetation</a:t>
            </a:r>
            <a:r>
              <a:rPr lang="es-ES_tradnl" baseline="0" dirty="0" smtClean="0"/>
              <a:t> </a:t>
            </a:r>
            <a:r>
              <a:rPr lang="es-ES_tradnl" baseline="0" dirty="0" err="1" smtClean="0"/>
              <a:t>avaiable</a:t>
            </a:r>
            <a:r>
              <a:rPr lang="es-ES_tradnl" baseline="0" dirty="0" smtClean="0"/>
              <a:t>.</a:t>
            </a:r>
          </a:p>
          <a:p>
            <a:endParaRPr lang="es-ES_tradnl" baseline="0" dirty="0" smtClean="0"/>
          </a:p>
          <a:p>
            <a:r>
              <a:rPr lang="es-ES_tradnl" baseline="0" dirty="0" smtClean="0"/>
              <a:t>In </a:t>
            </a:r>
            <a:r>
              <a:rPr lang="es-ES_tradnl" baseline="0" dirty="0" err="1" smtClean="0"/>
              <a:t>the</a:t>
            </a:r>
            <a:r>
              <a:rPr lang="es-ES_tradnl" baseline="0" dirty="0" smtClean="0"/>
              <a:t> </a:t>
            </a:r>
            <a:r>
              <a:rPr lang="es-ES_tradnl" baseline="0" dirty="0" err="1" smtClean="0"/>
              <a:t>picture</a:t>
            </a:r>
            <a:r>
              <a:rPr lang="es-ES_tradnl" baseline="0" dirty="0" smtClean="0"/>
              <a:t> </a:t>
            </a:r>
            <a:r>
              <a:rPr lang="es-ES_tradnl" baseline="0" dirty="0" err="1" smtClean="0"/>
              <a:t>here</a:t>
            </a:r>
            <a:r>
              <a:rPr lang="es-ES_tradnl" baseline="0" dirty="0" smtClean="0"/>
              <a:t> </a:t>
            </a:r>
            <a:r>
              <a:rPr lang="es-ES_tradnl" baseline="0" dirty="0" err="1" smtClean="0"/>
              <a:t>we</a:t>
            </a:r>
            <a:r>
              <a:rPr lang="es-ES_tradnl" baseline="0" dirty="0" smtClean="0"/>
              <a:t> </a:t>
            </a:r>
            <a:r>
              <a:rPr lang="es-ES_tradnl" baseline="0" dirty="0" err="1" smtClean="0"/>
              <a:t>see</a:t>
            </a:r>
            <a:r>
              <a:rPr lang="es-ES_tradnl" baseline="0" dirty="0" smtClean="0"/>
              <a:t> </a:t>
            </a:r>
            <a:r>
              <a:rPr lang="es-ES_tradnl" baseline="0" dirty="0" err="1" smtClean="0"/>
              <a:t>how</a:t>
            </a:r>
            <a:r>
              <a:rPr lang="es-ES_tradnl" baseline="0" dirty="0" smtClean="0"/>
              <a:t> </a:t>
            </a:r>
            <a:r>
              <a:rPr lang="es-ES_tradnl" baseline="0" dirty="0" err="1" smtClean="0"/>
              <a:t>for</a:t>
            </a:r>
            <a:r>
              <a:rPr lang="es-ES_tradnl" baseline="0" dirty="0" smtClean="0"/>
              <a:t> a </a:t>
            </a:r>
            <a:r>
              <a:rPr lang="es-ES_tradnl" baseline="0" dirty="0" err="1" smtClean="0"/>
              <a:t>ground</a:t>
            </a:r>
            <a:r>
              <a:rPr lang="es-ES_tradnl" baseline="0" dirty="0" smtClean="0"/>
              <a:t> </a:t>
            </a:r>
            <a:r>
              <a:rPr lang="es-ES_tradnl" baseline="0" dirty="0" err="1" smtClean="0"/>
              <a:t>platform</a:t>
            </a:r>
            <a:r>
              <a:rPr lang="es-ES_tradnl" baseline="0" dirty="0" smtClean="0"/>
              <a:t>, </a:t>
            </a:r>
            <a:r>
              <a:rPr lang="es-ES_tradnl" baseline="0" dirty="0" err="1" smtClean="0"/>
              <a:t>how</a:t>
            </a:r>
            <a:r>
              <a:rPr lang="es-ES_tradnl" baseline="0" dirty="0" smtClean="0"/>
              <a:t> SNR </a:t>
            </a:r>
            <a:r>
              <a:rPr lang="es-ES_tradnl" baseline="0" dirty="0" err="1" smtClean="0"/>
              <a:t>or</a:t>
            </a:r>
            <a:r>
              <a:rPr lang="es-ES_tradnl" baseline="0" dirty="0" smtClean="0"/>
              <a:t> C/N_0 (</a:t>
            </a:r>
            <a:r>
              <a:rPr lang="es-ES_tradnl" baseline="0" dirty="0" err="1" smtClean="0"/>
              <a:t>equivlantely</a:t>
            </a:r>
            <a:r>
              <a:rPr lang="es-ES_tradnl" baseline="0" dirty="0" smtClean="0"/>
              <a:t>) </a:t>
            </a:r>
            <a:r>
              <a:rPr lang="es-ES_tradnl" baseline="0" dirty="0" err="1" smtClean="0"/>
              <a:t>obtained</a:t>
            </a:r>
            <a:r>
              <a:rPr lang="es-ES_tradnl" baseline="0" dirty="0" smtClean="0"/>
              <a:t> </a:t>
            </a:r>
            <a:r>
              <a:rPr lang="es-ES_tradnl" baseline="0" dirty="0" err="1" smtClean="0"/>
              <a:t>due</a:t>
            </a:r>
            <a:r>
              <a:rPr lang="es-ES_tradnl" baseline="0" dirty="0" smtClean="0"/>
              <a:t> to </a:t>
            </a:r>
            <a:r>
              <a:rPr lang="es-ES_tradnl" baseline="0" dirty="0" err="1" smtClean="0"/>
              <a:t>the</a:t>
            </a:r>
            <a:r>
              <a:rPr lang="es-ES_tradnl" baseline="0" dirty="0" smtClean="0"/>
              <a:t> </a:t>
            </a:r>
            <a:r>
              <a:rPr lang="es-ES_tradnl" baseline="0" dirty="0" err="1" smtClean="0"/>
              <a:t>interference</a:t>
            </a:r>
            <a:r>
              <a:rPr lang="es-ES_tradnl" baseline="0" dirty="0" smtClean="0"/>
              <a:t> of </a:t>
            </a:r>
            <a:r>
              <a:rPr lang="es-ES_tradnl" baseline="0" dirty="0" err="1" smtClean="0"/>
              <a:t>the</a:t>
            </a:r>
            <a:r>
              <a:rPr lang="es-ES_tradnl" baseline="0" dirty="0" smtClean="0"/>
              <a:t> </a:t>
            </a:r>
            <a:r>
              <a:rPr lang="es-ES_tradnl" baseline="0" dirty="0" err="1" smtClean="0"/>
              <a:t>direct</a:t>
            </a:r>
            <a:r>
              <a:rPr lang="es-ES_tradnl" baseline="0" dirty="0" smtClean="0"/>
              <a:t> and </a:t>
            </a:r>
            <a:r>
              <a:rPr lang="es-ES_tradnl" baseline="0" dirty="0" err="1" smtClean="0"/>
              <a:t>reflected</a:t>
            </a:r>
            <a:r>
              <a:rPr lang="es-ES_tradnl" baseline="0" dirty="0" smtClean="0"/>
              <a:t> </a:t>
            </a:r>
            <a:r>
              <a:rPr lang="es-ES_tradnl" baseline="0" dirty="0" err="1" smtClean="0"/>
              <a:t>signals</a:t>
            </a:r>
            <a:r>
              <a:rPr lang="es-ES_tradnl" baseline="0" dirty="0" smtClean="0"/>
              <a:t> </a:t>
            </a:r>
            <a:r>
              <a:rPr lang="es-ES_tradnl" baseline="0" dirty="0" err="1" smtClean="0"/>
              <a:t>changes</a:t>
            </a:r>
            <a:r>
              <a:rPr lang="es-ES_tradnl" baseline="0" dirty="0" smtClean="0"/>
              <a:t> </a:t>
            </a:r>
            <a:r>
              <a:rPr lang="es-ES_tradnl" baseline="0" dirty="0" err="1" smtClean="0"/>
              <a:t>depending</a:t>
            </a:r>
            <a:r>
              <a:rPr lang="es-ES_tradnl" baseline="0" dirty="0" smtClean="0"/>
              <a:t> </a:t>
            </a:r>
            <a:r>
              <a:rPr lang="es-ES_tradnl" baseline="0" dirty="0" err="1" smtClean="0"/>
              <a:t>on</a:t>
            </a:r>
            <a:r>
              <a:rPr lang="es-ES_tradnl" baseline="0" dirty="0" smtClean="0"/>
              <a:t> </a:t>
            </a:r>
            <a:r>
              <a:rPr lang="es-ES_tradnl" baseline="0" dirty="0" err="1" smtClean="0"/>
              <a:t>the</a:t>
            </a:r>
            <a:r>
              <a:rPr lang="es-ES_tradnl" baseline="0" dirty="0" smtClean="0"/>
              <a:t> </a:t>
            </a:r>
            <a:r>
              <a:rPr lang="es-ES_tradnl" baseline="0" dirty="0" err="1" smtClean="0"/>
              <a:t>existence</a:t>
            </a:r>
            <a:r>
              <a:rPr lang="es-ES_tradnl" baseline="0" dirty="0" smtClean="0"/>
              <a:t> of </a:t>
            </a:r>
            <a:r>
              <a:rPr lang="es-ES_tradnl" baseline="0" dirty="0" err="1" smtClean="0"/>
              <a:t>an</a:t>
            </a:r>
            <a:r>
              <a:rPr lang="es-ES_tradnl" baseline="0" dirty="0" smtClean="0"/>
              <a:t> </a:t>
            </a:r>
            <a:r>
              <a:rPr lang="es-ES_tradnl" baseline="0" dirty="0" err="1" smtClean="0"/>
              <a:t>snow</a:t>
            </a:r>
            <a:r>
              <a:rPr lang="es-ES_tradnl" baseline="0" dirty="0" smtClean="0"/>
              <a:t> </a:t>
            </a:r>
            <a:r>
              <a:rPr lang="es-ES_tradnl" baseline="0" dirty="0" err="1" smtClean="0"/>
              <a:t>layer</a:t>
            </a:r>
            <a:r>
              <a:rPr lang="es-ES_tradnl" baseline="0" dirty="0" smtClean="0"/>
              <a:t>, </a:t>
            </a:r>
            <a:r>
              <a:rPr lang="es-ES_tradnl" baseline="0" dirty="0" err="1" smtClean="0"/>
              <a:t>vegetation</a:t>
            </a:r>
            <a:r>
              <a:rPr lang="es-ES_tradnl" baseline="0" dirty="0" smtClean="0"/>
              <a:t> of </a:t>
            </a:r>
            <a:r>
              <a:rPr lang="es-ES_tradnl" baseline="0" dirty="0" err="1" smtClean="0"/>
              <a:t>the</a:t>
            </a:r>
            <a:r>
              <a:rPr lang="es-ES_tradnl" baseline="0" dirty="0" smtClean="0"/>
              <a:t> </a:t>
            </a:r>
            <a:r>
              <a:rPr lang="es-ES_tradnl" baseline="0" dirty="0" err="1" smtClean="0"/>
              <a:t>humidity</a:t>
            </a:r>
            <a:r>
              <a:rPr lang="es-ES_tradnl" baseline="0" dirty="0" smtClean="0"/>
              <a:t> of </a:t>
            </a:r>
            <a:r>
              <a:rPr lang="es-ES_tradnl" baseline="0" dirty="0" err="1" smtClean="0"/>
              <a:t>the</a:t>
            </a:r>
            <a:r>
              <a:rPr lang="es-ES_tradnl" baseline="0" dirty="0" smtClean="0"/>
              <a:t> </a:t>
            </a:r>
            <a:r>
              <a:rPr lang="es-ES_tradnl" baseline="0" dirty="0" err="1" smtClean="0"/>
              <a:t>soil</a:t>
            </a:r>
            <a:r>
              <a:rPr lang="es-ES_tradnl"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519FD011-3478-48C7-B5D0-C26D8F3F9E34}" type="slidenum">
              <a:rPr lang="en-US" smtClean="0"/>
              <a:pPr/>
              <a:t>67</a:t>
            </a:fld>
            <a:endParaRPr lang="en-US"/>
          </a:p>
        </p:txBody>
      </p:sp>
    </p:spTree>
    <p:extLst>
      <p:ext uri="{BB962C8B-B14F-4D97-AF65-F5344CB8AC3E}">
        <p14:creationId xmlns:p14="http://schemas.microsoft.com/office/powerpoint/2010/main" val="2374100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we present here 2 planned space missions using GNSS-R.</a:t>
            </a:r>
          </a:p>
          <a:p>
            <a:r>
              <a:rPr lang="en-US" baseline="0" dirty="0" smtClean="0"/>
              <a:t>The NASA’s Cyclone GNSS, a small constellation of 8 small satellites for measuring ocean surface winds on storms and hurricanes.</a:t>
            </a:r>
          </a:p>
          <a:p>
            <a:r>
              <a:rPr lang="en-US" baseline="0" dirty="0" smtClean="0"/>
              <a:t>And the GEROS experiment on board of the ISS, for earth measurements on climate change.</a:t>
            </a:r>
          </a:p>
          <a:p>
            <a:r>
              <a:rPr lang="en-US" baseline="0" dirty="0" smtClean="0"/>
              <a:t>The key features of GNSS-R for space applications are:</a:t>
            </a:r>
          </a:p>
          <a:p>
            <a:r>
              <a:rPr lang="en-US" baseline="0" dirty="0" smtClean="0"/>
              <a:t>A GNSS-R instrument is a passive receiver -&gt; Reduces power budget</a:t>
            </a:r>
          </a:p>
          <a:p>
            <a:r>
              <a:rPr lang="en-US" baseline="0" dirty="0" smtClean="0"/>
              <a:t>And most important, the multi-static configuration, where the tracks of multiple satellites are simultaneously processed allowing to sweep larger regions in much shorter times compared to traditional active </a:t>
            </a:r>
            <a:r>
              <a:rPr lang="en-US" baseline="0" dirty="0" err="1" smtClean="0"/>
              <a:t>monostatic</a:t>
            </a:r>
            <a:r>
              <a:rPr lang="en-US" baseline="0" dirty="0" smtClean="0"/>
              <a:t> instruments. </a:t>
            </a:r>
            <a:endParaRPr lang="en-US" dirty="0"/>
          </a:p>
        </p:txBody>
      </p:sp>
      <p:sp>
        <p:nvSpPr>
          <p:cNvPr id="4" name="Slide Number Placeholder 3"/>
          <p:cNvSpPr>
            <a:spLocks noGrp="1"/>
          </p:cNvSpPr>
          <p:nvPr>
            <p:ph type="sldNum" sz="quarter" idx="10"/>
          </p:nvPr>
        </p:nvSpPr>
        <p:spPr/>
        <p:txBody>
          <a:bodyPr/>
          <a:lstStyle/>
          <a:p>
            <a:fld id="{519FD011-3478-48C7-B5D0-C26D8F3F9E34}" type="slidenum">
              <a:rPr lang="en-US" smtClean="0"/>
              <a:pPr/>
              <a:t>68</a:t>
            </a:fld>
            <a:endParaRPr lang="en-US"/>
          </a:p>
        </p:txBody>
      </p:sp>
    </p:spTree>
    <p:extLst>
      <p:ext uri="{BB962C8B-B14F-4D97-AF65-F5344CB8AC3E}">
        <p14:creationId xmlns:p14="http://schemas.microsoft.com/office/powerpoint/2010/main" val="2057587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9E733F57-0DCB-4287-8159-ED0571499090}" type="slidenum">
              <a:rPr lang="de-CH" smtClean="0">
                <a:solidFill>
                  <a:prstClr val="black"/>
                </a:solidFill>
              </a:rPr>
              <a:pPr/>
              <a:t>80</a:t>
            </a:fld>
            <a:endParaRPr lang="de-CH">
              <a:solidFill>
                <a:prstClr val="black"/>
              </a:solidFill>
            </a:endParaRPr>
          </a:p>
        </p:txBody>
      </p:sp>
    </p:spTree>
    <p:extLst>
      <p:ext uri="{BB962C8B-B14F-4D97-AF65-F5344CB8AC3E}">
        <p14:creationId xmlns:p14="http://schemas.microsoft.com/office/powerpoint/2010/main" val="3529927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9E733F57-0DCB-4287-8159-ED0571499090}" type="slidenum">
              <a:rPr lang="de-CH" smtClean="0">
                <a:solidFill>
                  <a:prstClr val="black"/>
                </a:solidFill>
              </a:rPr>
              <a:pPr/>
              <a:t>81</a:t>
            </a:fld>
            <a:endParaRPr lang="de-CH">
              <a:solidFill>
                <a:prstClr val="black"/>
              </a:solidFill>
            </a:endParaRPr>
          </a:p>
        </p:txBody>
      </p:sp>
    </p:spTree>
    <p:extLst>
      <p:ext uri="{BB962C8B-B14F-4D97-AF65-F5344CB8AC3E}">
        <p14:creationId xmlns:p14="http://schemas.microsoft.com/office/powerpoint/2010/main" val="3697835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smtClean="0"/>
          </a:p>
        </p:txBody>
      </p:sp>
      <p:sp>
        <p:nvSpPr>
          <p:cNvPr id="4" name="Slide Number Placeholder 3"/>
          <p:cNvSpPr>
            <a:spLocks noGrp="1"/>
          </p:cNvSpPr>
          <p:nvPr>
            <p:ph type="sldNum" sz="quarter" idx="10"/>
          </p:nvPr>
        </p:nvSpPr>
        <p:spPr/>
        <p:txBody>
          <a:bodyPr/>
          <a:lstStyle/>
          <a:p>
            <a:fld id="{9E733F57-0DCB-4287-8159-ED0571499090}" type="slidenum">
              <a:rPr lang="de-CH" smtClean="0">
                <a:solidFill>
                  <a:prstClr val="black"/>
                </a:solidFill>
              </a:rPr>
              <a:pPr/>
              <a:t>82</a:t>
            </a:fld>
            <a:endParaRPr lang="de-CH">
              <a:solidFill>
                <a:prstClr val="black"/>
              </a:solidFill>
            </a:endParaRPr>
          </a:p>
        </p:txBody>
      </p:sp>
    </p:spTree>
    <p:extLst>
      <p:ext uri="{BB962C8B-B14F-4D97-AF65-F5344CB8AC3E}">
        <p14:creationId xmlns:p14="http://schemas.microsoft.com/office/powerpoint/2010/main" val="730318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9E733F57-0DCB-4287-8159-ED0571499090}" type="slidenum">
              <a:rPr lang="de-CH" smtClean="0">
                <a:solidFill>
                  <a:prstClr val="black"/>
                </a:solidFill>
              </a:rPr>
              <a:pPr/>
              <a:t>83</a:t>
            </a:fld>
            <a:endParaRPr lang="de-CH">
              <a:solidFill>
                <a:prstClr val="black"/>
              </a:solidFill>
            </a:endParaRPr>
          </a:p>
        </p:txBody>
      </p:sp>
    </p:spTree>
    <p:extLst>
      <p:ext uri="{BB962C8B-B14F-4D97-AF65-F5344CB8AC3E}">
        <p14:creationId xmlns:p14="http://schemas.microsoft.com/office/powerpoint/2010/main" val="338791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6E5253-E75F-4C21-B3DF-2A2CB6E0E2CF}" type="slidenum">
              <a:rPr lang="fr-FR" altLang="fr-FR"/>
              <a:pPr/>
              <a:t>84</a:t>
            </a:fld>
            <a:endParaRPr lang="fr-FR" alt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altLang="fr-FR" smtClean="0"/>
          </a:p>
        </p:txBody>
      </p:sp>
    </p:spTree>
    <p:extLst>
      <p:ext uri="{BB962C8B-B14F-4D97-AF65-F5344CB8AC3E}">
        <p14:creationId xmlns:p14="http://schemas.microsoft.com/office/powerpoint/2010/main" val="1468977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absorption emission de http://tempsatomique.chez.com/nouvellepage3.htm</a:t>
            </a:r>
            <a:endParaRPr lang="en-US" dirty="0"/>
          </a:p>
        </p:txBody>
      </p:sp>
      <p:sp>
        <p:nvSpPr>
          <p:cNvPr id="4" name="Slide Number Placeholder 3"/>
          <p:cNvSpPr>
            <a:spLocks noGrp="1"/>
          </p:cNvSpPr>
          <p:nvPr>
            <p:ph type="sldNum" sz="quarter" idx="10"/>
          </p:nvPr>
        </p:nvSpPr>
        <p:spPr/>
        <p:txBody>
          <a:bodyPr/>
          <a:lstStyle/>
          <a:p>
            <a:fld id="{63D19481-D549-45FA-8CE0-AEA1E19E0E59}" type="slidenum">
              <a:rPr lang="en-US" smtClean="0"/>
              <a:t>85</a:t>
            </a:fld>
            <a:endParaRPr lang="en-US"/>
          </a:p>
        </p:txBody>
      </p:sp>
    </p:spTree>
    <p:extLst>
      <p:ext uri="{BB962C8B-B14F-4D97-AF65-F5344CB8AC3E}">
        <p14:creationId xmlns:p14="http://schemas.microsoft.com/office/powerpoint/2010/main" val="1837239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fr-CH" sz="1200" dirty="0" smtClean="0"/>
              <a:t>La fréquence de ~4.6 GHz sert à moduler la fréquence laser et ainsi produire 2 fréquences espacées de ~9.2 GHz</a:t>
            </a:r>
            <a:endParaRPr lang="en-US" dirty="0"/>
          </a:p>
        </p:txBody>
      </p:sp>
      <p:sp>
        <p:nvSpPr>
          <p:cNvPr id="4" name="Slide Number Placeholder 3"/>
          <p:cNvSpPr>
            <a:spLocks noGrp="1"/>
          </p:cNvSpPr>
          <p:nvPr>
            <p:ph type="sldNum" sz="quarter" idx="10"/>
          </p:nvPr>
        </p:nvSpPr>
        <p:spPr/>
        <p:txBody>
          <a:bodyPr/>
          <a:lstStyle/>
          <a:p>
            <a:fld id="{63D19481-D549-45FA-8CE0-AEA1E19E0E59}" type="slidenum">
              <a:rPr lang="en-US" smtClean="0"/>
              <a:t>86</a:t>
            </a:fld>
            <a:endParaRPr lang="en-US"/>
          </a:p>
        </p:txBody>
      </p:sp>
    </p:spTree>
    <p:extLst>
      <p:ext uri="{BB962C8B-B14F-4D97-AF65-F5344CB8AC3E}">
        <p14:creationId xmlns:p14="http://schemas.microsoft.com/office/powerpoint/2010/main" val="3821309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US" dirty="0" err="1" smtClean="0"/>
              <a:t>soleil</a:t>
            </a:r>
            <a:r>
              <a:rPr lang="en-US" dirty="0" smtClean="0"/>
              <a:t> de : http://omnilogie.fr/O/Jour_solaire,_jour_stellaire</a:t>
            </a:r>
            <a:endParaRPr lang="en-US" dirty="0"/>
          </a:p>
        </p:txBody>
      </p:sp>
      <p:sp>
        <p:nvSpPr>
          <p:cNvPr id="4" name="Slide Number Placeholder 3"/>
          <p:cNvSpPr>
            <a:spLocks noGrp="1"/>
          </p:cNvSpPr>
          <p:nvPr>
            <p:ph type="sldNum" sz="quarter" idx="10"/>
          </p:nvPr>
        </p:nvSpPr>
        <p:spPr/>
        <p:txBody>
          <a:bodyPr/>
          <a:lstStyle/>
          <a:p>
            <a:fld id="{63D19481-D549-45FA-8CE0-AEA1E19E0E59}" type="slidenum">
              <a:rPr lang="en-US" smtClean="0"/>
              <a:t>87</a:t>
            </a:fld>
            <a:endParaRPr lang="en-US"/>
          </a:p>
        </p:txBody>
      </p:sp>
    </p:spTree>
    <p:extLst>
      <p:ext uri="{BB962C8B-B14F-4D97-AF65-F5344CB8AC3E}">
        <p14:creationId xmlns:p14="http://schemas.microsoft.com/office/powerpoint/2010/main" val="342815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CB6D8CA-BC7B-4D75-93A7-60A7301F3E48}" type="slidenum">
              <a:rPr lang="en-US" smtClean="0"/>
              <a:t>34</a:t>
            </a:fld>
            <a:endParaRPr lang="en-US"/>
          </a:p>
        </p:txBody>
      </p:sp>
    </p:spTree>
    <p:extLst>
      <p:ext uri="{BB962C8B-B14F-4D97-AF65-F5344CB8AC3E}">
        <p14:creationId xmlns:p14="http://schemas.microsoft.com/office/powerpoint/2010/main" val="76767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GPS L5</a:t>
            </a:r>
            <a:r>
              <a:rPr lang="en-US" dirty="0" smtClean="0"/>
              <a:t>- At 5 a.m. PDT (Pacific Daylight Time) on </a:t>
            </a:r>
            <a:r>
              <a:rPr lang="en-US" b="1" dirty="0" smtClean="0"/>
              <a:t>April 10, 2009</a:t>
            </a:r>
            <a:r>
              <a:rPr lang="en-US" dirty="0" smtClean="0"/>
              <a:t>, first GPS L5 signal was turned on and transmitted from a GPS satellite. The L5 signal gives these users two civil signals (L1 being the other) in a </a:t>
            </a:r>
            <a:r>
              <a:rPr lang="en-US" b="1" dirty="0" smtClean="0"/>
              <a:t>protected aeronautical </a:t>
            </a:r>
            <a:r>
              <a:rPr lang="en-US" b="1" dirty="0" err="1" smtClean="0"/>
              <a:t>radionavigation</a:t>
            </a:r>
            <a:r>
              <a:rPr lang="en-US" b="1" dirty="0" smtClean="0"/>
              <a:t> services (ARNS)</a:t>
            </a:r>
            <a:r>
              <a:rPr lang="en-US" dirty="0" smtClean="0"/>
              <a:t> band. This allows for </a:t>
            </a:r>
            <a:r>
              <a:rPr lang="en-US" dirty="0" err="1" smtClean="0"/>
              <a:t>ionospheric</a:t>
            </a:r>
            <a:r>
              <a:rPr lang="en-US" dirty="0" smtClean="0"/>
              <a:t> corrections using only ARNS bands. </a:t>
            </a:r>
          </a:p>
          <a:p>
            <a:r>
              <a:rPr lang="en-US" b="1" i="1" dirty="0" smtClean="0"/>
              <a:t>GPS L2:</a:t>
            </a:r>
            <a:r>
              <a:rPr lang="en-US" dirty="0" smtClean="0"/>
              <a:t> Seven IIR-Ms are now on orbit and broadcasting L2C</a:t>
            </a:r>
          </a:p>
          <a:p>
            <a:r>
              <a:rPr lang="en-US" b="1" i="1" dirty="0" smtClean="0"/>
              <a:t>GIOVE A: </a:t>
            </a:r>
            <a:r>
              <a:rPr lang="en-US" dirty="0" err="1" smtClean="0"/>
              <a:t>lancé</a:t>
            </a:r>
            <a:r>
              <a:rPr lang="en-US" dirty="0" smtClean="0"/>
              <a:t> le 28.12.2005, Première transmission le 7.5.2006</a:t>
            </a:r>
          </a:p>
          <a:p>
            <a:r>
              <a:rPr lang="en-US" b="1" i="1" dirty="0" smtClean="0"/>
              <a:t>GIOVE B: </a:t>
            </a:r>
            <a:r>
              <a:rPr lang="en-US" dirty="0" err="1" smtClean="0"/>
              <a:t>lancé</a:t>
            </a:r>
            <a:r>
              <a:rPr lang="en-US" dirty="0" smtClean="0"/>
              <a:t> le 27.04.2008, Première transmission le 07.05.2008</a:t>
            </a:r>
          </a:p>
          <a:p>
            <a:r>
              <a:rPr lang="en-US" b="1" i="1" dirty="0" smtClean="0"/>
              <a:t>Galileo: </a:t>
            </a:r>
            <a:r>
              <a:rPr lang="en-US" dirty="0" smtClean="0"/>
              <a:t>Open Service (OS) Commercial Service (CS) Safety of Life (</a:t>
            </a:r>
            <a:r>
              <a:rPr lang="en-US" dirty="0" err="1" smtClean="0"/>
              <a:t>SoL</a:t>
            </a:r>
            <a:r>
              <a:rPr lang="en-US" dirty="0" smtClean="0"/>
              <a:t>) Public Regulated Service (PRS) Search And Rescue (SAR)</a:t>
            </a:r>
          </a:p>
          <a:p>
            <a:pPr>
              <a:buFontTx/>
              <a:buChar char="-"/>
            </a:pPr>
            <a:r>
              <a:rPr lang="en-US" dirty="0" smtClean="0"/>
              <a:t> OS data, transmitted on the E5a, E5b </a:t>
            </a:r>
            <a:r>
              <a:rPr lang="en-GB" dirty="0" smtClean="0"/>
              <a:t>and E1 carrier frequencies. OS data are </a:t>
            </a:r>
            <a:r>
              <a:rPr lang="en-US" dirty="0" smtClean="0"/>
              <a:t>accessible to all users and include mainly navigation data and SAR data.</a:t>
            </a:r>
          </a:p>
          <a:p>
            <a:pPr>
              <a:buFontTx/>
              <a:buChar char="-"/>
            </a:pPr>
            <a:r>
              <a:rPr lang="en-US" dirty="0" smtClean="0"/>
              <a:t>- CS data transmitted on the E5b, E6 and E1 carriers. All CS data are </a:t>
            </a:r>
            <a:r>
              <a:rPr lang="en-US" b="1" dirty="0" smtClean="0"/>
              <a:t>encrypted</a:t>
            </a:r>
            <a:r>
              <a:rPr lang="en-US" dirty="0" smtClean="0"/>
              <a:t> and are provided by some service providers that interface with the Galileo Control Centre.  Access to those commercial data is provided directly to the users </a:t>
            </a:r>
            <a:r>
              <a:rPr lang="en-GB" dirty="0" smtClean="0"/>
              <a:t>by the service providers.</a:t>
            </a:r>
          </a:p>
          <a:p>
            <a:r>
              <a:rPr lang="en-US" dirty="0" smtClean="0"/>
              <a:t>- </a:t>
            </a:r>
            <a:r>
              <a:rPr lang="en-US" dirty="0" err="1" smtClean="0"/>
              <a:t>SoL</a:t>
            </a:r>
            <a:r>
              <a:rPr lang="en-US" dirty="0" smtClean="0"/>
              <a:t> data that include mainly </a:t>
            </a:r>
            <a:r>
              <a:rPr lang="en-US" b="1" dirty="0" smtClean="0"/>
              <a:t>integrity and Signal in Space Accuracy (SISA) </a:t>
            </a:r>
            <a:r>
              <a:rPr lang="en-US" dirty="0" smtClean="0"/>
              <a:t>data. Access to the integrity data may be controlled.</a:t>
            </a:r>
          </a:p>
          <a:p>
            <a:r>
              <a:rPr lang="en-US" dirty="0" smtClean="0"/>
              <a:t>- PRS data, transmitted on E6 and L1 carrier </a:t>
            </a:r>
            <a:r>
              <a:rPr lang="en-GB" dirty="0" smtClean="0"/>
              <a:t>frequencies.</a:t>
            </a:r>
          </a:p>
          <a:p>
            <a:endParaRPr lang="en-US" dirty="0"/>
          </a:p>
        </p:txBody>
      </p:sp>
      <p:sp>
        <p:nvSpPr>
          <p:cNvPr id="4" name="Slide Number Placeholder 3"/>
          <p:cNvSpPr>
            <a:spLocks noGrp="1"/>
          </p:cNvSpPr>
          <p:nvPr>
            <p:ph type="sldNum" sz="quarter" idx="10"/>
          </p:nvPr>
        </p:nvSpPr>
        <p:spPr/>
        <p:txBody>
          <a:bodyPr/>
          <a:lstStyle/>
          <a:p>
            <a:fld id="{9E733F57-0DCB-4287-8159-ED0571499090}" type="slidenum">
              <a:rPr lang="de-CH" smtClean="0">
                <a:solidFill>
                  <a:prstClr val="black"/>
                </a:solidFill>
              </a:rPr>
              <a:pPr/>
              <a:t>51</a:t>
            </a:fld>
            <a:endParaRPr lang="de-CH">
              <a:solidFill>
                <a:prstClr val="black"/>
              </a:solidFill>
            </a:endParaRPr>
          </a:p>
        </p:txBody>
      </p:sp>
    </p:spTree>
    <p:extLst>
      <p:ext uri="{BB962C8B-B14F-4D97-AF65-F5344CB8AC3E}">
        <p14:creationId xmlns:p14="http://schemas.microsoft.com/office/powerpoint/2010/main" val="2598130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733F57-0DCB-4287-8159-ED0571499090}" type="slidenum">
              <a:rPr lang="de-CH" smtClean="0">
                <a:solidFill>
                  <a:prstClr val="black"/>
                </a:solidFill>
              </a:rPr>
              <a:pPr/>
              <a:t>52</a:t>
            </a:fld>
            <a:endParaRPr lang="de-CH">
              <a:solidFill>
                <a:prstClr val="black"/>
              </a:solidFill>
            </a:endParaRPr>
          </a:p>
        </p:txBody>
      </p:sp>
    </p:spTree>
    <p:extLst>
      <p:ext uri="{BB962C8B-B14F-4D97-AF65-F5344CB8AC3E}">
        <p14:creationId xmlns:p14="http://schemas.microsoft.com/office/powerpoint/2010/main" val="272716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baseline="0" noProof="0" dirty="0" smtClean="0"/>
              <a:t>But what is the idea behind GNSS </a:t>
            </a:r>
            <a:r>
              <a:rPr lang="en-US" baseline="0" noProof="0" dirty="0" err="1" smtClean="0"/>
              <a:t>reflectometry</a:t>
            </a:r>
            <a:r>
              <a:rPr lang="en-US" baseline="0" noProof="0" dirty="0" smtClean="0"/>
              <a:t>.</a:t>
            </a:r>
          </a:p>
          <a:p>
            <a:pPr marL="171448" indent="-171448">
              <a:buFont typeface="Arial" panose="020B0604020202020204" pitchFamily="34" charset="0"/>
              <a:buChar char="•"/>
            </a:pPr>
            <a:r>
              <a:rPr lang="en-US" baseline="0" noProof="0" dirty="0" smtClean="0"/>
              <a:t>The definition of GNSS-R is the use of GNSS reflected signals, as signals of opportunity to estimate geophysical properties from the reflecting surface.</a:t>
            </a:r>
          </a:p>
          <a:p>
            <a:pPr marL="171448" indent="-171448">
              <a:buFont typeface="Arial" panose="020B0604020202020204" pitchFamily="34" charset="0"/>
              <a:buChar char="•"/>
            </a:pPr>
            <a:r>
              <a:rPr lang="en-US" baseline="0" noProof="0" dirty="0" smtClean="0"/>
              <a:t>By comparing the direct signal (RHCP) with the reflected signal, we can estimate, for example, the distance to the reflection surface, by measuring the delay difference between the two signals. This is GNSS-R altimetry.</a:t>
            </a:r>
          </a:p>
          <a:p>
            <a:pPr marL="171448" indent="-171448">
              <a:buFont typeface="Arial" panose="020B0604020202020204" pitchFamily="34" charset="0"/>
              <a:buChar char="•"/>
            </a:pPr>
            <a:r>
              <a:rPr lang="en-US" baseline="0" noProof="0" dirty="0" smtClean="0"/>
              <a:t>We have multiple alternatives, using one antenna for both signals, or having two different antennas (up-looking RHCP and down-looking LHCP). </a:t>
            </a:r>
          </a:p>
          <a:p>
            <a:pPr marL="171448" indent="-171448">
              <a:buFont typeface="Arial" panose="020B0604020202020204" pitchFamily="34" charset="0"/>
              <a:buChar char="•"/>
            </a:pPr>
            <a:r>
              <a:rPr lang="en-US" baseline="0" noProof="0" dirty="0" smtClean="0"/>
              <a:t>The main reflected signal power contribution is not just from the specular reflection point, but mostly from the so-called first Fresnel zone. This additional contribution not just delays, but also distorts the correlation function for the reflected signal. From the shape of this autocorrelation function, it is possible to infer the reflecting surface characteristics. Which enables the estimation of soil-moisture, sea-state and wind measurement, snow determination.</a:t>
            </a:r>
          </a:p>
          <a:p>
            <a:pPr marL="171448" indent="-171448">
              <a:buFont typeface="Arial" panose="020B0604020202020204" pitchFamily="34" charset="0"/>
              <a:buChar char="•"/>
            </a:pPr>
            <a:r>
              <a:rPr lang="en-US" baseline="0" noProof="0" dirty="0" smtClean="0"/>
              <a:t>The main advantages of the GNSS-R approach is that the receiver is a passive receiver, which makes it cheaper and simpler than active receivers.</a:t>
            </a:r>
          </a:p>
          <a:p>
            <a:pPr marL="171448" indent="-171448">
              <a:buFont typeface="Arial" panose="020B0604020202020204" pitchFamily="34" charset="0"/>
              <a:buChar char="•"/>
            </a:pPr>
            <a:r>
              <a:rPr lang="en-US" baseline="0" noProof="0" dirty="0" smtClean="0"/>
              <a:t>It is a bi-static or multi-static configuration (will see why multi-static configuration is so interesting).</a:t>
            </a:r>
          </a:p>
        </p:txBody>
      </p:sp>
      <p:sp>
        <p:nvSpPr>
          <p:cNvPr id="4" name="Slide Number Placeholder 3"/>
          <p:cNvSpPr>
            <a:spLocks noGrp="1"/>
          </p:cNvSpPr>
          <p:nvPr>
            <p:ph type="sldNum" sz="quarter" idx="10"/>
          </p:nvPr>
        </p:nvSpPr>
        <p:spPr/>
        <p:txBody>
          <a:bodyPr/>
          <a:lstStyle/>
          <a:p>
            <a:fld id="{519FD011-3478-48C7-B5D0-C26D8F3F9E34}" type="slidenum">
              <a:rPr lang="en-US" smtClean="0"/>
              <a:pPr/>
              <a:t>56</a:t>
            </a:fld>
            <a:endParaRPr lang="en-US"/>
          </a:p>
        </p:txBody>
      </p:sp>
    </p:spTree>
    <p:extLst>
      <p:ext uri="{BB962C8B-B14F-4D97-AF65-F5344CB8AC3E}">
        <p14:creationId xmlns:p14="http://schemas.microsoft.com/office/powerpoint/2010/main" val="1332708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Low Earth Orbit (LEO)</a:t>
            </a:r>
          </a:p>
          <a:p>
            <a:pPr lvl="1"/>
            <a:r>
              <a:rPr lang="en-US" i="1" dirty="0" smtClean="0"/>
              <a:t>Platforms that orbit between 80 km and 2000 km. </a:t>
            </a:r>
            <a:endParaRPr lang="en-US" dirty="0" smtClean="0"/>
          </a:p>
          <a:p>
            <a:r>
              <a:rPr lang="en-US" dirty="0" smtClean="0"/>
              <a:t>Medium Earth Orbit (MEO)</a:t>
            </a:r>
          </a:p>
          <a:p>
            <a:pPr lvl="1"/>
            <a:r>
              <a:rPr lang="en-US" i="1" dirty="0" smtClean="0"/>
              <a:t>Platform orbits lie between 2000 km to 35,786 km</a:t>
            </a:r>
          </a:p>
          <a:p>
            <a:pPr lvl="1"/>
            <a:r>
              <a:rPr lang="en-US" i="1" dirty="0" smtClean="0"/>
              <a:t>Commonly at 20,200 km or 20,650, with an orbital period of 12 hours)</a:t>
            </a:r>
            <a:endParaRPr lang="en-US" dirty="0" smtClean="0"/>
          </a:p>
          <a:p>
            <a:r>
              <a:rPr lang="en-US" dirty="0" smtClean="0"/>
              <a:t>Geosynchronous Orbit (GEO)</a:t>
            </a:r>
          </a:p>
          <a:p>
            <a:pPr lvl="1"/>
            <a:r>
              <a:rPr lang="en-US" i="1" dirty="0" smtClean="0"/>
              <a:t>Platform orbits with a revolution of exactly one day at an altitude of 35,786 km. Any orbit, which has a period equal to the Earth’s rotational period. The orbit’s eccentricity and inclination may not necessarily be zero. When the orbit is circular and the rotational period has zero inclination, the platform is considered to also be “geostationary”.</a:t>
            </a:r>
            <a:endParaRPr lang="en-US" dirty="0" smtClean="0"/>
          </a:p>
          <a:p>
            <a:r>
              <a:rPr lang="en-US" dirty="0" smtClean="0"/>
              <a:t>Highly Elliptical Orbit (HEO)</a:t>
            </a:r>
          </a:p>
          <a:p>
            <a:pPr lvl="1"/>
            <a:r>
              <a:rPr lang="en-US" i="1" dirty="0" smtClean="0"/>
              <a:t>A High Earth Orbit is any orbit above geosynchronous (above 35,786 km). A Highly Elliptical Orbit is an orbit of low perigee (about 1000 km) and a high apogee over 35,786 km). These orbits have an inclination between 50 and 70 degrees. Highly elliptical orbits are mainly perturbed by the Earth’s </a:t>
            </a:r>
            <a:r>
              <a:rPr lang="en-US" i="1" dirty="0" err="1" smtClean="0"/>
              <a:t>oblateness</a:t>
            </a:r>
            <a:r>
              <a:rPr lang="en-US" i="1" dirty="0" smtClean="0"/>
              <a:t> and by gravitational attraction of the Sun and Moon. HEOs are popular orbits for Earth </a:t>
            </a:r>
            <a:r>
              <a:rPr lang="en-US" i="1" dirty="0" err="1" smtClean="0"/>
              <a:t>magentospheric</a:t>
            </a:r>
            <a:r>
              <a:rPr lang="en-US" i="1" dirty="0" smtClean="0"/>
              <a:t> measurements and astronomical observatories.</a:t>
            </a:r>
            <a:endParaRPr lang="en-US" dirty="0" smtClean="0"/>
          </a:p>
          <a:p>
            <a:r>
              <a:rPr lang="en-US" dirty="0" err="1" smtClean="0"/>
              <a:t>Lagrangian</a:t>
            </a:r>
            <a:r>
              <a:rPr lang="en-US" dirty="0" smtClean="0"/>
              <a:t> Point Orbit (LPO). </a:t>
            </a:r>
          </a:p>
          <a:p>
            <a:pPr lvl="1"/>
            <a:r>
              <a:rPr lang="en-US" i="1" dirty="0" smtClean="0"/>
              <a:t>A location in space around a rotating two-body system (such as the Earth-Moon or Earth-Sun) where the pulls of the gravitating bodies combine to form a point at which a third body of negligible mass would be stationary relative to the two bodies. </a:t>
            </a:r>
            <a:r>
              <a:rPr lang="en-US" i="1" dirty="0" err="1" smtClean="0"/>
              <a:t>Lagrangian</a:t>
            </a:r>
            <a:r>
              <a:rPr lang="en-US" i="1" dirty="0" smtClean="0"/>
              <a:t> points are named after the Italian-born French mathematician and astronomer Joseph Louis de Lagrange who first showed their existence There are five </a:t>
            </a:r>
            <a:r>
              <a:rPr lang="en-US" i="1" dirty="0" err="1" smtClean="0"/>
              <a:t>Lagrangian</a:t>
            </a:r>
            <a:r>
              <a:rPr lang="en-US" i="1" dirty="0" smtClean="0"/>
              <a:t> points in all, three of which are unstable because the slightest disturbance to any object located at one of them causes the object to drift away permanently. Until recently, this meant that the unstable </a:t>
            </a:r>
            <a:r>
              <a:rPr lang="en-US" i="1" dirty="0" err="1" smtClean="0"/>
              <a:t>Lagrangian</a:t>
            </a:r>
            <a:r>
              <a:rPr lang="en-US" i="1" dirty="0" smtClean="0"/>
              <a:t> points seemed to have no practical application for spaceflight. Now, however, they are known to have immense significance and have become the basis for chaotic control. In addition, growing numbers of spacecraft are being placed in halo orbits around the L1 and L2 points; station-keeping, in the form of regular thruster firings, are needed to maintain these orbits. (Source: The Encyclopedia of Astrobiology, Astronomy and Spaceflight: http://www.daviddarling.info/encyclopedia/L/Lagpoint.html </a:t>
            </a:r>
            <a:endParaRPr lang="en-US" dirty="0" smtClean="0"/>
          </a:p>
          <a:p>
            <a:endParaRPr lang="en-US" dirty="0"/>
          </a:p>
        </p:txBody>
      </p:sp>
      <p:sp>
        <p:nvSpPr>
          <p:cNvPr id="4" name="Slide Number Placeholder 3"/>
          <p:cNvSpPr>
            <a:spLocks noGrp="1"/>
          </p:cNvSpPr>
          <p:nvPr>
            <p:ph type="sldNum" sz="quarter" idx="10"/>
          </p:nvPr>
        </p:nvSpPr>
        <p:spPr/>
        <p:txBody>
          <a:bodyPr/>
          <a:lstStyle/>
          <a:p>
            <a:fld id="{9E733F57-0DCB-4287-8159-ED0571499090}" type="slidenum">
              <a:rPr lang="de-CH" smtClean="0">
                <a:solidFill>
                  <a:prstClr val="black"/>
                </a:solidFill>
              </a:rPr>
              <a:pPr/>
              <a:t>59</a:t>
            </a:fld>
            <a:endParaRPr lang="de-CH">
              <a:solidFill>
                <a:prstClr val="black"/>
              </a:solidFill>
            </a:endParaRPr>
          </a:p>
        </p:txBody>
      </p:sp>
    </p:spTree>
    <p:extLst>
      <p:ext uri="{BB962C8B-B14F-4D97-AF65-F5344CB8AC3E}">
        <p14:creationId xmlns:p14="http://schemas.microsoft.com/office/powerpoint/2010/main" val="4147890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smtClean="0"/>
              <a:t>Multipath is one of sources of error in GNSS and mitigating their impact is one of the main challenges in today’s GNSS research.</a:t>
            </a:r>
          </a:p>
          <a:p>
            <a:r>
              <a:rPr lang="en-US" baseline="0" noProof="0" dirty="0" smtClean="0"/>
              <a:t>The received signal in the presence of multipath can be modeled as a set of signal replicas with different amplitude, delay, frequency and phase. </a:t>
            </a:r>
          </a:p>
          <a:p>
            <a:r>
              <a:rPr lang="en-US" baseline="0" noProof="0" dirty="0" smtClean="0"/>
              <a:t>At the receiver, the obtained correlation against the local replica is distorted, inducing error over the determination of the peak position corresponding to the LOS contribution. </a:t>
            </a:r>
          </a:p>
          <a:p>
            <a:r>
              <a:rPr lang="en-US" baseline="0" noProof="0" dirty="0" smtClean="0"/>
              <a:t>This error propagates towards the </a:t>
            </a:r>
            <a:r>
              <a:rPr lang="en-US" baseline="0" noProof="0" dirty="0" err="1" smtClean="0"/>
              <a:t>pseudorange</a:t>
            </a:r>
            <a:r>
              <a:rPr lang="en-US" baseline="0" noProof="0" dirty="0" smtClean="0"/>
              <a:t> calculation, and as a consequence to the navigation solution obtain.</a:t>
            </a:r>
          </a:p>
          <a:p>
            <a:endParaRPr lang="en-US" baseline="0" noProof="0" dirty="0" smtClean="0"/>
          </a:p>
          <a:p>
            <a:r>
              <a:rPr lang="en-US" baseline="0" noProof="0" dirty="0" smtClean="0"/>
              <a:t>How important this multipath contribution can be?</a:t>
            </a:r>
          </a:p>
          <a:p>
            <a:r>
              <a:rPr lang="en-US" baseline="0" noProof="0" dirty="0" smtClean="0"/>
              <a:t>In 1994, a French Alpha-jet fighter locks onto a GPS reflected signal when overflying the Atlantic. </a:t>
            </a:r>
          </a:p>
          <a:p>
            <a:r>
              <a:rPr lang="en-US" baseline="0" noProof="0" dirty="0" smtClean="0"/>
              <a:t>This mislead the jet’s navigation systems, but, at the same time contributed to prove that the GNSS reflected signal over ocean surface can be strong enough to be acquired and track.</a:t>
            </a:r>
          </a:p>
          <a:p>
            <a:endParaRPr lang="en-US" baseline="0" noProof="0" dirty="0" smtClean="0"/>
          </a:p>
          <a:p>
            <a:r>
              <a:rPr lang="en-US" baseline="0" noProof="0" dirty="0" smtClean="0"/>
              <a:t>So that are bad news for the GNSS positioning, aren’t they? But… what if we could somehow take advantage of these signals.</a:t>
            </a:r>
          </a:p>
          <a:p>
            <a:r>
              <a:rPr lang="en-US" baseline="0" noProof="0" dirty="0" smtClean="0"/>
              <a:t>Remember, what it is said: “One man’s signal is another man’s noise”</a:t>
            </a:r>
          </a:p>
        </p:txBody>
      </p:sp>
      <p:sp>
        <p:nvSpPr>
          <p:cNvPr id="4" name="Slide Number Placeholder 3"/>
          <p:cNvSpPr>
            <a:spLocks noGrp="1"/>
          </p:cNvSpPr>
          <p:nvPr>
            <p:ph type="sldNum" sz="quarter" idx="10"/>
          </p:nvPr>
        </p:nvSpPr>
        <p:spPr/>
        <p:txBody>
          <a:bodyPr/>
          <a:lstStyle/>
          <a:p>
            <a:fld id="{519FD011-3478-48C7-B5D0-C26D8F3F9E34}" type="slidenum">
              <a:rPr lang="en-US" smtClean="0"/>
              <a:pPr/>
              <a:t>64</a:t>
            </a:fld>
            <a:endParaRPr lang="en-US"/>
          </a:p>
        </p:txBody>
      </p:sp>
    </p:spTree>
    <p:extLst>
      <p:ext uri="{BB962C8B-B14F-4D97-AF65-F5344CB8AC3E}">
        <p14:creationId xmlns:p14="http://schemas.microsoft.com/office/powerpoint/2010/main" val="522847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noProof="0" dirty="0" smtClean="0"/>
              <a:t>Let’s review</a:t>
            </a:r>
            <a:r>
              <a:rPr lang="en-US" baseline="0" noProof="0" dirty="0" smtClean="0"/>
              <a:t> briefly the main events that lead to the development of a new application for remote sensing using the GNSS reflected signals.</a:t>
            </a:r>
          </a:p>
          <a:p>
            <a:pPr marL="171448" indent="-171448">
              <a:buFont typeface="Arial" panose="020B0604020202020204" pitchFamily="34" charset="0"/>
              <a:buChar char="•"/>
            </a:pPr>
            <a:r>
              <a:rPr lang="en-US" baseline="0" noProof="0" dirty="0" smtClean="0"/>
              <a:t>In 1988, Hall and </a:t>
            </a:r>
            <a:r>
              <a:rPr lang="en-US" baseline="0" noProof="0" dirty="0" err="1" smtClean="0"/>
              <a:t>Cordey</a:t>
            </a:r>
            <a:r>
              <a:rPr lang="en-US" baseline="0" noProof="0" dirty="0" smtClean="0"/>
              <a:t> publish a work exploring the possibility of multi-static </a:t>
            </a:r>
            <a:r>
              <a:rPr lang="en-US" baseline="0" noProof="0" dirty="0" err="1" smtClean="0"/>
              <a:t>scatterometry</a:t>
            </a:r>
            <a:r>
              <a:rPr lang="en-US" baseline="0" noProof="0" dirty="0" smtClean="0"/>
              <a:t> using GNSS signals. Fun fact, the conclusion of the paper is that the SNR and the bandwidth of GNSS signal is not good enough for remote sensing applications.</a:t>
            </a:r>
          </a:p>
          <a:p>
            <a:pPr marL="171448" indent="-171448">
              <a:buFont typeface="Arial" panose="020B0604020202020204" pitchFamily="34" charset="0"/>
              <a:buChar char="•"/>
            </a:pPr>
            <a:r>
              <a:rPr lang="en-US" baseline="0" noProof="0" dirty="0" smtClean="0"/>
              <a:t>In 1993, same year that GPS and GLONASS are declared operational, Manuel Martín-</a:t>
            </a:r>
            <a:r>
              <a:rPr lang="en-US" baseline="0" noProof="0" dirty="0" err="1" smtClean="0"/>
              <a:t>Neira</a:t>
            </a:r>
            <a:r>
              <a:rPr lang="en-US" baseline="0" noProof="0" dirty="0" smtClean="0"/>
              <a:t> from ESA proposes the Passive </a:t>
            </a:r>
            <a:r>
              <a:rPr lang="en-US" baseline="0" noProof="0" dirty="0" err="1" smtClean="0"/>
              <a:t>Reflectometry</a:t>
            </a:r>
            <a:r>
              <a:rPr lang="en-US" baseline="0" noProof="0" dirty="0" smtClean="0"/>
              <a:t> and Interferometry System (PARIS) concept to use the reflected GPS signals for ocean altimetry.</a:t>
            </a:r>
          </a:p>
          <a:p>
            <a:pPr marL="171448" indent="-171448">
              <a:buFont typeface="Arial" panose="020B0604020202020204" pitchFamily="34" charset="0"/>
              <a:buChar char="•"/>
            </a:pPr>
            <a:r>
              <a:rPr lang="en-US" baseline="0" noProof="0" dirty="0" smtClean="0"/>
              <a:t>1994, was a big year for serendipity, in addition to the jet incident, the GPS signal is measured for first time from space when testing the radiometer SIR-C/X-SAR instrument working on the L-band from the Space Shuttle.</a:t>
            </a:r>
          </a:p>
          <a:p>
            <a:pPr marL="171448" indent="-171448">
              <a:buFont typeface="Arial" panose="020B0604020202020204" pitchFamily="34" charset="0"/>
              <a:buChar char="•"/>
            </a:pPr>
            <a:r>
              <a:rPr lang="en-US" baseline="0" noProof="0" dirty="0" smtClean="0"/>
              <a:t>After this, the research community became interested in the topic and from 1997-2003, they start proposing GNSS-R for other applications beyond ocean altimetry.</a:t>
            </a:r>
          </a:p>
          <a:p>
            <a:pPr marL="171448" indent="-171448">
              <a:buFont typeface="Arial" panose="020B0604020202020204" pitchFamily="34" charset="0"/>
              <a:buChar char="•"/>
            </a:pPr>
            <a:r>
              <a:rPr lang="en-US" baseline="0" noProof="0" dirty="0" smtClean="0"/>
              <a:t>Finally, in 2003, the UK-Disaster Monitoring Center performs the first GNSS-R experiment from space. </a:t>
            </a:r>
          </a:p>
        </p:txBody>
      </p:sp>
      <p:sp>
        <p:nvSpPr>
          <p:cNvPr id="4" name="Slide Number Placeholder 3"/>
          <p:cNvSpPr>
            <a:spLocks noGrp="1"/>
          </p:cNvSpPr>
          <p:nvPr>
            <p:ph type="sldNum" sz="quarter" idx="10"/>
          </p:nvPr>
        </p:nvSpPr>
        <p:spPr/>
        <p:txBody>
          <a:bodyPr/>
          <a:lstStyle/>
          <a:p>
            <a:fld id="{519FD011-3478-48C7-B5D0-C26D8F3F9E34}" type="slidenum">
              <a:rPr lang="en-US" smtClean="0"/>
              <a:pPr/>
              <a:t>65</a:t>
            </a:fld>
            <a:endParaRPr lang="en-US"/>
          </a:p>
        </p:txBody>
      </p:sp>
    </p:spTree>
    <p:extLst>
      <p:ext uri="{BB962C8B-B14F-4D97-AF65-F5344CB8AC3E}">
        <p14:creationId xmlns:p14="http://schemas.microsoft.com/office/powerpoint/2010/main" val="125740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8" indent="-171448">
              <a:buFont typeface="Arial" panose="020B0604020202020204" pitchFamily="34" charset="0"/>
              <a:buChar char="•"/>
            </a:pPr>
            <a:r>
              <a:rPr lang="en-US" baseline="0" noProof="0" dirty="0" smtClean="0"/>
              <a:t>But what is the idea behind GNSS </a:t>
            </a:r>
            <a:r>
              <a:rPr lang="en-US" baseline="0" noProof="0" dirty="0" err="1" smtClean="0"/>
              <a:t>reflectometry</a:t>
            </a:r>
            <a:r>
              <a:rPr lang="en-US" baseline="0" noProof="0" dirty="0" smtClean="0"/>
              <a:t>.</a:t>
            </a:r>
          </a:p>
          <a:p>
            <a:pPr marL="171448" indent="-171448">
              <a:buFont typeface="Arial" panose="020B0604020202020204" pitchFamily="34" charset="0"/>
              <a:buChar char="•"/>
            </a:pPr>
            <a:r>
              <a:rPr lang="en-US" baseline="0" noProof="0" dirty="0" smtClean="0"/>
              <a:t>The definition of GNSS-R is the use of GNSS reflected signals, as signals of opportunity to estimate geophysical properties from the reflecting surface.</a:t>
            </a:r>
          </a:p>
          <a:p>
            <a:pPr marL="171448" indent="-171448">
              <a:buFont typeface="Arial" panose="020B0604020202020204" pitchFamily="34" charset="0"/>
              <a:buChar char="•"/>
            </a:pPr>
            <a:r>
              <a:rPr lang="en-US" baseline="0" noProof="0" dirty="0" smtClean="0"/>
              <a:t>By comparing the direct signal (RHCP) with the reflected signal, we can estimate, for example, the distance to the reflection surface, by measuring the delay difference between the two signals. This is GNSS-R altimetry.</a:t>
            </a:r>
          </a:p>
          <a:p>
            <a:pPr marL="171448" indent="-171448">
              <a:buFont typeface="Arial" panose="020B0604020202020204" pitchFamily="34" charset="0"/>
              <a:buChar char="•"/>
            </a:pPr>
            <a:r>
              <a:rPr lang="en-US" baseline="0" noProof="0" dirty="0" smtClean="0"/>
              <a:t>We have multiple alternatives, using one antenna for both signals, or having two different antennas (up-looking RHCP and down-looking LHCP). </a:t>
            </a:r>
          </a:p>
          <a:p>
            <a:pPr marL="171448" indent="-171448">
              <a:buFont typeface="Arial" panose="020B0604020202020204" pitchFamily="34" charset="0"/>
              <a:buChar char="•"/>
            </a:pPr>
            <a:r>
              <a:rPr lang="en-US" baseline="0" noProof="0" dirty="0" smtClean="0"/>
              <a:t>The main reflected signal power contribution is not just from the specular reflection point, but mostly from the so-called first Fresnel zone. This additional contribution not just delays, but also distorts the correlation function for the reflected signal. From the shape of this autocorrelation function, it is possible to infer the reflecting surface characteristics. Which enables the estimation of soil-moisture, sea-state and wind measurement, snow determination.</a:t>
            </a:r>
          </a:p>
          <a:p>
            <a:pPr marL="171448" indent="-171448">
              <a:buFont typeface="Arial" panose="020B0604020202020204" pitchFamily="34" charset="0"/>
              <a:buChar char="•"/>
            </a:pPr>
            <a:r>
              <a:rPr lang="en-US" baseline="0" noProof="0" dirty="0" smtClean="0"/>
              <a:t>The main advantages of the GNSS-R approach is that the receiver is a passive receiver, which makes it cheaper and simpler than active receivers.</a:t>
            </a:r>
          </a:p>
          <a:p>
            <a:pPr marL="171448" indent="-171448">
              <a:buFont typeface="Arial" panose="020B0604020202020204" pitchFamily="34" charset="0"/>
              <a:buChar char="•"/>
            </a:pPr>
            <a:r>
              <a:rPr lang="en-US" baseline="0" noProof="0" dirty="0" smtClean="0"/>
              <a:t>It is a bi-static or multi-static configuration (will see why multi-static configuration is so interesting).</a:t>
            </a:r>
          </a:p>
        </p:txBody>
      </p:sp>
      <p:sp>
        <p:nvSpPr>
          <p:cNvPr id="4" name="Slide Number Placeholder 3"/>
          <p:cNvSpPr>
            <a:spLocks noGrp="1"/>
          </p:cNvSpPr>
          <p:nvPr>
            <p:ph type="sldNum" sz="quarter" idx="10"/>
          </p:nvPr>
        </p:nvSpPr>
        <p:spPr/>
        <p:txBody>
          <a:bodyPr/>
          <a:lstStyle/>
          <a:p>
            <a:fld id="{519FD011-3478-48C7-B5D0-C26D8F3F9E34}" type="slidenum">
              <a:rPr lang="en-US" smtClean="0"/>
              <a:pPr/>
              <a:t>66</a:t>
            </a:fld>
            <a:endParaRPr lang="en-US"/>
          </a:p>
        </p:txBody>
      </p:sp>
    </p:spTree>
    <p:extLst>
      <p:ext uri="{BB962C8B-B14F-4D97-AF65-F5344CB8AC3E}">
        <p14:creationId xmlns:p14="http://schemas.microsoft.com/office/powerpoint/2010/main" val="2656346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H"/>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CH"/>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32562675-7A32-49B3-91ED-3DD8F300DCFD}"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B9B54A87-0AFE-49DD-A53D-4F2604FBC54A}"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CH"/>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BD7326CC-A3C8-417F-827B-F936CF99A7A1}" type="slidenum">
              <a:rPr lang="fr-F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0"/>
            <a:ext cx="8424000" cy="1080000"/>
          </a:xfrm>
        </p:spPr>
        <p:txBody>
          <a:bodyPr anchor="ctr"/>
          <a:lstStyle>
            <a:lvl1pPr>
              <a:defRPr sz="4000"/>
            </a:lvl1pPr>
            <a:extLst/>
          </a:lstStyle>
          <a:p>
            <a:r>
              <a:rPr kumimoji="0" lang="de-DE" dirty="0" smtClean="0"/>
              <a:t>Title </a:t>
            </a:r>
            <a:r>
              <a:rPr kumimoji="0" lang="de-DE" dirty="0" err="1" smtClean="0"/>
              <a:t>of</a:t>
            </a:r>
            <a:r>
              <a:rPr kumimoji="0" lang="de-DE" dirty="0" smtClean="0"/>
              <a:t> </a:t>
            </a:r>
            <a:r>
              <a:rPr kumimoji="0" lang="de-DE" dirty="0" err="1" smtClean="0"/>
              <a:t>the</a:t>
            </a:r>
            <a:r>
              <a:rPr kumimoji="0" lang="de-DE" dirty="0" smtClean="0"/>
              <a:t> </a:t>
            </a:r>
            <a:r>
              <a:rPr kumimoji="0" lang="de-DE" dirty="0" err="1" smtClean="0"/>
              <a:t>slide</a:t>
            </a:r>
            <a:endParaRPr kumimoji="0" lang="en-US" dirty="0"/>
          </a:p>
        </p:txBody>
      </p:sp>
      <p:sp>
        <p:nvSpPr>
          <p:cNvPr id="3" name="Inhaltsplatzhalter 2"/>
          <p:cNvSpPr>
            <a:spLocks noGrp="1"/>
          </p:cNvSpPr>
          <p:nvPr>
            <p:ph idx="1"/>
          </p:nvPr>
        </p:nvSpPr>
        <p:spPr>
          <a:xfrm>
            <a:off x="360000" y="1152000"/>
            <a:ext cx="8424000" cy="5112000"/>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umsplatzhalter 6"/>
          <p:cNvSpPr>
            <a:spLocks noGrp="1"/>
          </p:cNvSpPr>
          <p:nvPr>
            <p:ph type="dt" sz="half" idx="10"/>
          </p:nvPr>
        </p:nvSpPr>
        <p:spPr/>
        <p:txBody>
          <a:bodyPr/>
          <a:lstStyle>
            <a:lvl1pPr>
              <a:defRPr>
                <a:solidFill>
                  <a:schemeClr val="tx1"/>
                </a:solidFill>
              </a:defRPr>
            </a:lvl1pPr>
          </a:lstStyle>
          <a:p>
            <a:endParaRPr lang="de-CH"/>
          </a:p>
        </p:txBody>
      </p:sp>
      <p:sp>
        <p:nvSpPr>
          <p:cNvPr id="8" name="Foliennummernplatzhalter 7"/>
          <p:cNvSpPr>
            <a:spLocks noGrp="1"/>
          </p:cNvSpPr>
          <p:nvPr>
            <p:ph type="sldNum" sz="quarter" idx="11"/>
          </p:nvPr>
        </p:nvSpPr>
        <p:spPr/>
        <p:txBody>
          <a:bodyPr/>
          <a:lstStyle>
            <a:lvl1pPr>
              <a:defRPr>
                <a:solidFill>
                  <a:schemeClr val="tx1"/>
                </a:solidFill>
              </a:defRPr>
            </a:lvl1pPr>
          </a:lstStyle>
          <a:p>
            <a:r>
              <a:rPr lang="de-CH" dirty="0" smtClean="0"/>
              <a:t>                       </a:t>
            </a:r>
            <a:fld id="{9AC37FD4-C5C1-4BDB-B41C-EA314616A124}" type="slidenum">
              <a:rPr lang="de-CH" smtClean="0"/>
              <a:pPr/>
              <a:t>‹N°›</a:t>
            </a:fld>
            <a:endParaRPr lang="de-CH" dirty="0"/>
          </a:p>
        </p:txBody>
      </p:sp>
      <p:sp>
        <p:nvSpPr>
          <p:cNvPr id="9" name="Fußzeilenplatzhalter 8"/>
          <p:cNvSpPr>
            <a:spLocks noGrp="1"/>
          </p:cNvSpPr>
          <p:nvPr>
            <p:ph type="ftr" sz="quarter" idx="12"/>
          </p:nvPr>
        </p:nvSpPr>
        <p:spPr/>
        <p:txBody>
          <a:bodyPr/>
          <a:lstStyle>
            <a:lvl1pPr>
              <a:defRPr>
                <a:solidFill>
                  <a:schemeClr val="tx1"/>
                </a:solidFill>
              </a:defRPr>
            </a:lvl1pPr>
          </a:lstStyle>
          <a:p>
            <a:endParaRPr lang="en-US" dirty="0" smtClean="0"/>
          </a:p>
        </p:txBody>
      </p:sp>
      <p:cxnSp>
        <p:nvCxnSpPr>
          <p:cNvPr id="11" name="Gerade Verbindung 10"/>
          <p:cNvCxnSpPr/>
          <p:nvPr/>
        </p:nvCxnSpPr>
        <p:spPr>
          <a:xfrm>
            <a:off x="0" y="1080000"/>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0" y="6372000"/>
            <a:ext cx="9144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9685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68313" y="188913"/>
            <a:ext cx="8229600" cy="5976937"/>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3" name="Espace réservé du numéro de diapositive 2"/>
          <p:cNvSpPr>
            <a:spLocks noGrp="1"/>
          </p:cNvSpPr>
          <p:nvPr>
            <p:ph type="sldNum" sz="quarter" idx="10"/>
          </p:nvPr>
        </p:nvSpPr>
        <p:spPr>
          <a:xfrm>
            <a:off x="6877050" y="6237288"/>
            <a:ext cx="2133600" cy="476250"/>
          </a:xfrm>
        </p:spPr>
        <p:txBody>
          <a:bodyPr/>
          <a:lstStyle>
            <a:lvl1pPr>
              <a:defRPr/>
            </a:lvl1pPr>
          </a:lstStyle>
          <a:p>
            <a:fld id="{198A9F37-E8DF-4246-AAEA-8FDC5AF7D4B6}"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922594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H"/>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2F1E19A4-1B05-4314-8162-E0EF41E843E5}" type="slidenum">
              <a:rPr lang="fr-F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H"/>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C9851426-6691-4A7B-947F-6BA6E012F6F2}"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H"/>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D79AF584-5599-4449-BCA3-385FECF7E66B}" type="slidenum">
              <a:rPr lang="fr-F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CH"/>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fld id="{AC9CD07B-72B7-4707-992A-15DD8BE3FAC8}"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H"/>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fld id="{8FFE5607-8C7A-4F9A-9726-FE1A27626B17}"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fld id="{EF706A6A-2D85-48C9-81DA-A82F28ACED4D}"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H"/>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738E6131-36FD-40E7-B494-018D5BF4D119}"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H"/>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E3B88CAA-3A3A-42DC-AF5C-DA406B18B7FA}"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87279" tIns="43640" rIns="87279" bIns="43640" numCol="1" anchor="ctr" anchorCtr="0" compatLnSpc="1">
            <a:prstTxWarp prst="textNoShape">
              <a:avLst/>
            </a:prstTxWarp>
          </a:bodyPr>
          <a:lstStyle/>
          <a:p>
            <a:pPr lvl="0"/>
            <a:r>
              <a:rPr lang="fr-FR"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87279" tIns="43640" rIns="87279" bIns="4364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7279" tIns="43640" rIns="87279" bIns="43640" numCol="1" anchor="t" anchorCtr="0" compatLnSpc="1">
            <a:prstTxWarp prst="textNoShape">
              <a:avLst/>
            </a:prstTxWarp>
          </a:bodyPr>
          <a:lstStyle>
            <a:lvl1pPr defTabSz="873125">
              <a:defRPr sz="1300"/>
            </a:lvl1pPr>
          </a:lstStyle>
          <a:p>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7279" tIns="43640" rIns="87279" bIns="43640" numCol="1" anchor="t" anchorCtr="0" compatLnSpc="1">
            <a:prstTxWarp prst="textNoShape">
              <a:avLst/>
            </a:prstTxWarp>
          </a:bodyPr>
          <a:lstStyle>
            <a:lvl1pPr algn="ctr" defTabSz="873125">
              <a:defRPr sz="1300"/>
            </a:lvl1pPr>
          </a:lstStyle>
          <a:p>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7279" tIns="43640" rIns="87279" bIns="43640" numCol="1" anchor="t" anchorCtr="0" compatLnSpc="1">
            <a:prstTxWarp prst="textNoShape">
              <a:avLst/>
            </a:prstTxWarp>
          </a:bodyPr>
          <a:lstStyle>
            <a:lvl1pPr algn="r" defTabSz="873125">
              <a:defRPr sz="1300"/>
            </a:lvl1pPr>
          </a:lstStyle>
          <a:p>
            <a:fld id="{30C5C4A7-4934-4F87-ADE4-8CF981D94B05}" type="slidenum">
              <a:rPr lang="fr-FR"/>
              <a:pPr/>
              <a:t>‹N°›</a:t>
            </a:fld>
            <a:endParaRPr lang="fr-FR"/>
          </a:p>
        </p:txBody>
      </p:sp>
      <p:pic>
        <p:nvPicPr>
          <p:cNvPr id="1035" name="Picture 11"/>
          <p:cNvPicPr>
            <a:picLocks noChangeAspect="1" noChangeArrowheads="1"/>
          </p:cNvPicPr>
          <p:nvPr userDrawn="1"/>
        </p:nvPicPr>
        <p:blipFill>
          <a:blip r:embed="rId15" cstate="print"/>
          <a:srcRect/>
          <a:stretch>
            <a:fillRect/>
          </a:stretch>
        </p:blipFill>
        <p:spPr bwMode="auto">
          <a:xfrm>
            <a:off x="7707313" y="6064250"/>
            <a:ext cx="1206500" cy="604838"/>
          </a:xfrm>
          <a:prstGeom prst="rect">
            <a:avLst/>
          </a:prstGeom>
          <a:noFill/>
          <a:ln w="9525">
            <a:noFill/>
            <a:miter lim="800000"/>
            <a:headEnd/>
            <a:tailEnd/>
          </a:ln>
        </p:spPr>
      </p:pic>
      <p:pic>
        <p:nvPicPr>
          <p:cNvPr id="1036" name="Picture 12"/>
          <p:cNvPicPr>
            <a:picLocks noChangeAspect="1" noChangeArrowheads="1"/>
          </p:cNvPicPr>
          <p:nvPr userDrawn="1"/>
        </p:nvPicPr>
        <p:blipFill>
          <a:blip r:embed="rId16" cstate="print"/>
          <a:srcRect l="40152" t="37790" r="14761" b="23619"/>
          <a:stretch>
            <a:fillRect/>
          </a:stretch>
        </p:blipFill>
        <p:spPr bwMode="auto">
          <a:xfrm>
            <a:off x="188913" y="6115050"/>
            <a:ext cx="1008062" cy="539750"/>
          </a:xfrm>
          <a:prstGeom prst="rect">
            <a:avLst/>
          </a:prstGeom>
          <a:noFill/>
          <a:ln w="12700">
            <a:noFill/>
            <a:miter lim="800000"/>
            <a:headEnd/>
            <a:tailEnd/>
          </a:ln>
          <a:effectLst/>
        </p:spPr>
      </p:pic>
      <p:sp>
        <p:nvSpPr>
          <p:cNvPr id="1037" name="Rectangle 13"/>
          <p:cNvSpPr>
            <a:spLocks noChangeArrowheads="1"/>
          </p:cNvSpPr>
          <p:nvPr userDrawn="1"/>
        </p:nvSpPr>
        <p:spPr bwMode="auto">
          <a:xfrm>
            <a:off x="8559800" y="150813"/>
            <a:ext cx="400050" cy="304800"/>
          </a:xfrm>
          <a:prstGeom prst="rect">
            <a:avLst/>
          </a:prstGeom>
          <a:noFill/>
          <a:ln w="9525">
            <a:noFill/>
            <a:miter lim="800000"/>
            <a:headEnd/>
            <a:tailEnd/>
          </a:ln>
          <a:effectLst/>
        </p:spPr>
        <p:txBody>
          <a:bodyPr wrap="none">
            <a:spAutoFit/>
          </a:bodyPr>
          <a:lstStyle/>
          <a:p>
            <a:fld id="{596AC74B-DD18-4999-BED9-4E8911401AC2}" type="slidenum">
              <a:rPr lang="en-US" sz="1400">
                <a:latin typeface="Arial" charset="0"/>
              </a:rPr>
              <a:pPr/>
              <a:t>‹N°›</a:t>
            </a:fld>
            <a:endParaRPr lang="fr-FR" sz="1400">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873125" rtl="0" fontAlgn="base">
        <a:spcBef>
          <a:spcPct val="0"/>
        </a:spcBef>
        <a:spcAft>
          <a:spcPct val="0"/>
        </a:spcAft>
        <a:defRPr sz="4200">
          <a:solidFill>
            <a:schemeClr val="tx2"/>
          </a:solidFill>
          <a:latin typeface="+mj-lt"/>
          <a:ea typeface="+mj-ea"/>
          <a:cs typeface="+mj-cs"/>
        </a:defRPr>
      </a:lvl1pPr>
      <a:lvl2pPr algn="ctr" defTabSz="873125" rtl="0" fontAlgn="base">
        <a:spcBef>
          <a:spcPct val="0"/>
        </a:spcBef>
        <a:spcAft>
          <a:spcPct val="0"/>
        </a:spcAft>
        <a:defRPr sz="4200">
          <a:solidFill>
            <a:schemeClr val="tx2"/>
          </a:solidFill>
          <a:latin typeface="Times New Roman" pitchFamily="18" charset="0"/>
        </a:defRPr>
      </a:lvl2pPr>
      <a:lvl3pPr algn="ctr" defTabSz="873125" rtl="0" fontAlgn="base">
        <a:spcBef>
          <a:spcPct val="0"/>
        </a:spcBef>
        <a:spcAft>
          <a:spcPct val="0"/>
        </a:spcAft>
        <a:defRPr sz="4200">
          <a:solidFill>
            <a:schemeClr val="tx2"/>
          </a:solidFill>
          <a:latin typeface="Times New Roman" pitchFamily="18" charset="0"/>
        </a:defRPr>
      </a:lvl3pPr>
      <a:lvl4pPr algn="ctr" defTabSz="873125" rtl="0" fontAlgn="base">
        <a:spcBef>
          <a:spcPct val="0"/>
        </a:spcBef>
        <a:spcAft>
          <a:spcPct val="0"/>
        </a:spcAft>
        <a:defRPr sz="4200">
          <a:solidFill>
            <a:schemeClr val="tx2"/>
          </a:solidFill>
          <a:latin typeface="Times New Roman" pitchFamily="18" charset="0"/>
        </a:defRPr>
      </a:lvl4pPr>
      <a:lvl5pPr algn="ctr" defTabSz="873125" rtl="0" fontAlgn="base">
        <a:spcBef>
          <a:spcPct val="0"/>
        </a:spcBef>
        <a:spcAft>
          <a:spcPct val="0"/>
        </a:spcAft>
        <a:defRPr sz="4200">
          <a:solidFill>
            <a:schemeClr val="tx2"/>
          </a:solidFill>
          <a:latin typeface="Times New Roman" pitchFamily="18" charset="0"/>
        </a:defRPr>
      </a:lvl5pPr>
      <a:lvl6pPr marL="457200" algn="ctr" defTabSz="873125" rtl="0" fontAlgn="base">
        <a:spcBef>
          <a:spcPct val="0"/>
        </a:spcBef>
        <a:spcAft>
          <a:spcPct val="0"/>
        </a:spcAft>
        <a:defRPr sz="4200">
          <a:solidFill>
            <a:schemeClr val="tx2"/>
          </a:solidFill>
          <a:latin typeface="Times New Roman" pitchFamily="18" charset="0"/>
        </a:defRPr>
      </a:lvl6pPr>
      <a:lvl7pPr marL="914400" algn="ctr" defTabSz="873125" rtl="0" fontAlgn="base">
        <a:spcBef>
          <a:spcPct val="0"/>
        </a:spcBef>
        <a:spcAft>
          <a:spcPct val="0"/>
        </a:spcAft>
        <a:defRPr sz="4200">
          <a:solidFill>
            <a:schemeClr val="tx2"/>
          </a:solidFill>
          <a:latin typeface="Times New Roman" pitchFamily="18" charset="0"/>
        </a:defRPr>
      </a:lvl7pPr>
      <a:lvl8pPr marL="1371600" algn="ctr" defTabSz="873125" rtl="0" fontAlgn="base">
        <a:spcBef>
          <a:spcPct val="0"/>
        </a:spcBef>
        <a:spcAft>
          <a:spcPct val="0"/>
        </a:spcAft>
        <a:defRPr sz="4200">
          <a:solidFill>
            <a:schemeClr val="tx2"/>
          </a:solidFill>
          <a:latin typeface="Times New Roman" pitchFamily="18" charset="0"/>
        </a:defRPr>
      </a:lvl8pPr>
      <a:lvl9pPr marL="1828800" algn="ctr" defTabSz="873125" rtl="0" fontAlgn="base">
        <a:spcBef>
          <a:spcPct val="0"/>
        </a:spcBef>
        <a:spcAft>
          <a:spcPct val="0"/>
        </a:spcAft>
        <a:defRPr sz="4200">
          <a:solidFill>
            <a:schemeClr val="tx2"/>
          </a:solidFill>
          <a:latin typeface="Times New Roman" pitchFamily="18" charset="0"/>
        </a:defRPr>
      </a:lvl9pPr>
    </p:titleStyle>
    <p:bodyStyle>
      <a:lvl1pPr marL="327025" indent="-327025" algn="l" defTabSz="873125" rtl="0" fontAlgn="base">
        <a:spcBef>
          <a:spcPct val="20000"/>
        </a:spcBef>
        <a:spcAft>
          <a:spcPct val="0"/>
        </a:spcAft>
        <a:buChar char="•"/>
        <a:defRPr sz="3100">
          <a:solidFill>
            <a:schemeClr val="tx1"/>
          </a:solidFill>
          <a:latin typeface="+mn-lt"/>
          <a:ea typeface="+mn-ea"/>
          <a:cs typeface="+mn-cs"/>
        </a:defRPr>
      </a:lvl1pPr>
      <a:lvl2pPr marL="709613" indent="-273050" algn="l" defTabSz="873125" rtl="0" fontAlgn="base">
        <a:spcBef>
          <a:spcPct val="20000"/>
        </a:spcBef>
        <a:spcAft>
          <a:spcPct val="0"/>
        </a:spcAft>
        <a:buChar char="–"/>
        <a:defRPr sz="2700">
          <a:solidFill>
            <a:schemeClr val="tx1"/>
          </a:solidFill>
          <a:latin typeface="+mn-lt"/>
        </a:defRPr>
      </a:lvl2pPr>
      <a:lvl3pPr marL="1092200" indent="-219075" algn="l" defTabSz="873125" rtl="0" fontAlgn="base">
        <a:spcBef>
          <a:spcPct val="20000"/>
        </a:spcBef>
        <a:spcAft>
          <a:spcPct val="0"/>
        </a:spcAft>
        <a:buChar char="•"/>
        <a:defRPr sz="2300">
          <a:solidFill>
            <a:schemeClr val="tx1"/>
          </a:solidFill>
          <a:latin typeface="+mn-lt"/>
        </a:defRPr>
      </a:lvl3pPr>
      <a:lvl4pPr marL="1528763" indent="-220663" algn="l" defTabSz="873125" rtl="0" fontAlgn="base">
        <a:spcBef>
          <a:spcPct val="20000"/>
        </a:spcBef>
        <a:spcAft>
          <a:spcPct val="0"/>
        </a:spcAft>
        <a:buChar char="–"/>
        <a:defRPr sz="1900">
          <a:solidFill>
            <a:schemeClr val="tx1"/>
          </a:solidFill>
          <a:latin typeface="+mn-lt"/>
        </a:defRPr>
      </a:lvl4pPr>
      <a:lvl5pPr marL="1965325" indent="-220663" algn="l" defTabSz="873125" rtl="0" fontAlgn="base">
        <a:spcBef>
          <a:spcPct val="20000"/>
        </a:spcBef>
        <a:spcAft>
          <a:spcPct val="0"/>
        </a:spcAft>
        <a:buChar char="»"/>
        <a:defRPr sz="1900">
          <a:solidFill>
            <a:schemeClr val="tx1"/>
          </a:solidFill>
          <a:latin typeface="+mn-lt"/>
        </a:defRPr>
      </a:lvl5pPr>
      <a:lvl6pPr marL="2422525" indent="-220663" algn="l" defTabSz="873125" rtl="0" fontAlgn="base">
        <a:spcBef>
          <a:spcPct val="20000"/>
        </a:spcBef>
        <a:spcAft>
          <a:spcPct val="0"/>
        </a:spcAft>
        <a:buChar char="»"/>
        <a:defRPr sz="1900">
          <a:solidFill>
            <a:schemeClr val="tx1"/>
          </a:solidFill>
          <a:latin typeface="+mn-lt"/>
        </a:defRPr>
      </a:lvl6pPr>
      <a:lvl7pPr marL="2879725" indent="-220663" algn="l" defTabSz="873125" rtl="0" fontAlgn="base">
        <a:spcBef>
          <a:spcPct val="20000"/>
        </a:spcBef>
        <a:spcAft>
          <a:spcPct val="0"/>
        </a:spcAft>
        <a:buChar char="»"/>
        <a:defRPr sz="1900">
          <a:solidFill>
            <a:schemeClr val="tx1"/>
          </a:solidFill>
          <a:latin typeface="+mn-lt"/>
        </a:defRPr>
      </a:lvl7pPr>
      <a:lvl8pPr marL="3336925" indent="-220663" algn="l" defTabSz="873125" rtl="0" fontAlgn="base">
        <a:spcBef>
          <a:spcPct val="20000"/>
        </a:spcBef>
        <a:spcAft>
          <a:spcPct val="0"/>
        </a:spcAft>
        <a:buChar char="»"/>
        <a:defRPr sz="1900">
          <a:solidFill>
            <a:schemeClr val="tx1"/>
          </a:solidFill>
          <a:latin typeface="+mn-lt"/>
        </a:defRPr>
      </a:lvl8pPr>
      <a:lvl9pPr marL="3794125" indent="-220663" algn="l" defTabSz="873125" rtl="0" fontAlgn="base">
        <a:spcBef>
          <a:spcPct val="20000"/>
        </a:spcBef>
        <a:spcAft>
          <a:spcPct val="0"/>
        </a:spcAft>
        <a:buChar char="»"/>
        <a:defRPr sz="19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1.wmf"/><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6.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7.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8.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9.wmf"/></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32.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33.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34.wmf"/></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37.wmf"/><Relationship Id="rId5" Type="http://schemas.openxmlformats.org/officeDocument/2006/relationships/oleObject" Target="../embeddings/oleObject14.bin"/><Relationship Id="rId4" Type="http://schemas.openxmlformats.org/officeDocument/2006/relationships/image" Target="../media/image36.wmf"/></Relationships>
</file>

<file path=ppt/slides/_rels/slide31.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40.wmf"/><Relationship Id="rId5" Type="http://schemas.openxmlformats.org/officeDocument/2006/relationships/oleObject" Target="../embeddings/oleObject17.bin"/><Relationship Id="rId4" Type="http://schemas.openxmlformats.org/officeDocument/2006/relationships/image" Target="../media/image39.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42.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43.w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file:///C:\2017user\2017%20CRP%2022.09.2017\sgpsfreqcodemovie.avi" TargetMode="Externa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oleObject" Target="../embeddings/oleObject26.bin"/><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49.wmf"/><Relationship Id="rId2" Type="http://schemas.openxmlformats.org/officeDocument/2006/relationships/slideLayout" Target="../slideLayouts/slideLayout7.xml"/><Relationship Id="rId16" Type="http://schemas.openxmlformats.org/officeDocument/2006/relationships/image" Target="../media/image51.wmf"/><Relationship Id="rId1" Type="http://schemas.openxmlformats.org/officeDocument/2006/relationships/vmlDrawing" Target="../drawings/vmlDrawing16.vml"/><Relationship Id="rId6" Type="http://schemas.openxmlformats.org/officeDocument/2006/relationships/image" Target="../media/image46.wmf"/><Relationship Id="rId11" Type="http://schemas.openxmlformats.org/officeDocument/2006/relationships/oleObject" Target="../embeddings/oleObject25.bin"/><Relationship Id="rId5" Type="http://schemas.openxmlformats.org/officeDocument/2006/relationships/oleObject" Target="../embeddings/oleObject22.bin"/><Relationship Id="rId15" Type="http://schemas.openxmlformats.org/officeDocument/2006/relationships/oleObject" Target="../embeddings/oleObject27.bin"/><Relationship Id="rId10" Type="http://schemas.openxmlformats.org/officeDocument/2006/relationships/image" Target="../media/image48.wmf"/><Relationship Id="rId4" Type="http://schemas.openxmlformats.org/officeDocument/2006/relationships/image" Target="../media/image45.wmf"/><Relationship Id="rId9" Type="http://schemas.openxmlformats.org/officeDocument/2006/relationships/oleObject" Target="../embeddings/oleObject24.bin"/><Relationship Id="rId14" Type="http://schemas.openxmlformats.org/officeDocument/2006/relationships/image" Target="../media/image50.wmf"/></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56.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6.xml"/><Relationship Id="rId1" Type="http://schemas.openxmlformats.org/officeDocument/2006/relationships/vmlDrawing" Target="../drawings/vmlDrawing18.vml"/><Relationship Id="rId4" Type="http://schemas.openxmlformats.org/officeDocument/2006/relationships/image" Target="../media/image62.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6.xml"/><Relationship Id="rId1" Type="http://schemas.openxmlformats.org/officeDocument/2006/relationships/vmlDrawing" Target="../drawings/vmlDrawing19.vml"/><Relationship Id="rId4" Type="http://schemas.openxmlformats.org/officeDocument/2006/relationships/image" Target="../media/image63.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65.wmf"/><Relationship Id="rId5" Type="http://schemas.openxmlformats.org/officeDocument/2006/relationships/oleObject" Target="../embeddings/oleObject32.bin"/><Relationship Id="rId4" Type="http://schemas.openxmlformats.org/officeDocument/2006/relationships/image" Target="../media/image64.wmf"/></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77.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gif"/></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77.png"/><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8" Type="http://schemas.openxmlformats.org/officeDocument/2006/relationships/image" Target="../media/image93.png"/><Relationship Id="rId13" Type="http://schemas.microsoft.com/office/2007/relationships/hdphoto" Target="../media/hdphoto3.wdp"/><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hdphoto" Target="../media/hdphoto2.wdp"/><Relationship Id="rId5" Type="http://schemas.openxmlformats.org/officeDocument/2006/relationships/diagramQuickStyle" Target="../diagrams/quickStyle1.xml"/><Relationship Id="rId10" Type="http://schemas.openxmlformats.org/officeDocument/2006/relationships/image" Target="../media/image94.png"/><Relationship Id="rId4" Type="http://schemas.openxmlformats.org/officeDocument/2006/relationships/diagramLayout" Target="../diagrams/layout1.xml"/><Relationship Id="rId9" Type="http://schemas.microsoft.com/office/2007/relationships/hdphoto" Target="../media/hdphoto1.wdp"/></Relationships>
</file>

<file path=ppt/slides/_rels/slide6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6.png"/><Relationship Id="rId7" Type="http://schemas.openxmlformats.org/officeDocument/2006/relationships/image" Target="../media/image98.png"/><Relationship Id="rId12" Type="http://schemas.microsoft.com/office/2007/relationships/hdphoto" Target="../media/hdphoto8.wdp"/><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5.wdp"/><Relationship Id="rId11" Type="http://schemas.openxmlformats.org/officeDocument/2006/relationships/image" Target="../media/image100.png"/><Relationship Id="rId5" Type="http://schemas.openxmlformats.org/officeDocument/2006/relationships/image" Target="../media/image97.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99.png"/></Relationships>
</file>

<file path=ppt/slides/_rels/slide6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6.xml"/><Relationship Id="rId1" Type="http://schemas.openxmlformats.org/officeDocument/2006/relationships/video" Target="file:///C:\2017user\2017%20CRP%2022.09.2017\igpsfreqcodemovie.avi"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13.xml"/><Relationship Id="rId4" Type="http://schemas.openxmlformats.org/officeDocument/2006/relationships/image" Target="../media/image114.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2.wmf"/></Relationships>
</file>

<file path=ppt/slides/_rels/slide8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81.x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image" Target="../media/image810.png"/><Relationship Id="rId7" Type="http://schemas.microsoft.com/office/2007/relationships/hdphoto" Target="../media/hdphoto9.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820.png"/><Relationship Id="rId9" Type="http://schemas.openxmlformats.org/officeDocument/2006/relationships/image" Target="../media/image125.jpeg"/></Relationships>
</file>

<file path=ppt/slides/_rels/slide82.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40.png"/><Relationship Id="rId5" Type="http://schemas.openxmlformats.org/officeDocument/2006/relationships/image" Target="../media/image139.emf"/><Relationship Id="rId4" Type="http://schemas.openxmlformats.org/officeDocument/2006/relationships/image" Target="../media/image138.jpeg"/></Relationships>
</file>

<file path=ppt/slides/_rels/slide84.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8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80.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4.emf"/><Relationship Id="rId4" Type="http://schemas.openxmlformats.org/officeDocument/2006/relationships/image" Target="../media/image143.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46.emf"/><Relationship Id="rId5" Type="http://schemas.openxmlformats.org/officeDocument/2006/relationships/image" Target="../media/image145.emf"/><Relationship Id="rId4" Type="http://schemas.openxmlformats.org/officeDocument/2006/relationships/oleObject" Target="../embeddings/oleObject33.bin"/></Relationships>
</file>

<file path=ppt/slides/_rels/slide8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8.emf"/></Relationships>
</file>

<file path=ppt/slides/_rels/slide88.xml.rels><?xml version="1.0" encoding="UTF-8" standalone="yes"?>
<Relationships xmlns="http://schemas.openxmlformats.org/package/2006/relationships"><Relationship Id="rId2" Type="http://schemas.openxmlformats.org/officeDocument/2006/relationships/image" Target="../media/image149.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18" Type="http://schemas.openxmlformats.org/officeDocument/2006/relationships/image" Target="../media/image166.png"/><Relationship Id="rId3" Type="http://schemas.openxmlformats.org/officeDocument/2006/relationships/image" Target="../media/image151.jpeg"/><Relationship Id="rId21" Type="http://schemas.openxmlformats.org/officeDocument/2006/relationships/image" Target="../media/image169.png"/><Relationship Id="rId7" Type="http://schemas.openxmlformats.org/officeDocument/2006/relationships/image" Target="../media/image155.png"/><Relationship Id="rId12" Type="http://schemas.openxmlformats.org/officeDocument/2006/relationships/image" Target="../media/image160.png"/><Relationship Id="rId17" Type="http://schemas.openxmlformats.org/officeDocument/2006/relationships/image" Target="../media/image165.png"/><Relationship Id="rId2" Type="http://schemas.openxmlformats.org/officeDocument/2006/relationships/image" Target="../media/image150.png"/><Relationship Id="rId16" Type="http://schemas.openxmlformats.org/officeDocument/2006/relationships/image" Target="../media/image164.png"/><Relationship Id="rId20"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jpeg"/><Relationship Id="rId15" Type="http://schemas.openxmlformats.org/officeDocument/2006/relationships/image" Target="../media/image163.png"/><Relationship Id="rId10" Type="http://schemas.openxmlformats.org/officeDocument/2006/relationships/image" Target="../media/image158.jpeg"/><Relationship Id="rId19" Type="http://schemas.openxmlformats.org/officeDocument/2006/relationships/image" Target="../media/image167.png"/><Relationship Id="rId4" Type="http://schemas.openxmlformats.org/officeDocument/2006/relationships/image" Target="../media/image152.jpeg"/><Relationship Id="rId9" Type="http://schemas.openxmlformats.org/officeDocument/2006/relationships/image" Target="../media/image157.png"/><Relationship Id="rId14" Type="http://schemas.openxmlformats.org/officeDocument/2006/relationships/image" Target="../media/image162.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3.wmf"/><Relationship Id="rId4" Type="http://schemas.openxmlformats.org/officeDocument/2006/relationships/oleObject" Target="../embeddings/oleObject2.bin"/></Relationships>
</file>

<file path=ppt/slides/_rels/slide90.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jpeg"/><Relationship Id="rId4" Type="http://schemas.openxmlformats.org/officeDocument/2006/relationships/image" Target="../media/image172.png"/></Relationships>
</file>

<file path=ppt/slides/_rels/slide9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en.wikipedia.org/wiki/File:Accuracy_(trueness_and_precision).svg" TargetMode="External"/><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7.png"/></Relationships>
</file>

<file path=ppt/slides/_rels/slide9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228600" y="685800"/>
            <a:ext cx="8610600" cy="1295400"/>
          </a:xfrm>
        </p:spPr>
        <p:txBody>
          <a:bodyPr/>
          <a:lstStyle/>
          <a:p>
            <a:r>
              <a:rPr lang="fr-CH" sz="2800" b="1" dirty="0" smtClean="0">
                <a:latin typeface="Arial" pitchFamily="34" charset="0"/>
                <a:cs typeface="Arial" pitchFamily="34" charset="0"/>
              </a:rPr>
              <a:t>GNSS </a:t>
            </a:r>
            <a:r>
              <a:rPr lang="fr-CH" sz="2800" b="1" dirty="0">
                <a:latin typeface="Arial" pitchFamily="34" charset="0"/>
                <a:cs typeface="Arial" pitchFamily="34" charset="0"/>
              </a:rPr>
              <a:t>– Global Navigation Satellite </a:t>
            </a:r>
            <a:r>
              <a:rPr lang="fr-CH" sz="2800" b="1" dirty="0" smtClean="0">
                <a:latin typeface="Arial" pitchFamily="34" charset="0"/>
                <a:cs typeface="Arial" pitchFamily="34" charset="0"/>
              </a:rPr>
              <a:t>Systems</a:t>
            </a:r>
            <a:endParaRPr lang="fr-CH" sz="2800" b="1" dirty="0">
              <a:latin typeface="Arial" pitchFamily="34" charset="0"/>
              <a:cs typeface="Arial" pitchFamily="34" charset="0"/>
            </a:endParaRPr>
          </a:p>
        </p:txBody>
      </p:sp>
      <p:sp>
        <p:nvSpPr>
          <p:cNvPr id="70659" name="Rectangle 3"/>
          <p:cNvSpPr>
            <a:spLocks noChangeArrowheads="1"/>
          </p:cNvSpPr>
          <p:nvPr/>
        </p:nvSpPr>
        <p:spPr bwMode="auto">
          <a:xfrm>
            <a:off x="762000" y="2514600"/>
            <a:ext cx="7696200" cy="3850701"/>
          </a:xfrm>
          <a:prstGeom prst="rect">
            <a:avLst/>
          </a:prstGeom>
          <a:noFill/>
          <a:ln w="9525">
            <a:noFill/>
            <a:miter lim="800000"/>
            <a:headEnd/>
            <a:tailEnd/>
          </a:ln>
          <a:effectLst/>
        </p:spPr>
        <p:txBody>
          <a:bodyPr lIns="87279" tIns="43640" rIns="87279" bIns="43640">
            <a:spAutoFit/>
          </a:bodyPr>
          <a:lstStyle/>
          <a:p>
            <a:pPr algn="ctr" defTabSz="873125" eaLnBrk="0" hangingPunct="0">
              <a:spcBef>
                <a:spcPts val="600"/>
              </a:spcBef>
              <a:buClr>
                <a:schemeClr val="hlink"/>
              </a:buClr>
              <a:buSzPct val="75000"/>
              <a:buFont typeface="Monotype Sorts" pitchFamily="2" charset="2"/>
              <a:buNone/>
            </a:pPr>
            <a:r>
              <a:rPr lang="en-US" sz="2700" b="1" dirty="0" smtClean="0">
                <a:latin typeface="Arial" charset="0"/>
              </a:rPr>
              <a:t>Cours de formation continue</a:t>
            </a:r>
          </a:p>
          <a:p>
            <a:pPr algn="ctr" defTabSz="873125" eaLnBrk="0" hangingPunct="0">
              <a:spcBef>
                <a:spcPts val="600"/>
              </a:spcBef>
              <a:buClr>
                <a:schemeClr val="hlink"/>
              </a:buClr>
              <a:buSzPct val="75000"/>
              <a:buFont typeface="Monotype Sorts" pitchFamily="2" charset="2"/>
              <a:buNone/>
            </a:pPr>
            <a:r>
              <a:rPr lang="en-US" sz="2700" b="1" dirty="0" smtClean="0">
                <a:latin typeface="Arial" charset="0"/>
              </a:rPr>
              <a:t>CRP - Commission </a:t>
            </a:r>
            <a:r>
              <a:rPr lang="en-US" sz="2700" b="1" dirty="0" err="1">
                <a:latin typeface="Arial" charset="0"/>
              </a:rPr>
              <a:t>R</a:t>
            </a:r>
            <a:r>
              <a:rPr lang="en-US" sz="2700" b="1" dirty="0" err="1" smtClean="0">
                <a:latin typeface="Arial" charset="0"/>
              </a:rPr>
              <a:t>omande</a:t>
            </a:r>
            <a:r>
              <a:rPr lang="en-US" sz="2700" b="1" dirty="0" smtClean="0">
                <a:latin typeface="Arial" charset="0"/>
              </a:rPr>
              <a:t> de Physique Champéry</a:t>
            </a:r>
            <a:endParaRPr lang="en-US" sz="2700" b="1" dirty="0">
              <a:latin typeface="Arial" charset="0"/>
            </a:endParaRPr>
          </a:p>
          <a:p>
            <a:pPr algn="ctr" defTabSz="873125" eaLnBrk="0" hangingPunct="0">
              <a:spcBef>
                <a:spcPts val="600"/>
              </a:spcBef>
              <a:buClr>
                <a:schemeClr val="hlink"/>
              </a:buClr>
              <a:buSzPct val="75000"/>
              <a:buFont typeface="Monotype Sorts" pitchFamily="2" charset="2"/>
              <a:buNone/>
            </a:pPr>
            <a:r>
              <a:rPr lang="en-US" sz="2700" b="1" dirty="0" smtClean="0">
                <a:latin typeface="Arial" charset="0"/>
              </a:rPr>
              <a:t>22 </a:t>
            </a:r>
            <a:r>
              <a:rPr lang="en-US" sz="2700" b="1" dirty="0" err="1" smtClean="0">
                <a:latin typeface="Arial" charset="0"/>
              </a:rPr>
              <a:t>septembre</a:t>
            </a:r>
            <a:r>
              <a:rPr lang="en-US" sz="2700" b="1" dirty="0" smtClean="0">
                <a:latin typeface="Arial" charset="0"/>
              </a:rPr>
              <a:t> 2017</a:t>
            </a:r>
            <a:endParaRPr lang="en-US" sz="2700" b="1" dirty="0">
              <a:latin typeface="Arial" charset="0"/>
            </a:endParaRPr>
          </a:p>
          <a:p>
            <a:pPr algn="ctr" defTabSz="873125" eaLnBrk="0" hangingPunct="0">
              <a:buClr>
                <a:schemeClr val="hlink"/>
              </a:buClr>
              <a:buSzPct val="75000"/>
              <a:buFont typeface="Monotype Sorts" pitchFamily="2" charset="2"/>
              <a:buNone/>
            </a:pPr>
            <a:endParaRPr lang="en-US" sz="2700" b="1" dirty="0">
              <a:latin typeface="Arial" charset="0"/>
            </a:endParaRPr>
          </a:p>
          <a:p>
            <a:pPr algn="ctr" defTabSz="873125" eaLnBrk="0" hangingPunct="0">
              <a:buClr>
                <a:schemeClr val="hlink"/>
              </a:buClr>
              <a:buSzPct val="75000"/>
              <a:buFont typeface="Monotype Sorts" pitchFamily="2" charset="2"/>
              <a:buNone/>
            </a:pPr>
            <a:r>
              <a:rPr lang="en-US" sz="2700" b="1" dirty="0">
                <a:latin typeface="Arial" charset="0"/>
              </a:rPr>
              <a:t>EPFL </a:t>
            </a:r>
            <a:r>
              <a:rPr lang="en-US" sz="2700" b="1" dirty="0" smtClean="0">
                <a:latin typeface="Arial" charset="0"/>
              </a:rPr>
              <a:t>IMT-NE ESPLAB</a:t>
            </a:r>
            <a:endParaRPr lang="en-US" sz="2700" b="1" dirty="0">
              <a:latin typeface="Arial" charset="0"/>
            </a:endParaRPr>
          </a:p>
          <a:p>
            <a:pPr algn="ctr" defTabSz="873125" eaLnBrk="0" hangingPunct="0">
              <a:buClr>
                <a:schemeClr val="hlink"/>
              </a:buClr>
              <a:buSzPct val="75000"/>
              <a:buFont typeface="Monotype Sorts" pitchFamily="2" charset="2"/>
              <a:buNone/>
            </a:pPr>
            <a:r>
              <a:rPr lang="en-US" sz="2700" b="1" dirty="0">
                <a:latin typeface="Arial" charset="0"/>
              </a:rPr>
              <a:t>IMT - </a:t>
            </a:r>
            <a:r>
              <a:rPr lang="en-US" sz="2700" b="1" dirty="0" smtClean="0">
                <a:latin typeface="Arial" charset="0"/>
              </a:rPr>
              <a:t>Institut de microtechnique</a:t>
            </a:r>
            <a:endParaRPr lang="en-US" sz="2700" dirty="0">
              <a:latin typeface="Arial" charset="0"/>
            </a:endParaRPr>
          </a:p>
          <a:p>
            <a:pPr algn="ctr" defTabSz="873125" eaLnBrk="0" hangingPunct="0">
              <a:spcBef>
                <a:spcPct val="50000"/>
              </a:spcBef>
              <a:buClr>
                <a:schemeClr val="hlink"/>
              </a:buClr>
              <a:buSzPct val="75000"/>
              <a:buFont typeface="Monotype Sorts" pitchFamily="2" charset="2"/>
              <a:buNone/>
            </a:pPr>
            <a:r>
              <a:rPr lang="en-US" sz="2800" b="1" dirty="0" smtClean="0">
                <a:latin typeface="Arial" charset="0"/>
              </a:rPr>
              <a:t>Pierre-André </a:t>
            </a:r>
            <a:r>
              <a:rPr lang="en-US" sz="2800" b="1" dirty="0">
                <a:latin typeface="Arial" charset="0"/>
              </a:rPr>
              <a:t>Farine</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736600" y="260350"/>
            <a:ext cx="7772400" cy="936625"/>
          </a:xfrm>
        </p:spPr>
        <p:txBody>
          <a:bodyPr/>
          <a:lstStyle/>
          <a:p>
            <a:r>
              <a:rPr lang="en-US" sz="3200" b="1"/>
              <a:t>Noise Temperature T</a:t>
            </a:r>
            <a:r>
              <a:rPr lang="en-US" sz="3200" b="1" baseline="-25000"/>
              <a:t>n</a:t>
            </a:r>
            <a:r>
              <a:rPr lang="en-US" sz="3200" b="1"/>
              <a:t> with frequency in space and around the Earth</a:t>
            </a:r>
          </a:p>
        </p:txBody>
      </p:sp>
      <p:pic>
        <p:nvPicPr>
          <p:cNvPr id="80899" name="Picture 3" descr="gps galactic 01"/>
          <p:cNvPicPr>
            <a:picLocks noChangeAspect="1" noChangeArrowheads="1"/>
          </p:cNvPicPr>
          <p:nvPr/>
        </p:nvPicPr>
        <p:blipFill>
          <a:blip r:embed="rId2" cstate="print"/>
          <a:srcRect l="4407" r="6296" b="12175"/>
          <a:stretch>
            <a:fillRect/>
          </a:stretch>
        </p:blipFill>
        <p:spPr bwMode="auto">
          <a:xfrm>
            <a:off x="1077913" y="1371600"/>
            <a:ext cx="6670675" cy="4703763"/>
          </a:xfrm>
          <a:prstGeom prst="rect">
            <a:avLst/>
          </a:prstGeom>
          <a:noFill/>
          <a:ln w="9525">
            <a:noFill/>
            <a:miter lim="800000"/>
            <a:headEnd/>
            <a:tailEnd/>
          </a:ln>
        </p:spPr>
      </p:pic>
      <p:sp>
        <p:nvSpPr>
          <p:cNvPr id="80900" name="Line 4"/>
          <p:cNvSpPr>
            <a:spLocks noChangeShapeType="1"/>
          </p:cNvSpPr>
          <p:nvPr/>
        </p:nvSpPr>
        <p:spPr bwMode="auto">
          <a:xfrm>
            <a:off x="3657600" y="4800600"/>
            <a:ext cx="0" cy="1143000"/>
          </a:xfrm>
          <a:prstGeom prst="line">
            <a:avLst/>
          </a:prstGeom>
          <a:noFill/>
          <a:ln w="9525">
            <a:solidFill>
              <a:schemeClr val="tx1"/>
            </a:solidFill>
            <a:round/>
            <a:headEnd/>
            <a:tailEnd/>
          </a:ln>
          <a:effectLst/>
        </p:spPr>
        <p:txBody>
          <a:bodyPr/>
          <a:lstStyle/>
          <a:p>
            <a:endParaRPr lang="fr-CH"/>
          </a:p>
        </p:txBody>
      </p:sp>
      <p:sp>
        <p:nvSpPr>
          <p:cNvPr id="80901" name="Line 5"/>
          <p:cNvSpPr>
            <a:spLocks noChangeShapeType="1"/>
          </p:cNvSpPr>
          <p:nvPr/>
        </p:nvSpPr>
        <p:spPr bwMode="auto">
          <a:xfrm>
            <a:off x="3479800" y="4800600"/>
            <a:ext cx="0" cy="1143000"/>
          </a:xfrm>
          <a:prstGeom prst="line">
            <a:avLst/>
          </a:prstGeom>
          <a:noFill/>
          <a:ln w="9525">
            <a:solidFill>
              <a:schemeClr val="tx1"/>
            </a:solidFill>
            <a:round/>
            <a:headEnd/>
            <a:tailEnd/>
          </a:ln>
          <a:effectLst/>
        </p:spPr>
        <p:txBody>
          <a:bodyPr/>
          <a:lstStyle/>
          <a:p>
            <a:endParaRPr lang="fr-CH"/>
          </a:p>
        </p:txBody>
      </p:sp>
      <p:sp>
        <p:nvSpPr>
          <p:cNvPr id="80902" name="Text Box 6"/>
          <p:cNvSpPr txBox="1">
            <a:spLocks noChangeArrowheads="1"/>
          </p:cNvSpPr>
          <p:nvPr/>
        </p:nvSpPr>
        <p:spPr bwMode="auto">
          <a:xfrm>
            <a:off x="3581400" y="5791200"/>
            <a:ext cx="1220788" cy="336550"/>
          </a:xfrm>
          <a:prstGeom prst="rect">
            <a:avLst/>
          </a:prstGeom>
          <a:noFill/>
          <a:ln w="9525">
            <a:noFill/>
            <a:miter lim="800000"/>
            <a:headEnd/>
            <a:tailEnd/>
          </a:ln>
          <a:effectLst/>
        </p:spPr>
        <p:txBody>
          <a:bodyPr lIns="87279" tIns="43640" rIns="87279" bIns="43640">
            <a:spAutoFit/>
          </a:bodyPr>
          <a:lstStyle/>
          <a:p>
            <a:pPr defTabSz="873125" eaLnBrk="0" hangingPunct="0"/>
            <a:r>
              <a:rPr lang="fr-CH" sz="1500"/>
              <a:t>L1, E1, G1</a:t>
            </a:r>
          </a:p>
        </p:txBody>
      </p:sp>
      <p:sp>
        <p:nvSpPr>
          <p:cNvPr id="80903" name="Rectangle 7"/>
          <p:cNvSpPr>
            <a:spLocks noChangeArrowheads="1"/>
          </p:cNvSpPr>
          <p:nvPr/>
        </p:nvSpPr>
        <p:spPr bwMode="auto">
          <a:xfrm>
            <a:off x="2209800" y="5791200"/>
            <a:ext cx="1412875" cy="336550"/>
          </a:xfrm>
          <a:prstGeom prst="rect">
            <a:avLst/>
          </a:prstGeom>
          <a:noFill/>
          <a:ln w="9525">
            <a:noFill/>
            <a:miter lim="800000"/>
            <a:headEnd/>
            <a:tailEnd/>
          </a:ln>
          <a:effectLst/>
        </p:spPr>
        <p:txBody>
          <a:bodyPr wrap="none" lIns="87279" tIns="43640" rIns="87279" bIns="43640">
            <a:spAutoFit/>
          </a:bodyPr>
          <a:lstStyle/>
          <a:p>
            <a:pPr defTabSz="873125" eaLnBrk="0" hangingPunct="0"/>
            <a:r>
              <a:rPr lang="fr-CH" sz="1500"/>
              <a:t>E5, L5, G2, L2</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Mocos 8"/>
          <p:cNvPicPr>
            <a:picLocks noChangeAspect="1" noChangeArrowheads="1"/>
          </p:cNvPicPr>
          <p:nvPr/>
        </p:nvPicPr>
        <p:blipFill>
          <a:blip r:embed="rId2" cstate="print"/>
          <a:srcRect/>
          <a:stretch>
            <a:fillRect/>
          </a:stretch>
        </p:blipFill>
        <p:spPr bwMode="auto">
          <a:xfrm>
            <a:off x="304800" y="1120775"/>
            <a:ext cx="7848600" cy="5737225"/>
          </a:xfrm>
          <a:prstGeom prst="rect">
            <a:avLst/>
          </a:prstGeom>
          <a:noFill/>
        </p:spPr>
      </p:pic>
      <p:sp>
        <p:nvSpPr>
          <p:cNvPr id="337923" name="Rectangle 3"/>
          <p:cNvSpPr>
            <a:spLocks noChangeArrowheads="1"/>
          </p:cNvSpPr>
          <p:nvPr/>
        </p:nvSpPr>
        <p:spPr bwMode="auto">
          <a:xfrm>
            <a:off x="6096000" y="1676400"/>
            <a:ext cx="2300288" cy="396875"/>
          </a:xfrm>
          <a:prstGeom prst="rect">
            <a:avLst/>
          </a:prstGeom>
          <a:noFill/>
          <a:ln w="9525">
            <a:noFill/>
            <a:miter lim="800000"/>
            <a:headEnd/>
            <a:tailEnd/>
          </a:ln>
          <a:effectLst/>
        </p:spPr>
        <p:txBody>
          <a:bodyPr wrap="none">
            <a:spAutoFit/>
          </a:bodyPr>
          <a:lstStyle/>
          <a:p>
            <a:r>
              <a:rPr lang="fr-CH" sz="2000" b="1">
                <a:solidFill>
                  <a:schemeClr val="tx2"/>
                </a:solidFill>
                <a:latin typeface="Arial" charset="0"/>
              </a:rPr>
              <a:t>Range estimation</a:t>
            </a:r>
            <a:endParaRPr lang="fr-FR" sz="2000" b="1">
              <a:solidFill>
                <a:schemeClr val="tx2"/>
              </a:solidFill>
              <a:latin typeface="Arial" charset="0"/>
            </a:endParaRPr>
          </a:p>
        </p:txBody>
      </p:sp>
      <p:sp>
        <p:nvSpPr>
          <p:cNvPr id="337924" name="Line 4"/>
          <p:cNvSpPr>
            <a:spLocks noChangeShapeType="1"/>
          </p:cNvSpPr>
          <p:nvPr/>
        </p:nvSpPr>
        <p:spPr bwMode="auto">
          <a:xfrm flipV="1">
            <a:off x="2362200" y="2133600"/>
            <a:ext cx="3733800" cy="1676400"/>
          </a:xfrm>
          <a:prstGeom prst="line">
            <a:avLst/>
          </a:prstGeom>
          <a:noFill/>
          <a:ln w="9525">
            <a:solidFill>
              <a:schemeClr val="tx1"/>
            </a:solidFill>
            <a:round/>
            <a:headEnd/>
            <a:tailEnd/>
          </a:ln>
          <a:effectLst/>
        </p:spPr>
        <p:txBody>
          <a:bodyPr/>
          <a:lstStyle/>
          <a:p>
            <a:endParaRPr lang="fr-CH"/>
          </a:p>
        </p:txBody>
      </p:sp>
      <p:sp>
        <p:nvSpPr>
          <p:cNvPr id="337925" name="Line 5"/>
          <p:cNvSpPr>
            <a:spLocks noChangeShapeType="1"/>
          </p:cNvSpPr>
          <p:nvPr/>
        </p:nvSpPr>
        <p:spPr bwMode="auto">
          <a:xfrm flipH="1">
            <a:off x="5791200" y="2133600"/>
            <a:ext cx="3124200" cy="1524000"/>
          </a:xfrm>
          <a:prstGeom prst="line">
            <a:avLst/>
          </a:prstGeom>
          <a:noFill/>
          <a:ln w="9525">
            <a:solidFill>
              <a:schemeClr val="tx1"/>
            </a:solidFill>
            <a:round/>
            <a:headEnd/>
            <a:tailEnd/>
          </a:ln>
          <a:effectLst/>
        </p:spPr>
        <p:txBody>
          <a:bodyPr/>
          <a:lstStyle/>
          <a:p>
            <a:endParaRPr lang="fr-CH"/>
          </a:p>
        </p:txBody>
      </p:sp>
      <p:sp>
        <p:nvSpPr>
          <p:cNvPr id="337927" name="Rectangle 7"/>
          <p:cNvSpPr>
            <a:spLocks noChangeArrowheads="1"/>
          </p:cNvSpPr>
          <p:nvPr/>
        </p:nvSpPr>
        <p:spPr bwMode="auto">
          <a:xfrm>
            <a:off x="1116013" y="1268413"/>
            <a:ext cx="2232025" cy="701675"/>
          </a:xfrm>
          <a:prstGeom prst="rect">
            <a:avLst/>
          </a:prstGeom>
          <a:solidFill>
            <a:schemeClr val="bg1"/>
          </a:solidFill>
          <a:ln w="9525">
            <a:noFill/>
            <a:miter lim="800000"/>
            <a:headEnd/>
            <a:tailEnd/>
          </a:ln>
          <a:effectLst/>
        </p:spPr>
        <p:txBody>
          <a:bodyPr>
            <a:spAutoFit/>
          </a:bodyPr>
          <a:lstStyle/>
          <a:p>
            <a:r>
              <a:rPr lang="fr-CH" sz="2000" b="1">
                <a:solidFill>
                  <a:schemeClr val="tx2"/>
                </a:solidFill>
                <a:latin typeface="Arial" charset="0"/>
              </a:rPr>
              <a:t>Multiple use of</a:t>
            </a:r>
          </a:p>
          <a:p>
            <a:r>
              <a:rPr lang="fr-CH" sz="2000" b="1">
                <a:solidFill>
                  <a:schemeClr val="tx2"/>
                </a:solidFill>
                <a:latin typeface="Arial" charset="0"/>
              </a:rPr>
              <a:t>RF band</a:t>
            </a:r>
            <a:endParaRPr lang="fr-FR" sz="2000" b="1">
              <a:solidFill>
                <a:schemeClr val="tx2"/>
              </a:solidFill>
              <a:latin typeface="Arial" charset="0"/>
            </a:endParaRPr>
          </a:p>
        </p:txBody>
      </p:sp>
      <p:sp>
        <p:nvSpPr>
          <p:cNvPr id="337928" name="Line 8"/>
          <p:cNvSpPr>
            <a:spLocks noChangeShapeType="1"/>
          </p:cNvSpPr>
          <p:nvPr/>
        </p:nvSpPr>
        <p:spPr bwMode="auto">
          <a:xfrm>
            <a:off x="5943600" y="2209800"/>
            <a:ext cx="2819400" cy="0"/>
          </a:xfrm>
          <a:prstGeom prst="line">
            <a:avLst/>
          </a:prstGeom>
          <a:noFill/>
          <a:ln w="9525">
            <a:solidFill>
              <a:schemeClr val="tx1"/>
            </a:solidFill>
            <a:round/>
            <a:headEnd type="triangle" w="med" len="med"/>
            <a:tailEnd type="triangle" w="med" len="med"/>
          </a:ln>
          <a:effectLst/>
        </p:spPr>
        <p:txBody>
          <a:bodyPr/>
          <a:lstStyle/>
          <a:p>
            <a:endParaRPr lang="fr-CH"/>
          </a:p>
        </p:txBody>
      </p:sp>
      <p:sp>
        <p:nvSpPr>
          <p:cNvPr id="337929" name="Text Box 9"/>
          <p:cNvSpPr txBox="1">
            <a:spLocks noChangeArrowheads="1"/>
          </p:cNvSpPr>
          <p:nvPr/>
        </p:nvSpPr>
        <p:spPr bwMode="auto">
          <a:xfrm>
            <a:off x="6588125" y="4724400"/>
            <a:ext cx="2425700" cy="2044700"/>
          </a:xfrm>
          <a:prstGeom prst="rect">
            <a:avLst/>
          </a:prstGeom>
          <a:solidFill>
            <a:schemeClr val="bg1"/>
          </a:solidFill>
          <a:ln w="9525">
            <a:noFill/>
            <a:miter lim="800000"/>
            <a:headEnd/>
            <a:tailEnd/>
          </a:ln>
          <a:effectLst/>
        </p:spPr>
        <p:txBody>
          <a:bodyPr wrap="none">
            <a:spAutoFit/>
          </a:bodyPr>
          <a:lstStyle/>
          <a:p>
            <a:pPr>
              <a:buClr>
                <a:srgbClr val="009900"/>
              </a:buClr>
              <a:buFont typeface="Wingdings" pitchFamily="2" charset="2"/>
              <a:buChar char="l"/>
            </a:pPr>
            <a:r>
              <a:rPr lang="fr-CH" sz="2000" b="1" dirty="0">
                <a:latin typeface="Arial" charset="0"/>
              </a:rPr>
              <a:t> </a:t>
            </a:r>
            <a:r>
              <a:rPr lang="en-US" sz="1800" b="1" dirty="0">
                <a:latin typeface="Arial" charset="0"/>
              </a:rPr>
              <a:t>Precision (&lt; 10m)</a:t>
            </a:r>
          </a:p>
          <a:p>
            <a:pPr>
              <a:buClr>
                <a:srgbClr val="009900"/>
              </a:buClr>
              <a:buFont typeface="Wingdings" pitchFamily="2" charset="2"/>
              <a:buChar char="l"/>
            </a:pPr>
            <a:r>
              <a:rPr lang="en-US" sz="1800" b="1" dirty="0">
                <a:latin typeface="Arial" charset="0"/>
              </a:rPr>
              <a:t> Multiple access</a:t>
            </a:r>
          </a:p>
          <a:p>
            <a:pPr>
              <a:buClr>
                <a:srgbClr val="009900"/>
              </a:buClr>
              <a:buFont typeface="Wingdings" pitchFamily="2" charset="2"/>
              <a:buChar char="l"/>
            </a:pPr>
            <a:r>
              <a:rPr lang="en-US" sz="1800" b="1" dirty="0">
                <a:latin typeface="Arial" charset="0"/>
              </a:rPr>
              <a:t> </a:t>
            </a:r>
            <a:r>
              <a:rPr lang="en-US" sz="1800" b="1" dirty="0" err="1">
                <a:latin typeface="Arial" charset="0"/>
              </a:rPr>
              <a:t>Interf</a:t>
            </a:r>
            <a:r>
              <a:rPr lang="en-US" sz="1800" b="1" dirty="0">
                <a:latin typeface="Arial" charset="0"/>
              </a:rPr>
              <a:t>. protection</a:t>
            </a:r>
          </a:p>
          <a:p>
            <a:pPr>
              <a:buClr>
                <a:srgbClr val="009900"/>
              </a:buClr>
              <a:buFont typeface="Wingdings" pitchFamily="2" charset="2"/>
              <a:buChar char="l"/>
            </a:pPr>
            <a:r>
              <a:rPr lang="en-US" sz="1800" b="1" dirty="0">
                <a:latin typeface="Arial" charset="0"/>
              </a:rPr>
              <a:t> </a:t>
            </a:r>
            <a:r>
              <a:rPr lang="en-US" sz="1800" b="1" dirty="0" err="1">
                <a:latin typeface="Arial" charset="0"/>
              </a:rPr>
              <a:t>Multipaths</a:t>
            </a:r>
            <a:endParaRPr lang="en-US" sz="1800" b="1" dirty="0">
              <a:latin typeface="Arial" charset="0"/>
            </a:endParaRPr>
          </a:p>
          <a:p>
            <a:pPr>
              <a:buClr>
                <a:srgbClr val="009900"/>
              </a:buClr>
              <a:buFont typeface="Wingdings" pitchFamily="2" charset="2"/>
              <a:buChar char="l"/>
            </a:pPr>
            <a:r>
              <a:rPr lang="en-US" sz="1800" b="1" dirty="0">
                <a:latin typeface="Arial" charset="0"/>
              </a:rPr>
              <a:t> Clouds, rain, etc.</a:t>
            </a:r>
          </a:p>
          <a:p>
            <a:pPr>
              <a:buClr>
                <a:srgbClr val="009900"/>
              </a:buClr>
              <a:buFont typeface="Wingdings" pitchFamily="2" charset="2"/>
              <a:buChar char="l"/>
            </a:pPr>
            <a:r>
              <a:rPr lang="en-US" sz="1800" b="1" dirty="0">
                <a:latin typeface="Arial" charset="0"/>
              </a:rPr>
              <a:t> Ionosphere, </a:t>
            </a:r>
            <a:r>
              <a:rPr lang="en-US" sz="1800" b="1" dirty="0" err="1">
                <a:latin typeface="Arial" charset="0"/>
              </a:rPr>
              <a:t>tropo</a:t>
            </a:r>
            <a:r>
              <a:rPr lang="en-US" sz="1800" b="1" dirty="0">
                <a:latin typeface="Arial" charset="0"/>
              </a:rPr>
              <a:t>.</a:t>
            </a:r>
          </a:p>
          <a:p>
            <a:pPr>
              <a:buClr>
                <a:srgbClr val="009900"/>
              </a:buClr>
              <a:buFont typeface="Wingdings" pitchFamily="2" charset="2"/>
              <a:buChar char="l"/>
            </a:pPr>
            <a:endParaRPr lang="en-US" sz="1800" dirty="0"/>
          </a:p>
        </p:txBody>
      </p:sp>
      <p:sp>
        <p:nvSpPr>
          <p:cNvPr id="337930" name="Rectangle 10"/>
          <p:cNvSpPr>
            <a:spLocks noGrp="1" noChangeArrowheads="1"/>
          </p:cNvSpPr>
          <p:nvPr>
            <p:ph type="title"/>
          </p:nvPr>
        </p:nvSpPr>
        <p:spPr>
          <a:xfrm>
            <a:off x="468313" y="333375"/>
            <a:ext cx="8229600" cy="576263"/>
          </a:xfrm>
          <a:noFill/>
          <a:ln/>
        </p:spPr>
        <p:txBody>
          <a:bodyPr lIns="91440" tIns="45720" rIns="91440" bIns="45720"/>
          <a:lstStyle/>
          <a:p>
            <a:pPr defTabSz="914400"/>
            <a:r>
              <a:rPr lang="en-US" sz="3800" b="1"/>
              <a:t>Requirements for the GPS signals</a:t>
            </a:r>
          </a:p>
        </p:txBody>
      </p:sp>
      <p:sp>
        <p:nvSpPr>
          <p:cNvPr id="337931" name="Text Box 11"/>
          <p:cNvSpPr txBox="1">
            <a:spLocks noChangeArrowheads="1"/>
          </p:cNvSpPr>
          <p:nvPr/>
        </p:nvSpPr>
        <p:spPr bwMode="auto">
          <a:xfrm>
            <a:off x="755650" y="2997200"/>
            <a:ext cx="1579563" cy="396875"/>
          </a:xfrm>
          <a:prstGeom prst="rect">
            <a:avLst/>
          </a:prstGeom>
          <a:solidFill>
            <a:schemeClr val="bg1"/>
          </a:solidFill>
          <a:ln w="9525">
            <a:noFill/>
            <a:miter lim="800000"/>
            <a:headEnd/>
            <a:tailEnd/>
          </a:ln>
          <a:effectLst/>
        </p:spPr>
        <p:txBody>
          <a:bodyPr wrap="none">
            <a:spAutoFit/>
          </a:bodyPr>
          <a:lstStyle/>
          <a:p>
            <a:r>
              <a:rPr lang="en-US" sz="2000" b="1">
                <a:latin typeface="Arial" charset="0"/>
                <a:cs typeface="Arial" charset="0"/>
              </a:rPr>
              <a:t>Transmitter</a:t>
            </a:r>
          </a:p>
        </p:txBody>
      </p:sp>
      <p:sp>
        <p:nvSpPr>
          <p:cNvPr id="337932" name="Text Box 12"/>
          <p:cNvSpPr txBox="1">
            <a:spLocks noChangeArrowheads="1"/>
          </p:cNvSpPr>
          <p:nvPr/>
        </p:nvSpPr>
        <p:spPr bwMode="auto">
          <a:xfrm>
            <a:off x="6372225" y="2781300"/>
            <a:ext cx="1522413" cy="396875"/>
          </a:xfrm>
          <a:prstGeom prst="rect">
            <a:avLst/>
          </a:prstGeom>
          <a:solidFill>
            <a:schemeClr val="bg1"/>
          </a:solidFill>
          <a:ln w="9525">
            <a:noFill/>
            <a:miter lim="800000"/>
            <a:headEnd/>
            <a:tailEnd/>
          </a:ln>
          <a:effectLst/>
        </p:spPr>
        <p:txBody>
          <a:bodyPr wrap="none">
            <a:spAutoFit/>
          </a:bodyPr>
          <a:lstStyle/>
          <a:p>
            <a:r>
              <a:rPr lang="en-US" sz="2000" b="1">
                <a:latin typeface="Arial" charset="0"/>
                <a:cs typeface="Arial" charset="0"/>
              </a:rPr>
              <a:t>Receiver    </a:t>
            </a:r>
          </a:p>
        </p:txBody>
      </p:sp>
      <p:sp>
        <p:nvSpPr>
          <p:cNvPr id="337933" name="Text Box 13"/>
          <p:cNvSpPr txBox="1">
            <a:spLocks noChangeArrowheads="1"/>
          </p:cNvSpPr>
          <p:nvPr/>
        </p:nvSpPr>
        <p:spPr bwMode="auto">
          <a:xfrm>
            <a:off x="4643438" y="5229225"/>
            <a:ext cx="1847850" cy="701675"/>
          </a:xfrm>
          <a:prstGeom prst="rect">
            <a:avLst/>
          </a:prstGeom>
          <a:solidFill>
            <a:schemeClr val="bg1"/>
          </a:solidFill>
          <a:ln w="9525">
            <a:noFill/>
            <a:miter lim="800000"/>
            <a:headEnd/>
            <a:tailEnd/>
          </a:ln>
          <a:effectLst/>
        </p:spPr>
        <p:txBody>
          <a:bodyPr wrap="none">
            <a:spAutoFit/>
          </a:bodyPr>
          <a:lstStyle/>
          <a:p>
            <a:r>
              <a:rPr lang="en-US" sz="2000" b="1">
                <a:latin typeface="Arial" charset="0"/>
                <a:cs typeface="Arial" charset="0"/>
              </a:rPr>
              <a:t>interferences,</a:t>
            </a:r>
          </a:p>
          <a:p>
            <a:r>
              <a:rPr lang="en-US" sz="2000" b="1">
                <a:latin typeface="Arial" charset="0"/>
                <a:cs typeface="Arial" charset="0"/>
              </a:rPr>
              <a:t>jamming</a:t>
            </a:r>
            <a:r>
              <a:rPr lang="fr-CH" sz="2000" b="1">
                <a:latin typeface="Arial" charset="0"/>
                <a:cs typeface="Arial" charset="0"/>
              </a:rPr>
              <a:t>    </a:t>
            </a:r>
            <a:endParaRPr lang="fr-FR" sz="2000" b="1">
              <a:latin typeface="Arial" charset="0"/>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323850" y="404813"/>
            <a:ext cx="8569325" cy="781050"/>
          </a:xfrm>
        </p:spPr>
        <p:txBody>
          <a:bodyPr/>
          <a:lstStyle/>
          <a:p>
            <a:pPr defTabSz="914400"/>
            <a:r>
              <a:rPr lang="fr-CH" sz="3200" b="1"/>
              <a:t>Multi-user, multiple </a:t>
            </a:r>
            <a:r>
              <a:rPr lang="en-US" sz="3200" b="1"/>
              <a:t>access communications</a:t>
            </a:r>
          </a:p>
        </p:txBody>
      </p:sp>
      <p:sp>
        <p:nvSpPr>
          <p:cNvPr id="338947" name="Text Box 3"/>
          <p:cNvSpPr txBox="1">
            <a:spLocks noChangeArrowheads="1"/>
          </p:cNvSpPr>
          <p:nvPr/>
        </p:nvSpPr>
        <p:spPr bwMode="auto">
          <a:xfrm>
            <a:off x="1547813" y="1341438"/>
            <a:ext cx="6532562" cy="1917700"/>
          </a:xfrm>
          <a:prstGeom prst="rect">
            <a:avLst/>
          </a:prstGeom>
          <a:noFill/>
          <a:ln w="9525">
            <a:noFill/>
            <a:miter lim="800000"/>
            <a:headEnd/>
            <a:tailEnd/>
          </a:ln>
          <a:effectLst/>
        </p:spPr>
        <p:txBody>
          <a:bodyPr wrap="none">
            <a:spAutoFit/>
          </a:bodyPr>
          <a:lstStyle/>
          <a:p>
            <a:r>
              <a:rPr lang="fr-CH" b="1">
                <a:latin typeface="Arial" charset="0"/>
                <a:cs typeface="Arial" charset="0"/>
              </a:rPr>
              <a:t>FDMA : </a:t>
            </a:r>
            <a:r>
              <a:rPr lang="en-US" b="1">
                <a:latin typeface="Arial" charset="0"/>
                <a:cs typeface="Arial" charset="0"/>
              </a:rPr>
              <a:t>Frequency Division Multiple</a:t>
            </a:r>
            <a:r>
              <a:rPr lang="fr-CH" b="1">
                <a:latin typeface="Arial" charset="0"/>
                <a:cs typeface="Arial" charset="0"/>
              </a:rPr>
              <a:t> Access</a:t>
            </a:r>
          </a:p>
          <a:p>
            <a:endParaRPr lang="fr-CH" b="1">
              <a:latin typeface="Arial" charset="0"/>
              <a:cs typeface="Arial" charset="0"/>
            </a:endParaRPr>
          </a:p>
          <a:p>
            <a:r>
              <a:rPr lang="fr-CH" b="1">
                <a:latin typeface="Arial" charset="0"/>
                <a:cs typeface="Arial" charset="0"/>
              </a:rPr>
              <a:t>TDMA : Time Division Multiple Access </a:t>
            </a:r>
          </a:p>
          <a:p>
            <a:endParaRPr lang="fr-CH" b="1">
              <a:latin typeface="Arial" charset="0"/>
              <a:cs typeface="Arial" charset="0"/>
            </a:endParaRPr>
          </a:p>
          <a:p>
            <a:r>
              <a:rPr lang="fr-CH" b="1">
                <a:latin typeface="Arial" charset="0"/>
                <a:cs typeface="Arial" charset="0"/>
              </a:rPr>
              <a:t>CDMA : Code Division Multiple Access</a:t>
            </a:r>
            <a:endParaRPr lang="fr-FR" b="1">
              <a:latin typeface="Arial" charset="0"/>
              <a:cs typeface="Arial" charset="0"/>
            </a:endParaRPr>
          </a:p>
        </p:txBody>
      </p:sp>
      <p:sp>
        <p:nvSpPr>
          <p:cNvPr id="338948" name="Line 4"/>
          <p:cNvSpPr>
            <a:spLocks noChangeShapeType="1"/>
          </p:cNvSpPr>
          <p:nvPr/>
        </p:nvSpPr>
        <p:spPr bwMode="auto">
          <a:xfrm>
            <a:off x="1116013" y="5734050"/>
            <a:ext cx="2133600" cy="0"/>
          </a:xfrm>
          <a:prstGeom prst="line">
            <a:avLst/>
          </a:prstGeom>
          <a:noFill/>
          <a:ln w="9525">
            <a:solidFill>
              <a:schemeClr val="tx1"/>
            </a:solidFill>
            <a:round/>
            <a:headEnd/>
            <a:tailEnd type="triangle" w="med" len="med"/>
          </a:ln>
          <a:effectLst/>
        </p:spPr>
        <p:txBody>
          <a:bodyPr/>
          <a:lstStyle/>
          <a:p>
            <a:endParaRPr lang="fr-CH"/>
          </a:p>
        </p:txBody>
      </p:sp>
      <p:sp>
        <p:nvSpPr>
          <p:cNvPr id="338949" name="Line 5"/>
          <p:cNvSpPr>
            <a:spLocks noChangeShapeType="1"/>
          </p:cNvSpPr>
          <p:nvPr/>
        </p:nvSpPr>
        <p:spPr bwMode="auto">
          <a:xfrm flipV="1">
            <a:off x="1116013" y="3676650"/>
            <a:ext cx="0" cy="2057400"/>
          </a:xfrm>
          <a:prstGeom prst="line">
            <a:avLst/>
          </a:prstGeom>
          <a:noFill/>
          <a:ln w="9525">
            <a:solidFill>
              <a:schemeClr val="tx1"/>
            </a:solidFill>
            <a:round/>
            <a:headEnd/>
            <a:tailEnd type="triangle" w="med" len="med"/>
          </a:ln>
          <a:effectLst/>
        </p:spPr>
        <p:txBody>
          <a:bodyPr/>
          <a:lstStyle/>
          <a:p>
            <a:endParaRPr lang="fr-CH"/>
          </a:p>
        </p:txBody>
      </p:sp>
      <p:sp>
        <p:nvSpPr>
          <p:cNvPr id="338950" name="Line 6"/>
          <p:cNvSpPr>
            <a:spLocks noChangeShapeType="1"/>
          </p:cNvSpPr>
          <p:nvPr/>
        </p:nvSpPr>
        <p:spPr bwMode="auto">
          <a:xfrm>
            <a:off x="3725863" y="5734050"/>
            <a:ext cx="2257425" cy="0"/>
          </a:xfrm>
          <a:prstGeom prst="line">
            <a:avLst/>
          </a:prstGeom>
          <a:noFill/>
          <a:ln w="9525">
            <a:solidFill>
              <a:schemeClr val="tx1"/>
            </a:solidFill>
            <a:round/>
            <a:headEnd/>
            <a:tailEnd type="triangle" w="med" len="med"/>
          </a:ln>
          <a:effectLst/>
        </p:spPr>
        <p:txBody>
          <a:bodyPr/>
          <a:lstStyle/>
          <a:p>
            <a:endParaRPr lang="fr-CH"/>
          </a:p>
        </p:txBody>
      </p:sp>
      <p:sp>
        <p:nvSpPr>
          <p:cNvPr id="338951" name="Line 7"/>
          <p:cNvSpPr>
            <a:spLocks noChangeShapeType="1"/>
          </p:cNvSpPr>
          <p:nvPr/>
        </p:nvSpPr>
        <p:spPr bwMode="auto">
          <a:xfrm flipV="1">
            <a:off x="3725863" y="3676650"/>
            <a:ext cx="0" cy="2057400"/>
          </a:xfrm>
          <a:prstGeom prst="line">
            <a:avLst/>
          </a:prstGeom>
          <a:noFill/>
          <a:ln w="9525">
            <a:solidFill>
              <a:schemeClr val="tx1"/>
            </a:solidFill>
            <a:round/>
            <a:headEnd/>
            <a:tailEnd type="triangle" w="med" len="med"/>
          </a:ln>
          <a:effectLst/>
        </p:spPr>
        <p:txBody>
          <a:bodyPr/>
          <a:lstStyle/>
          <a:p>
            <a:endParaRPr lang="fr-CH"/>
          </a:p>
        </p:txBody>
      </p:sp>
      <p:sp>
        <p:nvSpPr>
          <p:cNvPr id="338952" name="Line 8"/>
          <p:cNvSpPr>
            <a:spLocks noChangeShapeType="1"/>
          </p:cNvSpPr>
          <p:nvPr/>
        </p:nvSpPr>
        <p:spPr bwMode="auto">
          <a:xfrm>
            <a:off x="6297613" y="5734050"/>
            <a:ext cx="2133600" cy="0"/>
          </a:xfrm>
          <a:prstGeom prst="line">
            <a:avLst/>
          </a:prstGeom>
          <a:noFill/>
          <a:ln w="9525">
            <a:solidFill>
              <a:schemeClr val="tx1"/>
            </a:solidFill>
            <a:round/>
            <a:headEnd/>
            <a:tailEnd type="triangle" w="med" len="med"/>
          </a:ln>
          <a:effectLst/>
        </p:spPr>
        <p:txBody>
          <a:bodyPr/>
          <a:lstStyle/>
          <a:p>
            <a:endParaRPr lang="fr-CH"/>
          </a:p>
        </p:txBody>
      </p:sp>
      <p:sp>
        <p:nvSpPr>
          <p:cNvPr id="338953" name="Line 9"/>
          <p:cNvSpPr>
            <a:spLocks noChangeShapeType="1"/>
          </p:cNvSpPr>
          <p:nvPr/>
        </p:nvSpPr>
        <p:spPr bwMode="auto">
          <a:xfrm flipV="1">
            <a:off x="6297613" y="3676650"/>
            <a:ext cx="0" cy="2057400"/>
          </a:xfrm>
          <a:prstGeom prst="line">
            <a:avLst/>
          </a:prstGeom>
          <a:noFill/>
          <a:ln w="9525">
            <a:solidFill>
              <a:schemeClr val="tx1"/>
            </a:solidFill>
            <a:round/>
            <a:headEnd/>
            <a:tailEnd type="triangle" w="med" len="med"/>
          </a:ln>
          <a:effectLst/>
        </p:spPr>
        <p:txBody>
          <a:bodyPr/>
          <a:lstStyle/>
          <a:p>
            <a:endParaRPr lang="fr-CH"/>
          </a:p>
        </p:txBody>
      </p:sp>
      <p:sp>
        <p:nvSpPr>
          <p:cNvPr id="338954" name="Line 10"/>
          <p:cNvSpPr>
            <a:spLocks noChangeShapeType="1"/>
          </p:cNvSpPr>
          <p:nvPr/>
        </p:nvSpPr>
        <p:spPr bwMode="auto">
          <a:xfrm>
            <a:off x="6297613" y="4591050"/>
            <a:ext cx="0" cy="457200"/>
          </a:xfrm>
          <a:prstGeom prst="line">
            <a:avLst/>
          </a:prstGeom>
          <a:noFill/>
          <a:ln w="9525">
            <a:solidFill>
              <a:schemeClr val="tx1"/>
            </a:solidFill>
            <a:round/>
            <a:headEnd/>
            <a:tailEnd/>
          </a:ln>
          <a:effectLst/>
        </p:spPr>
        <p:txBody>
          <a:bodyPr/>
          <a:lstStyle/>
          <a:p>
            <a:endParaRPr lang="fr-CH"/>
          </a:p>
        </p:txBody>
      </p:sp>
      <p:sp>
        <p:nvSpPr>
          <p:cNvPr id="338955" name="Line 11"/>
          <p:cNvSpPr>
            <a:spLocks noChangeShapeType="1"/>
          </p:cNvSpPr>
          <p:nvPr/>
        </p:nvSpPr>
        <p:spPr bwMode="auto">
          <a:xfrm>
            <a:off x="6297613" y="3933825"/>
            <a:ext cx="0" cy="457200"/>
          </a:xfrm>
          <a:prstGeom prst="line">
            <a:avLst/>
          </a:prstGeom>
          <a:noFill/>
          <a:ln w="9525">
            <a:solidFill>
              <a:schemeClr val="tx1"/>
            </a:solidFill>
            <a:round/>
            <a:headEnd/>
            <a:tailEnd/>
          </a:ln>
          <a:effectLst/>
        </p:spPr>
        <p:txBody>
          <a:bodyPr/>
          <a:lstStyle/>
          <a:p>
            <a:endParaRPr lang="fr-CH"/>
          </a:p>
        </p:txBody>
      </p:sp>
      <p:sp>
        <p:nvSpPr>
          <p:cNvPr id="338956" name="Rectangle 12"/>
          <p:cNvSpPr>
            <a:spLocks noChangeArrowheads="1"/>
          </p:cNvSpPr>
          <p:nvPr/>
        </p:nvSpPr>
        <p:spPr bwMode="auto">
          <a:xfrm>
            <a:off x="1116013" y="3933825"/>
            <a:ext cx="1905000" cy="457200"/>
          </a:xfrm>
          <a:prstGeom prst="rect">
            <a:avLst/>
          </a:prstGeom>
          <a:noFill/>
          <a:ln w="9525">
            <a:solidFill>
              <a:schemeClr val="tx1"/>
            </a:solidFill>
            <a:miter lim="800000"/>
            <a:headEnd/>
            <a:tailEnd/>
          </a:ln>
          <a:effectLst/>
        </p:spPr>
        <p:txBody>
          <a:bodyPr wrap="none" anchor="ctr"/>
          <a:lstStyle/>
          <a:p>
            <a:endParaRPr lang="fr-CH"/>
          </a:p>
        </p:txBody>
      </p:sp>
      <p:sp>
        <p:nvSpPr>
          <p:cNvPr id="338957" name="Rectangle 13"/>
          <p:cNvSpPr>
            <a:spLocks noChangeArrowheads="1"/>
          </p:cNvSpPr>
          <p:nvPr/>
        </p:nvSpPr>
        <p:spPr bwMode="auto">
          <a:xfrm>
            <a:off x="1116013" y="5267325"/>
            <a:ext cx="1905000" cy="457200"/>
          </a:xfrm>
          <a:prstGeom prst="rect">
            <a:avLst/>
          </a:prstGeom>
          <a:noFill/>
          <a:ln w="9525">
            <a:solidFill>
              <a:schemeClr val="tx1"/>
            </a:solidFill>
            <a:miter lim="800000"/>
            <a:headEnd/>
            <a:tailEnd/>
          </a:ln>
          <a:effectLst/>
        </p:spPr>
        <p:txBody>
          <a:bodyPr wrap="none" anchor="ctr"/>
          <a:lstStyle/>
          <a:p>
            <a:endParaRPr lang="fr-CH"/>
          </a:p>
        </p:txBody>
      </p:sp>
      <p:sp>
        <p:nvSpPr>
          <p:cNvPr id="338958" name="Rectangle 14"/>
          <p:cNvSpPr>
            <a:spLocks noChangeArrowheads="1"/>
          </p:cNvSpPr>
          <p:nvPr/>
        </p:nvSpPr>
        <p:spPr bwMode="auto">
          <a:xfrm>
            <a:off x="1116013" y="4600575"/>
            <a:ext cx="1905000" cy="457200"/>
          </a:xfrm>
          <a:prstGeom prst="rect">
            <a:avLst/>
          </a:prstGeom>
          <a:noFill/>
          <a:ln w="9525">
            <a:solidFill>
              <a:schemeClr val="tx1"/>
            </a:solidFill>
            <a:miter lim="800000"/>
            <a:headEnd/>
            <a:tailEnd/>
          </a:ln>
          <a:effectLst/>
        </p:spPr>
        <p:txBody>
          <a:bodyPr wrap="none" anchor="ctr"/>
          <a:lstStyle/>
          <a:p>
            <a:endParaRPr lang="fr-CH"/>
          </a:p>
        </p:txBody>
      </p:sp>
      <p:sp>
        <p:nvSpPr>
          <p:cNvPr id="338959" name="Rectangle 15"/>
          <p:cNvSpPr>
            <a:spLocks noChangeArrowheads="1"/>
          </p:cNvSpPr>
          <p:nvPr/>
        </p:nvSpPr>
        <p:spPr bwMode="auto">
          <a:xfrm rot="5400000">
            <a:off x="3087688" y="4581525"/>
            <a:ext cx="1800225" cy="523875"/>
          </a:xfrm>
          <a:prstGeom prst="rect">
            <a:avLst/>
          </a:prstGeom>
          <a:noFill/>
          <a:ln w="9525">
            <a:solidFill>
              <a:schemeClr val="tx1"/>
            </a:solidFill>
            <a:miter lim="800000"/>
            <a:headEnd/>
            <a:tailEnd/>
          </a:ln>
          <a:effectLst/>
        </p:spPr>
        <p:txBody>
          <a:bodyPr wrap="none" anchor="ctr"/>
          <a:lstStyle/>
          <a:p>
            <a:endParaRPr lang="fr-CH"/>
          </a:p>
        </p:txBody>
      </p:sp>
      <p:sp>
        <p:nvSpPr>
          <p:cNvPr id="338960" name="Rectangle 16"/>
          <p:cNvSpPr>
            <a:spLocks noChangeArrowheads="1"/>
          </p:cNvSpPr>
          <p:nvPr/>
        </p:nvSpPr>
        <p:spPr bwMode="auto">
          <a:xfrm rot="5400000">
            <a:off x="3811588" y="4572000"/>
            <a:ext cx="1800225" cy="523875"/>
          </a:xfrm>
          <a:prstGeom prst="rect">
            <a:avLst/>
          </a:prstGeom>
          <a:noFill/>
          <a:ln w="9525">
            <a:solidFill>
              <a:schemeClr val="tx1"/>
            </a:solidFill>
            <a:miter lim="800000"/>
            <a:headEnd/>
            <a:tailEnd/>
          </a:ln>
          <a:effectLst/>
        </p:spPr>
        <p:txBody>
          <a:bodyPr wrap="none" anchor="ctr"/>
          <a:lstStyle/>
          <a:p>
            <a:endParaRPr lang="fr-CH"/>
          </a:p>
        </p:txBody>
      </p:sp>
      <p:sp>
        <p:nvSpPr>
          <p:cNvPr id="338961" name="Rectangle 17"/>
          <p:cNvSpPr>
            <a:spLocks noChangeArrowheads="1"/>
          </p:cNvSpPr>
          <p:nvPr/>
        </p:nvSpPr>
        <p:spPr bwMode="auto">
          <a:xfrm rot="5400000">
            <a:off x="4545013" y="4572000"/>
            <a:ext cx="1800225" cy="523875"/>
          </a:xfrm>
          <a:prstGeom prst="rect">
            <a:avLst/>
          </a:prstGeom>
          <a:noFill/>
          <a:ln w="9525">
            <a:solidFill>
              <a:schemeClr val="tx1"/>
            </a:solidFill>
            <a:miter lim="800000"/>
            <a:headEnd/>
            <a:tailEnd/>
          </a:ln>
          <a:effectLst/>
        </p:spPr>
        <p:txBody>
          <a:bodyPr wrap="none" anchor="ctr"/>
          <a:lstStyle/>
          <a:p>
            <a:endParaRPr lang="fr-CH"/>
          </a:p>
        </p:txBody>
      </p:sp>
      <p:sp>
        <p:nvSpPr>
          <p:cNvPr id="338962" name="Rectangle 18"/>
          <p:cNvSpPr>
            <a:spLocks noChangeArrowheads="1"/>
          </p:cNvSpPr>
          <p:nvPr/>
        </p:nvSpPr>
        <p:spPr bwMode="auto">
          <a:xfrm rot="5400000">
            <a:off x="6311900" y="3929063"/>
            <a:ext cx="1800225" cy="1828800"/>
          </a:xfrm>
          <a:prstGeom prst="rect">
            <a:avLst/>
          </a:prstGeom>
          <a:noFill/>
          <a:ln w="9525">
            <a:solidFill>
              <a:schemeClr val="tx1"/>
            </a:solidFill>
            <a:miter lim="800000"/>
            <a:headEnd/>
            <a:tailEnd/>
          </a:ln>
          <a:effectLst/>
        </p:spPr>
        <p:txBody>
          <a:bodyPr wrap="none" anchor="ctr"/>
          <a:lstStyle/>
          <a:p>
            <a:endParaRPr lang="fr-CH"/>
          </a:p>
        </p:txBody>
      </p:sp>
      <p:sp>
        <p:nvSpPr>
          <p:cNvPr id="338963" name="Rectangle 19"/>
          <p:cNvSpPr>
            <a:spLocks noChangeArrowheads="1"/>
          </p:cNvSpPr>
          <p:nvPr/>
        </p:nvSpPr>
        <p:spPr bwMode="auto">
          <a:xfrm>
            <a:off x="1725613" y="3505200"/>
            <a:ext cx="698500" cy="304800"/>
          </a:xfrm>
          <a:prstGeom prst="rect">
            <a:avLst/>
          </a:prstGeom>
          <a:noFill/>
          <a:ln w="9525">
            <a:noFill/>
            <a:miter lim="800000"/>
            <a:headEnd/>
            <a:tailEnd/>
          </a:ln>
          <a:effectLst/>
        </p:spPr>
        <p:txBody>
          <a:bodyPr wrap="none">
            <a:spAutoFit/>
          </a:bodyPr>
          <a:lstStyle/>
          <a:p>
            <a:r>
              <a:rPr lang="fr-CH" sz="1400"/>
              <a:t>FDMA</a:t>
            </a:r>
            <a:endParaRPr lang="fr-FR" sz="1400"/>
          </a:p>
        </p:txBody>
      </p:sp>
      <p:sp>
        <p:nvSpPr>
          <p:cNvPr id="338964" name="Rectangle 20"/>
          <p:cNvSpPr>
            <a:spLocks noChangeArrowheads="1"/>
          </p:cNvSpPr>
          <p:nvPr/>
        </p:nvSpPr>
        <p:spPr bwMode="auto">
          <a:xfrm>
            <a:off x="4357688" y="3495675"/>
            <a:ext cx="708025" cy="304800"/>
          </a:xfrm>
          <a:prstGeom prst="rect">
            <a:avLst/>
          </a:prstGeom>
          <a:noFill/>
          <a:ln w="9525">
            <a:noFill/>
            <a:miter lim="800000"/>
            <a:headEnd/>
            <a:tailEnd/>
          </a:ln>
          <a:effectLst/>
        </p:spPr>
        <p:txBody>
          <a:bodyPr wrap="none">
            <a:spAutoFit/>
          </a:bodyPr>
          <a:lstStyle/>
          <a:p>
            <a:r>
              <a:rPr lang="fr-CH" sz="1400"/>
              <a:t>TDMA</a:t>
            </a:r>
            <a:endParaRPr lang="fr-FR" sz="1400"/>
          </a:p>
        </p:txBody>
      </p:sp>
      <p:sp>
        <p:nvSpPr>
          <p:cNvPr id="338965" name="Rectangle 21"/>
          <p:cNvSpPr>
            <a:spLocks noChangeArrowheads="1"/>
          </p:cNvSpPr>
          <p:nvPr/>
        </p:nvSpPr>
        <p:spPr bwMode="auto">
          <a:xfrm>
            <a:off x="6824663" y="3505200"/>
            <a:ext cx="719137" cy="304800"/>
          </a:xfrm>
          <a:prstGeom prst="rect">
            <a:avLst/>
          </a:prstGeom>
          <a:noFill/>
          <a:ln w="9525">
            <a:noFill/>
            <a:miter lim="800000"/>
            <a:headEnd/>
            <a:tailEnd/>
          </a:ln>
          <a:effectLst/>
        </p:spPr>
        <p:txBody>
          <a:bodyPr wrap="none">
            <a:spAutoFit/>
          </a:bodyPr>
          <a:lstStyle/>
          <a:p>
            <a:r>
              <a:rPr lang="fr-CH" sz="1400"/>
              <a:t>CDMA</a:t>
            </a:r>
            <a:endParaRPr lang="fr-FR" sz="1400"/>
          </a:p>
        </p:txBody>
      </p:sp>
      <p:sp>
        <p:nvSpPr>
          <p:cNvPr id="338966" name="Rectangle 22"/>
          <p:cNvSpPr>
            <a:spLocks noChangeArrowheads="1"/>
          </p:cNvSpPr>
          <p:nvPr/>
        </p:nvSpPr>
        <p:spPr bwMode="auto">
          <a:xfrm rot="-5400000">
            <a:off x="442913" y="4691063"/>
            <a:ext cx="895350" cy="304800"/>
          </a:xfrm>
          <a:prstGeom prst="rect">
            <a:avLst/>
          </a:prstGeom>
          <a:noFill/>
          <a:ln w="9525">
            <a:noFill/>
            <a:miter lim="800000"/>
            <a:headEnd/>
            <a:tailEnd/>
          </a:ln>
          <a:effectLst/>
        </p:spPr>
        <p:txBody>
          <a:bodyPr wrap="none">
            <a:spAutoFit/>
          </a:bodyPr>
          <a:lstStyle/>
          <a:p>
            <a:r>
              <a:rPr lang="en-US" sz="1400"/>
              <a:t>frequency</a:t>
            </a:r>
          </a:p>
        </p:txBody>
      </p:sp>
      <p:sp>
        <p:nvSpPr>
          <p:cNvPr id="338967" name="Rectangle 23"/>
          <p:cNvSpPr>
            <a:spLocks noChangeArrowheads="1"/>
          </p:cNvSpPr>
          <p:nvPr/>
        </p:nvSpPr>
        <p:spPr bwMode="auto">
          <a:xfrm rot="-5400000">
            <a:off x="5645150" y="4718050"/>
            <a:ext cx="895350" cy="304800"/>
          </a:xfrm>
          <a:prstGeom prst="rect">
            <a:avLst/>
          </a:prstGeom>
          <a:noFill/>
          <a:ln w="9525">
            <a:noFill/>
            <a:miter lim="800000"/>
            <a:headEnd/>
            <a:tailEnd/>
          </a:ln>
          <a:effectLst/>
        </p:spPr>
        <p:txBody>
          <a:bodyPr wrap="none">
            <a:spAutoFit/>
          </a:bodyPr>
          <a:lstStyle/>
          <a:p>
            <a:r>
              <a:rPr lang="en-US" sz="1400"/>
              <a:t>frequency</a:t>
            </a:r>
          </a:p>
        </p:txBody>
      </p:sp>
      <p:sp>
        <p:nvSpPr>
          <p:cNvPr id="338968" name="Rectangle 24"/>
          <p:cNvSpPr>
            <a:spLocks noChangeArrowheads="1"/>
          </p:cNvSpPr>
          <p:nvPr/>
        </p:nvSpPr>
        <p:spPr bwMode="auto">
          <a:xfrm rot="-5400000">
            <a:off x="3073400" y="4718050"/>
            <a:ext cx="895350" cy="304800"/>
          </a:xfrm>
          <a:prstGeom prst="rect">
            <a:avLst/>
          </a:prstGeom>
          <a:noFill/>
          <a:ln w="9525">
            <a:noFill/>
            <a:miter lim="800000"/>
            <a:headEnd/>
            <a:tailEnd/>
          </a:ln>
          <a:effectLst/>
        </p:spPr>
        <p:txBody>
          <a:bodyPr wrap="none">
            <a:spAutoFit/>
          </a:bodyPr>
          <a:lstStyle/>
          <a:p>
            <a:r>
              <a:rPr lang="en-US" sz="1400"/>
              <a:t>frequency</a:t>
            </a:r>
          </a:p>
        </p:txBody>
      </p:sp>
      <p:sp>
        <p:nvSpPr>
          <p:cNvPr id="338969" name="Rectangle 25"/>
          <p:cNvSpPr>
            <a:spLocks noChangeArrowheads="1"/>
          </p:cNvSpPr>
          <p:nvPr/>
        </p:nvSpPr>
        <p:spPr bwMode="auto">
          <a:xfrm>
            <a:off x="6907213" y="5762625"/>
            <a:ext cx="500062" cy="304800"/>
          </a:xfrm>
          <a:prstGeom prst="rect">
            <a:avLst/>
          </a:prstGeom>
          <a:noFill/>
          <a:ln w="9525">
            <a:noFill/>
            <a:miter lim="800000"/>
            <a:headEnd/>
            <a:tailEnd/>
          </a:ln>
          <a:effectLst/>
        </p:spPr>
        <p:txBody>
          <a:bodyPr wrap="none">
            <a:spAutoFit/>
          </a:bodyPr>
          <a:lstStyle/>
          <a:p>
            <a:r>
              <a:rPr lang="fr-CH" sz="1400"/>
              <a:t>time</a:t>
            </a:r>
            <a:endParaRPr lang="fr-FR" sz="1400"/>
          </a:p>
        </p:txBody>
      </p:sp>
      <p:sp>
        <p:nvSpPr>
          <p:cNvPr id="338970" name="Rectangle 26"/>
          <p:cNvSpPr>
            <a:spLocks noChangeArrowheads="1"/>
          </p:cNvSpPr>
          <p:nvPr/>
        </p:nvSpPr>
        <p:spPr bwMode="auto">
          <a:xfrm>
            <a:off x="4392613" y="5762625"/>
            <a:ext cx="500062" cy="304800"/>
          </a:xfrm>
          <a:prstGeom prst="rect">
            <a:avLst/>
          </a:prstGeom>
          <a:noFill/>
          <a:ln w="9525">
            <a:noFill/>
            <a:miter lim="800000"/>
            <a:headEnd/>
            <a:tailEnd/>
          </a:ln>
          <a:effectLst/>
        </p:spPr>
        <p:txBody>
          <a:bodyPr wrap="none">
            <a:spAutoFit/>
          </a:bodyPr>
          <a:lstStyle/>
          <a:p>
            <a:r>
              <a:rPr lang="fr-CH" sz="1400"/>
              <a:t>time</a:t>
            </a:r>
            <a:endParaRPr lang="fr-FR" sz="1400"/>
          </a:p>
        </p:txBody>
      </p:sp>
      <p:sp>
        <p:nvSpPr>
          <p:cNvPr id="338971" name="Rectangle 27"/>
          <p:cNvSpPr>
            <a:spLocks noChangeArrowheads="1"/>
          </p:cNvSpPr>
          <p:nvPr/>
        </p:nvSpPr>
        <p:spPr bwMode="auto">
          <a:xfrm>
            <a:off x="1725613" y="5762625"/>
            <a:ext cx="500062" cy="304800"/>
          </a:xfrm>
          <a:prstGeom prst="rect">
            <a:avLst/>
          </a:prstGeom>
          <a:noFill/>
          <a:ln w="9525">
            <a:noFill/>
            <a:miter lim="800000"/>
            <a:headEnd/>
            <a:tailEnd/>
          </a:ln>
          <a:effectLst/>
        </p:spPr>
        <p:txBody>
          <a:bodyPr wrap="none">
            <a:spAutoFit/>
          </a:bodyPr>
          <a:lstStyle/>
          <a:p>
            <a:r>
              <a:rPr lang="fr-CH" sz="1400"/>
              <a:t>time</a:t>
            </a:r>
            <a:endParaRPr lang="fr-FR" sz="1400"/>
          </a:p>
        </p:txBody>
      </p:sp>
      <p:sp>
        <p:nvSpPr>
          <p:cNvPr id="338972" name="Rectangle 28"/>
          <p:cNvSpPr>
            <a:spLocks noChangeArrowheads="1"/>
          </p:cNvSpPr>
          <p:nvPr/>
        </p:nvSpPr>
        <p:spPr bwMode="auto">
          <a:xfrm>
            <a:off x="1354138" y="5334000"/>
            <a:ext cx="1301750" cy="304800"/>
          </a:xfrm>
          <a:prstGeom prst="rect">
            <a:avLst/>
          </a:prstGeom>
          <a:noFill/>
          <a:ln w="9525">
            <a:noFill/>
            <a:miter lim="800000"/>
            <a:headEnd/>
            <a:tailEnd/>
          </a:ln>
          <a:effectLst/>
        </p:spPr>
        <p:txBody>
          <a:bodyPr wrap="none">
            <a:spAutoFit/>
          </a:bodyPr>
          <a:lstStyle/>
          <a:p>
            <a:r>
              <a:rPr lang="fr-CH" sz="1400"/>
              <a:t>Band 1 – user 1</a:t>
            </a:r>
            <a:endParaRPr lang="fr-FR" sz="1400"/>
          </a:p>
        </p:txBody>
      </p:sp>
      <p:sp>
        <p:nvSpPr>
          <p:cNvPr id="338973" name="Rectangle 29"/>
          <p:cNvSpPr>
            <a:spLocks noChangeArrowheads="1"/>
          </p:cNvSpPr>
          <p:nvPr/>
        </p:nvSpPr>
        <p:spPr bwMode="auto">
          <a:xfrm>
            <a:off x="1354138" y="4648200"/>
            <a:ext cx="1271587" cy="304800"/>
          </a:xfrm>
          <a:prstGeom prst="rect">
            <a:avLst/>
          </a:prstGeom>
          <a:noFill/>
          <a:ln w="9525">
            <a:noFill/>
            <a:miter lim="800000"/>
            <a:headEnd/>
            <a:tailEnd/>
          </a:ln>
          <a:effectLst/>
        </p:spPr>
        <p:txBody>
          <a:bodyPr wrap="none">
            <a:spAutoFit/>
          </a:bodyPr>
          <a:lstStyle/>
          <a:p>
            <a:r>
              <a:rPr lang="fr-CH" sz="1400"/>
              <a:t>Band 2 - user 2</a:t>
            </a:r>
            <a:endParaRPr lang="fr-FR" sz="1400"/>
          </a:p>
        </p:txBody>
      </p:sp>
      <p:sp>
        <p:nvSpPr>
          <p:cNvPr id="338974" name="Rectangle 30"/>
          <p:cNvSpPr>
            <a:spLocks noChangeArrowheads="1"/>
          </p:cNvSpPr>
          <p:nvPr/>
        </p:nvSpPr>
        <p:spPr bwMode="auto">
          <a:xfrm>
            <a:off x="1344613" y="4010025"/>
            <a:ext cx="1301750" cy="304800"/>
          </a:xfrm>
          <a:prstGeom prst="rect">
            <a:avLst/>
          </a:prstGeom>
          <a:noFill/>
          <a:ln w="9525">
            <a:noFill/>
            <a:miter lim="800000"/>
            <a:headEnd/>
            <a:tailEnd/>
          </a:ln>
          <a:effectLst/>
        </p:spPr>
        <p:txBody>
          <a:bodyPr wrap="none">
            <a:spAutoFit/>
          </a:bodyPr>
          <a:lstStyle/>
          <a:p>
            <a:r>
              <a:rPr lang="fr-CH" sz="1400"/>
              <a:t>Band 3 – user 3</a:t>
            </a:r>
            <a:endParaRPr lang="fr-FR" sz="1400"/>
          </a:p>
        </p:txBody>
      </p:sp>
      <p:sp>
        <p:nvSpPr>
          <p:cNvPr id="338975" name="Rectangle 31"/>
          <p:cNvSpPr>
            <a:spLocks noChangeArrowheads="1"/>
          </p:cNvSpPr>
          <p:nvPr/>
        </p:nvSpPr>
        <p:spPr bwMode="auto">
          <a:xfrm rot="-5400000">
            <a:off x="3487738" y="4840288"/>
            <a:ext cx="993775" cy="517525"/>
          </a:xfrm>
          <a:prstGeom prst="rect">
            <a:avLst/>
          </a:prstGeom>
          <a:noFill/>
          <a:ln w="9525">
            <a:noFill/>
            <a:miter lim="800000"/>
            <a:headEnd/>
            <a:tailEnd/>
          </a:ln>
          <a:effectLst/>
        </p:spPr>
        <p:txBody>
          <a:bodyPr wrap="none">
            <a:spAutoFit/>
          </a:bodyPr>
          <a:lstStyle/>
          <a:p>
            <a:r>
              <a:rPr lang="fr-CH" sz="1400"/>
              <a:t>Time slot 1</a:t>
            </a:r>
          </a:p>
          <a:p>
            <a:r>
              <a:rPr lang="fr-CH" sz="1400"/>
              <a:t>user 1</a:t>
            </a:r>
            <a:endParaRPr lang="fr-FR" sz="1400"/>
          </a:p>
        </p:txBody>
      </p:sp>
      <p:sp>
        <p:nvSpPr>
          <p:cNvPr id="338976" name="Rectangle 32"/>
          <p:cNvSpPr>
            <a:spLocks noChangeArrowheads="1"/>
          </p:cNvSpPr>
          <p:nvPr/>
        </p:nvSpPr>
        <p:spPr bwMode="auto">
          <a:xfrm rot="-5400000">
            <a:off x="4208463" y="4800600"/>
            <a:ext cx="993775" cy="517525"/>
          </a:xfrm>
          <a:prstGeom prst="rect">
            <a:avLst/>
          </a:prstGeom>
          <a:noFill/>
          <a:ln w="9525">
            <a:noFill/>
            <a:miter lim="800000"/>
            <a:headEnd/>
            <a:tailEnd/>
          </a:ln>
          <a:effectLst/>
        </p:spPr>
        <p:txBody>
          <a:bodyPr wrap="none">
            <a:spAutoFit/>
          </a:bodyPr>
          <a:lstStyle/>
          <a:p>
            <a:r>
              <a:rPr lang="fr-CH" sz="1400"/>
              <a:t>Time slot 2</a:t>
            </a:r>
          </a:p>
          <a:p>
            <a:r>
              <a:rPr lang="fr-CH" sz="1400"/>
              <a:t>user 2</a:t>
            </a:r>
            <a:endParaRPr lang="fr-FR" sz="1400"/>
          </a:p>
        </p:txBody>
      </p:sp>
      <p:sp>
        <p:nvSpPr>
          <p:cNvPr id="338977" name="Rectangle 33"/>
          <p:cNvSpPr>
            <a:spLocks noChangeArrowheads="1"/>
          </p:cNvSpPr>
          <p:nvPr/>
        </p:nvSpPr>
        <p:spPr bwMode="auto">
          <a:xfrm rot="-5400000">
            <a:off x="4951413" y="4810125"/>
            <a:ext cx="993775" cy="517525"/>
          </a:xfrm>
          <a:prstGeom prst="rect">
            <a:avLst/>
          </a:prstGeom>
          <a:noFill/>
          <a:ln w="9525">
            <a:noFill/>
            <a:miter lim="800000"/>
            <a:headEnd/>
            <a:tailEnd/>
          </a:ln>
          <a:effectLst/>
        </p:spPr>
        <p:txBody>
          <a:bodyPr wrap="none">
            <a:spAutoFit/>
          </a:bodyPr>
          <a:lstStyle/>
          <a:p>
            <a:r>
              <a:rPr lang="fr-CH" sz="1400"/>
              <a:t>Time slot 3</a:t>
            </a:r>
          </a:p>
          <a:p>
            <a:r>
              <a:rPr lang="fr-CH" sz="1400"/>
              <a:t>user 3</a:t>
            </a:r>
            <a:endParaRPr lang="fr-FR" sz="1400"/>
          </a:p>
        </p:txBody>
      </p:sp>
      <p:sp>
        <p:nvSpPr>
          <p:cNvPr id="338978" name="Rectangle 34"/>
          <p:cNvSpPr>
            <a:spLocks noChangeArrowheads="1"/>
          </p:cNvSpPr>
          <p:nvPr/>
        </p:nvSpPr>
        <p:spPr bwMode="auto">
          <a:xfrm>
            <a:off x="6516688" y="4365625"/>
            <a:ext cx="1176337" cy="942975"/>
          </a:xfrm>
          <a:prstGeom prst="rect">
            <a:avLst/>
          </a:prstGeom>
          <a:noFill/>
          <a:ln w="9525">
            <a:noFill/>
            <a:miter lim="800000"/>
            <a:headEnd/>
            <a:tailEnd/>
          </a:ln>
          <a:effectLst/>
        </p:spPr>
        <p:txBody>
          <a:bodyPr wrap="none">
            <a:spAutoFit/>
          </a:bodyPr>
          <a:lstStyle/>
          <a:p>
            <a:r>
              <a:rPr lang="en-US" sz="1400"/>
              <a:t>Separation of</a:t>
            </a:r>
          </a:p>
          <a:p>
            <a:r>
              <a:rPr lang="en-US" sz="1400"/>
              <a:t>Users 1,2,3</a:t>
            </a:r>
          </a:p>
          <a:p>
            <a:r>
              <a:rPr lang="en-US" sz="1400"/>
              <a:t>by orthogonal</a:t>
            </a:r>
          </a:p>
          <a:p>
            <a:r>
              <a:rPr lang="en-US" sz="1400"/>
              <a:t>codes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762000" y="404813"/>
            <a:ext cx="7899400" cy="576262"/>
          </a:xfrm>
        </p:spPr>
        <p:txBody>
          <a:bodyPr/>
          <a:lstStyle/>
          <a:p>
            <a:r>
              <a:rPr lang="en-US" sz="3400" b="1">
                <a:latin typeface="Arial" charset="0"/>
              </a:rPr>
              <a:t>Spread Spectrum Modulation</a:t>
            </a:r>
          </a:p>
        </p:txBody>
      </p:sp>
      <p:sp>
        <p:nvSpPr>
          <p:cNvPr id="82947" name="Text Box 3"/>
          <p:cNvSpPr txBox="1">
            <a:spLocks noChangeArrowheads="1"/>
          </p:cNvSpPr>
          <p:nvPr/>
        </p:nvSpPr>
        <p:spPr bwMode="auto">
          <a:xfrm>
            <a:off x="822325" y="1490663"/>
            <a:ext cx="2981325" cy="436562"/>
          </a:xfrm>
          <a:prstGeom prst="rect">
            <a:avLst/>
          </a:prstGeom>
          <a:noFill/>
          <a:ln w="9525">
            <a:noFill/>
            <a:miter lim="800000"/>
            <a:headEnd/>
            <a:tailEnd/>
          </a:ln>
          <a:effectLst/>
        </p:spPr>
        <p:txBody>
          <a:bodyPr wrap="none" lIns="87279" tIns="43640" rIns="87279" bIns="43640">
            <a:spAutoFit/>
          </a:bodyPr>
          <a:lstStyle/>
          <a:p>
            <a:pPr defTabSz="873125" eaLnBrk="0" hangingPunct="0"/>
            <a:r>
              <a:rPr lang="en-US" sz="2300" b="1"/>
              <a:t>Classical Modulation :</a:t>
            </a:r>
          </a:p>
        </p:txBody>
      </p:sp>
      <p:sp>
        <p:nvSpPr>
          <p:cNvPr id="82948" name="Text Box 4"/>
          <p:cNvSpPr txBox="1">
            <a:spLocks noChangeArrowheads="1"/>
          </p:cNvSpPr>
          <p:nvPr/>
        </p:nvSpPr>
        <p:spPr bwMode="auto">
          <a:xfrm>
            <a:off x="1647825" y="2200275"/>
            <a:ext cx="1238250" cy="439738"/>
          </a:xfrm>
          <a:prstGeom prst="rect">
            <a:avLst/>
          </a:prstGeom>
          <a:noFill/>
          <a:ln w="3175">
            <a:solidFill>
              <a:schemeClr val="tx1"/>
            </a:solidFill>
            <a:miter lim="800000"/>
            <a:headEnd/>
            <a:tailEnd/>
          </a:ln>
          <a:effectLst/>
        </p:spPr>
        <p:txBody>
          <a:bodyPr wrap="none" lIns="87279" tIns="43640" rIns="87279" bIns="43640">
            <a:spAutoFit/>
          </a:bodyPr>
          <a:lstStyle/>
          <a:p>
            <a:pPr defTabSz="873125" eaLnBrk="0" hangingPunct="0"/>
            <a:r>
              <a:rPr lang="fr-CH" sz="2300" b="1"/>
              <a:t>data</a:t>
            </a:r>
            <a:r>
              <a:rPr lang="fr-CH" sz="2300"/>
              <a:t> </a:t>
            </a:r>
            <a:r>
              <a:rPr lang="fr-CH" sz="2300" b="1"/>
              <a:t>x(t)</a:t>
            </a:r>
          </a:p>
        </p:txBody>
      </p:sp>
      <p:sp>
        <p:nvSpPr>
          <p:cNvPr id="82949" name="Text Box 5"/>
          <p:cNvSpPr txBox="1">
            <a:spLocks noChangeArrowheads="1"/>
          </p:cNvSpPr>
          <p:nvPr/>
        </p:nvSpPr>
        <p:spPr bwMode="auto">
          <a:xfrm>
            <a:off x="1597025" y="5481638"/>
            <a:ext cx="4268788" cy="439737"/>
          </a:xfrm>
          <a:prstGeom prst="rect">
            <a:avLst/>
          </a:prstGeom>
          <a:noFill/>
          <a:ln w="3175">
            <a:solidFill>
              <a:schemeClr val="tx1"/>
            </a:solidFill>
            <a:miter lim="800000"/>
            <a:headEnd/>
            <a:tailEnd/>
          </a:ln>
          <a:effectLst/>
        </p:spPr>
        <p:txBody>
          <a:bodyPr lIns="87279" tIns="43640" rIns="87279" bIns="43640">
            <a:spAutoFit/>
          </a:bodyPr>
          <a:lstStyle/>
          <a:p>
            <a:pPr defTabSz="873125" eaLnBrk="0" hangingPunct="0"/>
            <a:r>
              <a:rPr lang="en-US" sz="2300" b="1"/>
              <a:t>carrier</a:t>
            </a:r>
            <a:r>
              <a:rPr lang="en-US" sz="2300"/>
              <a:t> c(t) = A</a:t>
            </a:r>
            <a:r>
              <a:rPr lang="en-US" sz="2300" baseline="-25000"/>
              <a:t>p</a:t>
            </a:r>
            <a:r>
              <a:rPr lang="en-US" sz="2300"/>
              <a:t>.cos(</a:t>
            </a:r>
            <a:r>
              <a:rPr lang="en-US" sz="2300">
                <a:latin typeface="Symbol" pitchFamily="18" charset="2"/>
              </a:rPr>
              <a:t>w</a:t>
            </a:r>
            <a:r>
              <a:rPr lang="en-US" sz="2300" baseline="-25000"/>
              <a:t>p</a:t>
            </a:r>
            <a:r>
              <a:rPr lang="en-US" sz="2300"/>
              <a:t> t</a:t>
            </a:r>
            <a:r>
              <a:rPr lang="fr-CH" sz="2300"/>
              <a:t> + </a:t>
            </a:r>
            <a:r>
              <a:rPr lang="fr-CH" sz="2300">
                <a:latin typeface="Symbol" pitchFamily="18" charset="2"/>
              </a:rPr>
              <a:t>f</a:t>
            </a:r>
            <a:r>
              <a:rPr lang="fr-CH" sz="2300" baseline="-25000"/>
              <a:t>p</a:t>
            </a:r>
            <a:r>
              <a:rPr lang="fr-CH" sz="2300"/>
              <a:t>)</a:t>
            </a:r>
          </a:p>
        </p:txBody>
      </p:sp>
      <p:sp>
        <p:nvSpPr>
          <p:cNvPr id="82950" name="Line 6"/>
          <p:cNvSpPr>
            <a:spLocks noChangeShapeType="1"/>
          </p:cNvSpPr>
          <p:nvPr/>
        </p:nvSpPr>
        <p:spPr bwMode="auto">
          <a:xfrm>
            <a:off x="2057400" y="2667000"/>
            <a:ext cx="1600200" cy="2819400"/>
          </a:xfrm>
          <a:prstGeom prst="line">
            <a:avLst/>
          </a:prstGeom>
          <a:noFill/>
          <a:ln w="9525">
            <a:solidFill>
              <a:schemeClr val="tx1"/>
            </a:solidFill>
            <a:round/>
            <a:headEnd/>
            <a:tailEnd type="triangle" w="med" len="med"/>
          </a:ln>
          <a:effectLst/>
        </p:spPr>
        <p:txBody>
          <a:bodyPr/>
          <a:lstStyle/>
          <a:p>
            <a:endParaRPr lang="fr-CH"/>
          </a:p>
        </p:txBody>
      </p:sp>
      <p:sp>
        <p:nvSpPr>
          <p:cNvPr id="82951" name="Line 7"/>
          <p:cNvSpPr>
            <a:spLocks noChangeShapeType="1"/>
          </p:cNvSpPr>
          <p:nvPr/>
        </p:nvSpPr>
        <p:spPr bwMode="auto">
          <a:xfrm>
            <a:off x="2514600" y="2667000"/>
            <a:ext cx="2058988" cy="2819400"/>
          </a:xfrm>
          <a:prstGeom prst="line">
            <a:avLst/>
          </a:prstGeom>
          <a:noFill/>
          <a:ln w="9525">
            <a:solidFill>
              <a:schemeClr val="tx1"/>
            </a:solidFill>
            <a:round/>
            <a:headEnd/>
            <a:tailEnd type="triangle" w="med" len="med"/>
          </a:ln>
          <a:effectLst/>
        </p:spPr>
        <p:txBody>
          <a:bodyPr/>
          <a:lstStyle/>
          <a:p>
            <a:endParaRPr lang="fr-CH"/>
          </a:p>
        </p:txBody>
      </p:sp>
      <p:sp>
        <p:nvSpPr>
          <p:cNvPr id="82952" name="Line 8"/>
          <p:cNvSpPr>
            <a:spLocks noChangeShapeType="1"/>
          </p:cNvSpPr>
          <p:nvPr/>
        </p:nvSpPr>
        <p:spPr bwMode="auto">
          <a:xfrm>
            <a:off x="2971800" y="2667000"/>
            <a:ext cx="2286000" cy="2819400"/>
          </a:xfrm>
          <a:prstGeom prst="line">
            <a:avLst/>
          </a:prstGeom>
          <a:noFill/>
          <a:ln w="9525">
            <a:solidFill>
              <a:schemeClr val="tx1"/>
            </a:solidFill>
            <a:round/>
            <a:headEnd/>
            <a:tailEnd type="triangle" w="med" len="med"/>
          </a:ln>
          <a:effectLst/>
        </p:spPr>
        <p:txBody>
          <a:bodyPr/>
          <a:lstStyle/>
          <a:p>
            <a:endParaRPr lang="fr-CH"/>
          </a:p>
        </p:txBody>
      </p:sp>
      <p:sp>
        <p:nvSpPr>
          <p:cNvPr id="82953" name="Text Box 9"/>
          <p:cNvSpPr txBox="1">
            <a:spLocks noChangeArrowheads="1"/>
          </p:cNvSpPr>
          <p:nvPr/>
        </p:nvSpPr>
        <p:spPr bwMode="auto">
          <a:xfrm>
            <a:off x="2930525" y="5129213"/>
            <a:ext cx="601663" cy="336550"/>
          </a:xfrm>
          <a:prstGeom prst="rect">
            <a:avLst/>
          </a:prstGeom>
          <a:noFill/>
          <a:ln w="9525">
            <a:noFill/>
            <a:miter lim="800000"/>
            <a:headEnd/>
            <a:tailEnd/>
          </a:ln>
          <a:effectLst/>
        </p:spPr>
        <p:txBody>
          <a:bodyPr wrap="none" lIns="87279" tIns="43640" rIns="87279" bIns="43640">
            <a:spAutoFit/>
          </a:bodyPr>
          <a:lstStyle/>
          <a:p>
            <a:pPr defTabSz="873125" eaLnBrk="0" hangingPunct="0"/>
            <a:r>
              <a:rPr lang="fr-CH" sz="1500" b="1"/>
              <a:t>ASK</a:t>
            </a:r>
          </a:p>
        </p:txBody>
      </p:sp>
      <p:sp>
        <p:nvSpPr>
          <p:cNvPr id="82954" name="Rectangle 10"/>
          <p:cNvSpPr>
            <a:spLocks noChangeArrowheads="1"/>
          </p:cNvSpPr>
          <p:nvPr/>
        </p:nvSpPr>
        <p:spPr bwMode="auto">
          <a:xfrm>
            <a:off x="3884613" y="5100638"/>
            <a:ext cx="579437" cy="338137"/>
          </a:xfrm>
          <a:prstGeom prst="rect">
            <a:avLst/>
          </a:prstGeom>
          <a:noFill/>
          <a:ln w="9525">
            <a:noFill/>
            <a:miter lim="800000"/>
            <a:headEnd/>
            <a:tailEnd/>
          </a:ln>
          <a:effectLst/>
        </p:spPr>
        <p:txBody>
          <a:bodyPr wrap="none" lIns="87279" tIns="43640" rIns="87279" bIns="43640">
            <a:spAutoFit/>
          </a:bodyPr>
          <a:lstStyle/>
          <a:p>
            <a:pPr defTabSz="873125" eaLnBrk="0" hangingPunct="0"/>
            <a:r>
              <a:rPr lang="fr-CH" sz="1500" b="1"/>
              <a:t>FSK</a:t>
            </a:r>
          </a:p>
        </p:txBody>
      </p:sp>
      <p:sp>
        <p:nvSpPr>
          <p:cNvPr id="82955" name="Rectangle 11"/>
          <p:cNvSpPr>
            <a:spLocks noChangeArrowheads="1"/>
          </p:cNvSpPr>
          <p:nvPr/>
        </p:nvSpPr>
        <p:spPr bwMode="auto">
          <a:xfrm>
            <a:off x="5105400" y="5105400"/>
            <a:ext cx="579438" cy="338138"/>
          </a:xfrm>
          <a:prstGeom prst="rect">
            <a:avLst/>
          </a:prstGeom>
          <a:noFill/>
          <a:ln w="9525">
            <a:noFill/>
            <a:miter lim="800000"/>
            <a:headEnd/>
            <a:tailEnd/>
          </a:ln>
          <a:effectLst/>
        </p:spPr>
        <p:txBody>
          <a:bodyPr wrap="none" lIns="87279" tIns="43640" rIns="87279" bIns="43640">
            <a:spAutoFit/>
          </a:bodyPr>
          <a:lstStyle/>
          <a:p>
            <a:pPr defTabSz="873125" eaLnBrk="0" hangingPunct="0"/>
            <a:r>
              <a:rPr lang="fr-CH" sz="1500" b="1"/>
              <a:t>PSK</a:t>
            </a:r>
          </a:p>
        </p:txBody>
      </p:sp>
      <p:sp>
        <p:nvSpPr>
          <p:cNvPr id="82956" name="Rectangle 12"/>
          <p:cNvSpPr>
            <a:spLocks noChangeArrowheads="1"/>
          </p:cNvSpPr>
          <p:nvPr/>
        </p:nvSpPr>
        <p:spPr bwMode="auto">
          <a:xfrm>
            <a:off x="762000" y="1371600"/>
            <a:ext cx="5183188" cy="4724400"/>
          </a:xfrm>
          <a:prstGeom prst="rect">
            <a:avLst/>
          </a:prstGeom>
          <a:noFill/>
          <a:ln w="3175">
            <a:solidFill>
              <a:schemeClr val="tx1"/>
            </a:solidFill>
            <a:prstDash val="sysDot"/>
            <a:miter lim="800000"/>
            <a:headEnd/>
            <a:tailEnd/>
          </a:ln>
          <a:effectLst/>
        </p:spPr>
        <p:txBody>
          <a:bodyPr wrap="none" anchor="ctr"/>
          <a:lstStyle/>
          <a:p>
            <a:endParaRPr lang="fr-CH"/>
          </a:p>
        </p:txBody>
      </p:sp>
      <p:sp>
        <p:nvSpPr>
          <p:cNvPr id="82957" name="Rectangle 13"/>
          <p:cNvSpPr>
            <a:spLocks noChangeArrowheads="1"/>
          </p:cNvSpPr>
          <p:nvPr/>
        </p:nvSpPr>
        <p:spPr bwMode="auto">
          <a:xfrm>
            <a:off x="1524000" y="2971800"/>
            <a:ext cx="7162800" cy="2057400"/>
          </a:xfrm>
          <a:prstGeom prst="rect">
            <a:avLst/>
          </a:prstGeom>
          <a:noFill/>
          <a:ln w="9525">
            <a:solidFill>
              <a:schemeClr val="tx1"/>
            </a:solidFill>
            <a:miter lim="800000"/>
            <a:headEnd/>
            <a:tailEnd/>
          </a:ln>
          <a:effectLst/>
        </p:spPr>
        <p:txBody>
          <a:bodyPr wrap="none" lIns="87279" tIns="43640" rIns="87279" bIns="43640" anchor="ctr"/>
          <a:lstStyle/>
          <a:p>
            <a:pPr algn="ctr" defTabSz="873125" eaLnBrk="0" hangingPunct="0"/>
            <a:endParaRPr lang="fr-CH" sz="2300"/>
          </a:p>
        </p:txBody>
      </p:sp>
      <p:sp>
        <p:nvSpPr>
          <p:cNvPr id="82958" name="Rectangle 14"/>
          <p:cNvSpPr>
            <a:spLocks noChangeArrowheads="1"/>
          </p:cNvSpPr>
          <p:nvPr/>
        </p:nvSpPr>
        <p:spPr bwMode="auto">
          <a:xfrm>
            <a:off x="1828800" y="3124200"/>
            <a:ext cx="3670300" cy="436563"/>
          </a:xfrm>
          <a:prstGeom prst="rect">
            <a:avLst/>
          </a:prstGeom>
          <a:noFill/>
          <a:ln w="9525">
            <a:noFill/>
            <a:miter lim="800000"/>
            <a:headEnd/>
            <a:tailEnd/>
          </a:ln>
          <a:effectLst/>
        </p:spPr>
        <p:txBody>
          <a:bodyPr wrap="none" lIns="87279" tIns="43640" rIns="87279" bIns="43640">
            <a:spAutoFit/>
          </a:bodyPr>
          <a:lstStyle/>
          <a:p>
            <a:pPr defTabSz="873125" eaLnBrk="0" hangingPunct="0"/>
            <a:r>
              <a:rPr lang="en-US" sz="2300" b="1"/>
              <a:t>Spread Spectrum « layer</a:t>
            </a:r>
            <a:r>
              <a:rPr lang="fr-CH" sz="2300" b="1"/>
              <a:t> » :</a:t>
            </a:r>
          </a:p>
        </p:txBody>
      </p:sp>
      <p:sp>
        <p:nvSpPr>
          <p:cNvPr id="82959" name="Text Box 15"/>
          <p:cNvSpPr txBox="1">
            <a:spLocks noChangeArrowheads="1"/>
          </p:cNvSpPr>
          <p:nvPr/>
        </p:nvSpPr>
        <p:spPr bwMode="auto">
          <a:xfrm>
            <a:off x="2286000" y="3657600"/>
            <a:ext cx="3457575" cy="787400"/>
          </a:xfrm>
          <a:prstGeom prst="rect">
            <a:avLst/>
          </a:prstGeom>
          <a:noFill/>
          <a:ln w="9525">
            <a:noFill/>
            <a:miter lim="800000"/>
            <a:headEnd/>
            <a:tailEnd/>
          </a:ln>
          <a:effectLst/>
        </p:spPr>
        <p:txBody>
          <a:bodyPr wrap="none" lIns="87279" tIns="43640" rIns="87279" bIns="43640">
            <a:spAutoFit/>
          </a:bodyPr>
          <a:lstStyle/>
          <a:p>
            <a:pPr defTabSz="873125" eaLnBrk="0" hangingPunct="0"/>
            <a:r>
              <a:rPr lang="en-US" sz="2300" b="1"/>
              <a:t>Additional Pseudorandom</a:t>
            </a:r>
          </a:p>
          <a:p>
            <a:pPr defTabSz="873125" eaLnBrk="0" hangingPunct="0"/>
            <a:r>
              <a:rPr lang="en-US" sz="2300" b="1"/>
              <a:t>Noise PN Modulation</a:t>
            </a:r>
          </a:p>
        </p:txBody>
      </p:sp>
      <p:sp>
        <p:nvSpPr>
          <p:cNvPr id="82960" name="Text Box 16"/>
          <p:cNvSpPr txBox="1">
            <a:spLocks noChangeArrowheads="1"/>
          </p:cNvSpPr>
          <p:nvPr/>
        </p:nvSpPr>
        <p:spPr bwMode="auto">
          <a:xfrm>
            <a:off x="3530600" y="4622800"/>
            <a:ext cx="692150" cy="334963"/>
          </a:xfrm>
          <a:prstGeom prst="rect">
            <a:avLst/>
          </a:prstGeom>
          <a:noFill/>
          <a:ln w="9525">
            <a:noFill/>
            <a:miter lim="800000"/>
            <a:headEnd/>
            <a:tailEnd/>
          </a:ln>
          <a:effectLst/>
        </p:spPr>
        <p:txBody>
          <a:bodyPr wrap="none" lIns="87279" tIns="43640" rIns="87279" bIns="43640">
            <a:spAutoFit/>
          </a:bodyPr>
          <a:lstStyle/>
          <a:p>
            <a:pPr defTabSz="873125" eaLnBrk="0" hangingPunct="0"/>
            <a:r>
              <a:rPr lang="fr-CH" sz="1500" b="1"/>
              <a:t>FHSS</a:t>
            </a:r>
          </a:p>
        </p:txBody>
      </p:sp>
      <p:sp>
        <p:nvSpPr>
          <p:cNvPr id="82961" name="Rectangle 17"/>
          <p:cNvSpPr>
            <a:spLocks noChangeArrowheads="1"/>
          </p:cNvSpPr>
          <p:nvPr/>
        </p:nvSpPr>
        <p:spPr bwMode="auto">
          <a:xfrm>
            <a:off x="4687888" y="4635500"/>
            <a:ext cx="684212" cy="336550"/>
          </a:xfrm>
          <a:prstGeom prst="rect">
            <a:avLst/>
          </a:prstGeom>
          <a:noFill/>
          <a:ln w="9525">
            <a:noFill/>
            <a:miter lim="800000"/>
            <a:headEnd/>
            <a:tailEnd/>
          </a:ln>
          <a:effectLst/>
        </p:spPr>
        <p:txBody>
          <a:bodyPr lIns="87279" tIns="43640" rIns="87279" bIns="43640">
            <a:spAutoFit/>
          </a:bodyPr>
          <a:lstStyle/>
          <a:p>
            <a:pPr defTabSz="873125" eaLnBrk="0" hangingPunct="0">
              <a:spcBef>
                <a:spcPct val="50000"/>
              </a:spcBef>
            </a:pPr>
            <a:r>
              <a:rPr lang="fr-CH" sz="1500" b="1"/>
              <a:t>DSSS</a:t>
            </a:r>
            <a:endParaRPr lang="fr-CH" sz="2300" b="1"/>
          </a:p>
        </p:txBody>
      </p:sp>
      <p:sp>
        <p:nvSpPr>
          <p:cNvPr id="82962" name="Rectangle 18"/>
          <p:cNvSpPr>
            <a:spLocks noChangeArrowheads="1"/>
          </p:cNvSpPr>
          <p:nvPr/>
        </p:nvSpPr>
        <p:spPr bwMode="auto">
          <a:xfrm>
            <a:off x="2524125" y="4619625"/>
            <a:ext cx="703263" cy="336550"/>
          </a:xfrm>
          <a:prstGeom prst="rect">
            <a:avLst/>
          </a:prstGeom>
          <a:noFill/>
          <a:ln w="9525">
            <a:noFill/>
            <a:miter lim="800000"/>
            <a:headEnd/>
            <a:tailEnd/>
          </a:ln>
          <a:effectLst/>
        </p:spPr>
        <p:txBody>
          <a:bodyPr wrap="none" lIns="87279" tIns="43640" rIns="87279" bIns="43640">
            <a:spAutoFit/>
          </a:bodyPr>
          <a:lstStyle/>
          <a:p>
            <a:pPr defTabSz="873125" eaLnBrk="0" hangingPunct="0"/>
            <a:r>
              <a:rPr lang="fr-CH" sz="1500" b="1"/>
              <a:t>THSS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179388" y="260350"/>
            <a:ext cx="8839200" cy="685800"/>
          </a:xfrm>
        </p:spPr>
        <p:txBody>
          <a:bodyPr/>
          <a:lstStyle/>
          <a:p>
            <a:pPr defTabSz="914400"/>
            <a:r>
              <a:rPr lang="en-US" sz="3200" b="1"/>
              <a:t>DSSS, FHSS, THSS Spread Spectrum</a:t>
            </a:r>
          </a:p>
        </p:txBody>
      </p:sp>
      <p:pic>
        <p:nvPicPr>
          <p:cNvPr id="339971" name="Picture 3" descr="Christiansen 18"/>
          <p:cNvPicPr>
            <a:picLocks noChangeAspect="1" noChangeArrowheads="1"/>
          </p:cNvPicPr>
          <p:nvPr/>
        </p:nvPicPr>
        <p:blipFill>
          <a:blip r:embed="rId2" cstate="print"/>
          <a:srcRect b="6731"/>
          <a:stretch>
            <a:fillRect/>
          </a:stretch>
        </p:blipFill>
        <p:spPr bwMode="auto">
          <a:xfrm>
            <a:off x="838200" y="1143000"/>
            <a:ext cx="7162800" cy="5410200"/>
          </a:xfrm>
          <a:prstGeom prst="rect">
            <a:avLst/>
          </a:prstGeom>
          <a:noFill/>
          <a:ln w="9525">
            <a:noFill/>
            <a:miter lim="800000"/>
            <a:headEnd/>
            <a:tailEnd/>
          </a:ln>
        </p:spPr>
      </p:pic>
      <p:sp>
        <p:nvSpPr>
          <p:cNvPr id="339972" name="Text Box 4"/>
          <p:cNvSpPr txBox="1">
            <a:spLocks noChangeArrowheads="1"/>
          </p:cNvSpPr>
          <p:nvPr/>
        </p:nvSpPr>
        <p:spPr bwMode="auto">
          <a:xfrm>
            <a:off x="2438400" y="1457325"/>
            <a:ext cx="2963863" cy="274638"/>
          </a:xfrm>
          <a:prstGeom prst="rect">
            <a:avLst/>
          </a:prstGeom>
          <a:solidFill>
            <a:schemeClr val="bg1"/>
          </a:solidFill>
          <a:ln w="9525">
            <a:noFill/>
            <a:miter lim="800000"/>
            <a:headEnd/>
            <a:tailEnd/>
          </a:ln>
          <a:effectLst/>
        </p:spPr>
        <p:txBody>
          <a:bodyPr wrap="none">
            <a:spAutoFit/>
          </a:bodyPr>
          <a:lstStyle/>
          <a:p>
            <a:r>
              <a:rPr lang="en-US" sz="1200" b="1"/>
              <a:t>Original signal x(t), uncoded, bandwidth B</a:t>
            </a:r>
          </a:p>
        </p:txBody>
      </p:sp>
      <p:sp>
        <p:nvSpPr>
          <p:cNvPr id="339973" name="Text Box 5"/>
          <p:cNvSpPr txBox="1">
            <a:spLocks noChangeArrowheads="1"/>
          </p:cNvSpPr>
          <p:nvPr/>
        </p:nvSpPr>
        <p:spPr bwMode="auto">
          <a:xfrm>
            <a:off x="7221538" y="2085975"/>
            <a:ext cx="287337" cy="274638"/>
          </a:xfrm>
          <a:prstGeom prst="rect">
            <a:avLst/>
          </a:prstGeom>
          <a:solidFill>
            <a:schemeClr val="bg1"/>
          </a:solidFill>
          <a:ln w="9525">
            <a:noFill/>
            <a:miter lim="800000"/>
            <a:headEnd/>
            <a:tailEnd/>
          </a:ln>
          <a:effectLst/>
        </p:spPr>
        <p:txBody>
          <a:bodyPr>
            <a:spAutoFit/>
          </a:bodyPr>
          <a:lstStyle/>
          <a:p>
            <a:r>
              <a:rPr lang="fr-CH" sz="1200" b="1"/>
              <a:t>W</a:t>
            </a:r>
            <a:endParaRPr lang="fr-FR" sz="1200" b="1"/>
          </a:p>
        </p:txBody>
      </p:sp>
      <p:sp>
        <p:nvSpPr>
          <p:cNvPr id="339974" name="Text Box 6"/>
          <p:cNvSpPr txBox="1">
            <a:spLocks noChangeArrowheads="1"/>
          </p:cNvSpPr>
          <p:nvPr/>
        </p:nvSpPr>
        <p:spPr bwMode="auto">
          <a:xfrm>
            <a:off x="7451725" y="1341438"/>
            <a:ext cx="285750" cy="274637"/>
          </a:xfrm>
          <a:prstGeom prst="rect">
            <a:avLst/>
          </a:prstGeom>
          <a:solidFill>
            <a:schemeClr val="bg1"/>
          </a:solidFill>
          <a:ln w="9525">
            <a:noFill/>
            <a:miter lim="800000"/>
            <a:headEnd/>
            <a:tailEnd/>
          </a:ln>
          <a:effectLst/>
        </p:spPr>
        <p:txBody>
          <a:bodyPr wrap="none">
            <a:spAutoFit/>
          </a:bodyPr>
          <a:lstStyle/>
          <a:p>
            <a:r>
              <a:rPr lang="fr-CH" sz="1200" b="1"/>
              <a:t>B</a:t>
            </a:r>
            <a:endParaRPr lang="fr-FR" sz="1200" b="1"/>
          </a:p>
        </p:txBody>
      </p:sp>
      <p:sp>
        <p:nvSpPr>
          <p:cNvPr id="339975" name="Text Box 7"/>
          <p:cNvSpPr txBox="1">
            <a:spLocks noChangeArrowheads="1"/>
          </p:cNvSpPr>
          <p:nvPr/>
        </p:nvSpPr>
        <p:spPr bwMode="auto">
          <a:xfrm>
            <a:off x="1619250" y="2492375"/>
            <a:ext cx="5734050" cy="274638"/>
          </a:xfrm>
          <a:prstGeom prst="rect">
            <a:avLst/>
          </a:prstGeom>
          <a:solidFill>
            <a:schemeClr val="bg1"/>
          </a:solidFill>
          <a:ln w="9525">
            <a:noFill/>
            <a:miter lim="800000"/>
            <a:headEnd/>
            <a:tailEnd/>
          </a:ln>
          <a:effectLst/>
        </p:spPr>
        <p:txBody>
          <a:bodyPr wrap="none">
            <a:spAutoFit/>
          </a:bodyPr>
          <a:lstStyle/>
          <a:p>
            <a:r>
              <a:rPr lang="en-US" sz="1200" b="1"/>
              <a:t>DSSS, Direct Sequence Spread Spectrum, signal x(t) with PN sequence, bandwidth W</a:t>
            </a:r>
          </a:p>
        </p:txBody>
      </p:sp>
      <p:sp>
        <p:nvSpPr>
          <p:cNvPr id="339976" name="Text Box 8"/>
          <p:cNvSpPr txBox="1">
            <a:spLocks noChangeArrowheads="1"/>
          </p:cNvSpPr>
          <p:nvPr/>
        </p:nvSpPr>
        <p:spPr bwMode="auto">
          <a:xfrm>
            <a:off x="2411413" y="3357563"/>
            <a:ext cx="5665787" cy="274637"/>
          </a:xfrm>
          <a:prstGeom prst="rect">
            <a:avLst/>
          </a:prstGeom>
          <a:solidFill>
            <a:schemeClr val="bg1"/>
          </a:solidFill>
          <a:ln w="9525">
            <a:noFill/>
            <a:miter lim="800000"/>
            <a:headEnd/>
            <a:tailEnd/>
          </a:ln>
          <a:effectLst/>
        </p:spPr>
        <p:txBody>
          <a:bodyPr wrap="none">
            <a:spAutoFit/>
          </a:bodyPr>
          <a:lstStyle/>
          <a:p>
            <a:r>
              <a:rPr lang="en-US" sz="1200" b="1"/>
              <a:t>FHSS, Frequency Hopping Spread Spectrum, frequency changing with PN sequence</a:t>
            </a:r>
          </a:p>
        </p:txBody>
      </p:sp>
      <p:sp>
        <p:nvSpPr>
          <p:cNvPr id="339977" name="Text Box 9"/>
          <p:cNvSpPr txBox="1">
            <a:spLocks noChangeArrowheads="1"/>
          </p:cNvSpPr>
          <p:nvPr/>
        </p:nvSpPr>
        <p:spPr bwMode="auto">
          <a:xfrm>
            <a:off x="2411413" y="4437063"/>
            <a:ext cx="4954587" cy="274637"/>
          </a:xfrm>
          <a:prstGeom prst="rect">
            <a:avLst/>
          </a:prstGeom>
          <a:solidFill>
            <a:schemeClr val="bg1"/>
          </a:solidFill>
          <a:ln w="9525">
            <a:noFill/>
            <a:miter lim="800000"/>
            <a:headEnd/>
            <a:tailEnd/>
          </a:ln>
          <a:effectLst/>
        </p:spPr>
        <p:txBody>
          <a:bodyPr wrap="none">
            <a:spAutoFit/>
          </a:bodyPr>
          <a:lstStyle/>
          <a:p>
            <a:r>
              <a:rPr lang="en-US" sz="1200" b="1"/>
              <a:t>THSS, Time Hopping Spread Spectrum, time changing with PN sequence</a:t>
            </a:r>
          </a:p>
        </p:txBody>
      </p:sp>
      <p:sp>
        <p:nvSpPr>
          <p:cNvPr id="339978" name="Text Box 10"/>
          <p:cNvSpPr txBox="1">
            <a:spLocks noChangeArrowheads="1"/>
          </p:cNvSpPr>
          <p:nvPr/>
        </p:nvSpPr>
        <p:spPr bwMode="auto">
          <a:xfrm>
            <a:off x="2133600" y="5638800"/>
            <a:ext cx="4416425" cy="274638"/>
          </a:xfrm>
          <a:prstGeom prst="rect">
            <a:avLst/>
          </a:prstGeom>
          <a:solidFill>
            <a:schemeClr val="bg1"/>
          </a:solidFill>
          <a:ln w="9525">
            <a:noFill/>
            <a:miter lim="800000"/>
            <a:headEnd/>
            <a:tailEnd/>
          </a:ln>
          <a:effectLst/>
        </p:spPr>
        <p:txBody>
          <a:bodyPr wrap="none">
            <a:spAutoFit/>
          </a:bodyPr>
          <a:lstStyle/>
          <a:p>
            <a:r>
              <a:rPr lang="en-US" sz="1200" b="1"/>
              <a:t>Combination of FH-TH SS, double change in frequenvy and time</a:t>
            </a:r>
          </a:p>
        </p:txBody>
      </p:sp>
      <p:sp>
        <p:nvSpPr>
          <p:cNvPr id="339979" name="Text Box 11"/>
          <p:cNvSpPr txBox="1">
            <a:spLocks noChangeArrowheads="1"/>
          </p:cNvSpPr>
          <p:nvPr/>
        </p:nvSpPr>
        <p:spPr bwMode="auto">
          <a:xfrm>
            <a:off x="1908175" y="5949950"/>
            <a:ext cx="5118100" cy="274638"/>
          </a:xfrm>
          <a:prstGeom prst="rect">
            <a:avLst/>
          </a:prstGeom>
          <a:solidFill>
            <a:schemeClr val="bg1"/>
          </a:solidFill>
          <a:ln w="9525">
            <a:noFill/>
            <a:miter lim="800000"/>
            <a:headEnd/>
            <a:tailEnd/>
          </a:ln>
          <a:effectLst/>
        </p:spPr>
        <p:txBody>
          <a:bodyPr wrap="none">
            <a:spAutoFit/>
          </a:bodyPr>
          <a:lstStyle/>
          <a:p>
            <a:pPr algn="ctr"/>
            <a:r>
              <a:rPr lang="fr-CH" sz="1200" b="1"/>
              <a:t>                             </a:t>
            </a:r>
            <a:r>
              <a:rPr lang="en-US" sz="1200" b="1"/>
              <a:t>Note: Signal energy per message is fixed                                </a:t>
            </a:r>
          </a:p>
        </p:txBody>
      </p:sp>
      <p:sp>
        <p:nvSpPr>
          <p:cNvPr id="339980" name="Text Box 12"/>
          <p:cNvSpPr txBox="1">
            <a:spLocks noChangeArrowheads="1"/>
          </p:cNvSpPr>
          <p:nvPr/>
        </p:nvSpPr>
        <p:spPr bwMode="auto">
          <a:xfrm>
            <a:off x="4105275" y="6402388"/>
            <a:ext cx="882650" cy="366712"/>
          </a:xfrm>
          <a:prstGeom prst="rect">
            <a:avLst/>
          </a:prstGeom>
          <a:solidFill>
            <a:schemeClr val="bg1"/>
          </a:solidFill>
          <a:ln w="9525">
            <a:noFill/>
            <a:miter lim="800000"/>
            <a:headEnd/>
            <a:tailEnd/>
          </a:ln>
          <a:effectLst/>
        </p:spPr>
        <p:txBody>
          <a:bodyPr>
            <a:spAutoFit/>
          </a:bodyPr>
          <a:lstStyle/>
          <a:p>
            <a:r>
              <a:rPr lang="fr-CH" sz="1800" b="1"/>
              <a:t>time  </a:t>
            </a:r>
            <a:endParaRPr lang="fr-FR" sz="1800" b="1"/>
          </a:p>
        </p:txBody>
      </p:sp>
      <p:sp>
        <p:nvSpPr>
          <p:cNvPr id="339981" name="Text Box 13"/>
          <p:cNvSpPr txBox="1">
            <a:spLocks noChangeArrowheads="1"/>
          </p:cNvSpPr>
          <p:nvPr/>
        </p:nvSpPr>
        <p:spPr bwMode="auto">
          <a:xfrm rot="16200000">
            <a:off x="507207" y="4274343"/>
            <a:ext cx="1162050" cy="366713"/>
          </a:xfrm>
          <a:prstGeom prst="rect">
            <a:avLst/>
          </a:prstGeom>
          <a:solidFill>
            <a:schemeClr val="bg1"/>
          </a:solidFill>
          <a:ln w="9525">
            <a:noFill/>
            <a:miter lim="800000"/>
            <a:headEnd/>
            <a:tailEnd/>
          </a:ln>
          <a:effectLst/>
        </p:spPr>
        <p:txBody>
          <a:bodyPr wrap="none">
            <a:spAutoFit/>
          </a:bodyPr>
          <a:lstStyle/>
          <a:p>
            <a:r>
              <a:rPr lang="fr-CH" sz="1800" b="1"/>
              <a:t>frequency</a:t>
            </a:r>
            <a:endParaRPr lang="fr-FR" sz="1800" b="1"/>
          </a:p>
        </p:txBody>
      </p:sp>
      <p:sp>
        <p:nvSpPr>
          <p:cNvPr id="339982" name="Text Box 14"/>
          <p:cNvSpPr txBox="1">
            <a:spLocks noChangeArrowheads="1"/>
          </p:cNvSpPr>
          <p:nvPr/>
        </p:nvSpPr>
        <p:spPr bwMode="auto">
          <a:xfrm>
            <a:off x="7258050" y="3009900"/>
            <a:ext cx="336550" cy="274638"/>
          </a:xfrm>
          <a:prstGeom prst="rect">
            <a:avLst/>
          </a:prstGeom>
          <a:solidFill>
            <a:schemeClr val="bg1"/>
          </a:solidFill>
          <a:ln w="9525">
            <a:noFill/>
            <a:miter lim="800000"/>
            <a:headEnd/>
            <a:tailEnd/>
          </a:ln>
          <a:effectLst/>
        </p:spPr>
        <p:txBody>
          <a:bodyPr wrap="none">
            <a:spAutoFit/>
          </a:bodyPr>
          <a:lstStyle/>
          <a:p>
            <a:r>
              <a:rPr lang="fr-CH" sz="1200" b="1"/>
              <a:t>W</a:t>
            </a:r>
            <a:endParaRPr lang="fr-FR" sz="1200" b="1"/>
          </a:p>
        </p:txBody>
      </p:sp>
      <p:sp>
        <p:nvSpPr>
          <p:cNvPr id="339983" name="Text Box 15"/>
          <p:cNvSpPr txBox="1">
            <a:spLocks noChangeArrowheads="1"/>
          </p:cNvSpPr>
          <p:nvPr/>
        </p:nvSpPr>
        <p:spPr bwMode="auto">
          <a:xfrm>
            <a:off x="6572250" y="3038475"/>
            <a:ext cx="219075" cy="274638"/>
          </a:xfrm>
          <a:prstGeom prst="rect">
            <a:avLst/>
          </a:prstGeom>
          <a:solidFill>
            <a:schemeClr val="bg1"/>
          </a:solidFill>
          <a:ln w="9525">
            <a:noFill/>
            <a:miter lim="800000"/>
            <a:headEnd/>
            <a:tailEnd/>
          </a:ln>
          <a:effectLst/>
        </p:spPr>
        <p:txBody>
          <a:bodyPr>
            <a:spAutoFit/>
          </a:bodyPr>
          <a:lstStyle/>
          <a:p>
            <a:r>
              <a:rPr lang="fr-CH" sz="1200" b="1"/>
              <a:t>B</a:t>
            </a:r>
            <a:endParaRPr lang="fr-FR" sz="1200" b="1"/>
          </a:p>
        </p:txBody>
      </p:sp>
      <p:sp>
        <p:nvSpPr>
          <p:cNvPr id="339984" name="Text Box 16"/>
          <p:cNvSpPr txBox="1">
            <a:spLocks noChangeArrowheads="1"/>
          </p:cNvSpPr>
          <p:nvPr/>
        </p:nvSpPr>
        <p:spPr bwMode="auto">
          <a:xfrm>
            <a:off x="87313" y="5969000"/>
            <a:ext cx="1250950" cy="822325"/>
          </a:xfrm>
          <a:prstGeom prst="rect">
            <a:avLst/>
          </a:prstGeom>
          <a:solidFill>
            <a:schemeClr val="bg1"/>
          </a:solidFill>
          <a:ln w="9525">
            <a:noFill/>
            <a:miter lim="800000"/>
            <a:headEnd/>
            <a:tailEnd/>
          </a:ln>
          <a:effectLst/>
        </p:spPr>
        <p:txBody>
          <a:bodyPr wrap="none">
            <a:spAutoFit/>
          </a:bodyPr>
          <a:lstStyle/>
          <a:p>
            <a:r>
              <a:rPr lang="fr-CH"/>
              <a:t>              </a:t>
            </a:r>
          </a:p>
          <a:p>
            <a:r>
              <a:rPr lang="fr-CH"/>
              <a:t>             </a:t>
            </a:r>
            <a:endParaRPr lang="fr-FR"/>
          </a:p>
        </p:txBody>
      </p:sp>
      <p:sp>
        <p:nvSpPr>
          <p:cNvPr id="339985" name="Text Box 17"/>
          <p:cNvSpPr txBox="1">
            <a:spLocks noChangeArrowheads="1"/>
          </p:cNvSpPr>
          <p:nvPr/>
        </p:nvSpPr>
        <p:spPr bwMode="auto">
          <a:xfrm>
            <a:off x="7740650" y="5949950"/>
            <a:ext cx="1250950" cy="822325"/>
          </a:xfrm>
          <a:prstGeom prst="rect">
            <a:avLst/>
          </a:prstGeom>
          <a:solidFill>
            <a:schemeClr val="bg1"/>
          </a:solidFill>
          <a:ln w="9525">
            <a:noFill/>
            <a:miter lim="800000"/>
            <a:headEnd/>
            <a:tailEnd/>
          </a:ln>
          <a:effectLst/>
        </p:spPr>
        <p:txBody>
          <a:bodyPr wrap="none">
            <a:spAutoFit/>
          </a:bodyPr>
          <a:lstStyle/>
          <a:p>
            <a:r>
              <a:rPr lang="fr-CH"/>
              <a:t>              </a:t>
            </a:r>
          </a:p>
          <a:p>
            <a:r>
              <a:rPr lang="fr-CH"/>
              <a:t>             </a:t>
            </a:r>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Text Box 4"/>
          <p:cNvSpPr txBox="1">
            <a:spLocks noChangeArrowheads="1"/>
          </p:cNvSpPr>
          <p:nvPr/>
        </p:nvSpPr>
        <p:spPr bwMode="auto">
          <a:xfrm>
            <a:off x="7677150" y="6035675"/>
            <a:ext cx="1347788" cy="703263"/>
          </a:xfrm>
          <a:prstGeom prst="rect">
            <a:avLst/>
          </a:prstGeom>
          <a:solidFill>
            <a:schemeClr val="bg1"/>
          </a:solidFill>
          <a:ln w="9525">
            <a:noFill/>
            <a:miter lim="800000"/>
            <a:headEnd/>
            <a:tailEnd/>
          </a:ln>
          <a:effectLst/>
        </p:spPr>
        <p:txBody>
          <a:bodyPr>
            <a:spAutoFit/>
          </a:bodyPr>
          <a:lstStyle/>
          <a:p>
            <a:pPr>
              <a:spcBef>
                <a:spcPct val="50000"/>
              </a:spcBef>
            </a:pPr>
            <a:endParaRPr lang="fr-CH" sz="1600"/>
          </a:p>
          <a:p>
            <a:pPr>
              <a:spcBef>
                <a:spcPct val="50000"/>
              </a:spcBef>
            </a:pPr>
            <a:endParaRPr lang="fr-FR" sz="1600"/>
          </a:p>
        </p:txBody>
      </p:sp>
      <p:graphicFrame>
        <p:nvGraphicFramePr>
          <p:cNvPr id="93186" name="Object 2"/>
          <p:cNvGraphicFramePr>
            <a:graphicFrameLocks noChangeAspect="1"/>
          </p:cNvGraphicFramePr>
          <p:nvPr/>
        </p:nvGraphicFramePr>
        <p:xfrm>
          <a:off x="1295400" y="1066800"/>
          <a:ext cx="6858000" cy="5335588"/>
        </p:xfrm>
        <a:graphic>
          <a:graphicData uri="http://schemas.openxmlformats.org/presentationml/2006/ole">
            <mc:AlternateContent xmlns:mc="http://schemas.openxmlformats.org/markup-compatibility/2006">
              <mc:Choice xmlns:v="urn:schemas-microsoft-com:vml" Requires="v">
                <p:oleObj spid="_x0000_s93211" name="Picture Publisher Image" r:id="rId3" imgW="13211280" imgH="10925280" progId="PictPub.Image.7">
                  <p:embed/>
                </p:oleObj>
              </mc:Choice>
              <mc:Fallback>
                <p:oleObj name="Picture Publisher Image" r:id="rId3" imgW="13211280" imgH="10925280" progId="PictPub.Image.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t="5931"/>
                      <a:stretch>
                        <a:fillRect/>
                      </a:stretch>
                    </p:blipFill>
                    <p:spPr bwMode="auto">
                      <a:xfrm>
                        <a:off x="1295400" y="1066800"/>
                        <a:ext cx="6858000" cy="533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3187" name="Rectangle 3"/>
          <p:cNvSpPr>
            <a:spLocks noGrp="1" noChangeArrowheads="1"/>
          </p:cNvSpPr>
          <p:nvPr>
            <p:ph type="title" idx="4294967295"/>
          </p:nvPr>
        </p:nvSpPr>
        <p:spPr>
          <a:xfrm>
            <a:off x="684213" y="260350"/>
            <a:ext cx="7772400" cy="571500"/>
          </a:xfrm>
        </p:spPr>
        <p:txBody>
          <a:bodyPr/>
          <a:lstStyle/>
          <a:p>
            <a:r>
              <a:rPr lang="en-US" sz="3400" b="1"/>
              <a:t>Requirements for GPS signals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8" name="Picture 4" descr="p212 Elbert"/>
          <p:cNvPicPr>
            <a:picLocks noGrp="1" noChangeAspect="1" noChangeArrowheads="1"/>
          </p:cNvPicPr>
          <p:nvPr>
            <p:ph idx="1"/>
          </p:nvPr>
        </p:nvPicPr>
        <p:blipFill>
          <a:blip r:embed="rId2" cstate="print"/>
          <a:srcRect l="4762" t="13475" r="9525" b="55585"/>
          <a:stretch>
            <a:fillRect/>
          </a:stretch>
        </p:blipFill>
        <p:spPr>
          <a:xfrm rot="60000">
            <a:off x="112713" y="1182688"/>
            <a:ext cx="8891587" cy="4541837"/>
          </a:xfrm>
          <a:noFill/>
          <a:ln/>
        </p:spPr>
      </p:pic>
      <p:sp>
        <p:nvSpPr>
          <p:cNvPr id="379909" name="Rectangle 5"/>
          <p:cNvSpPr>
            <a:spLocks noGrp="1" noChangeArrowheads="1"/>
          </p:cNvSpPr>
          <p:nvPr>
            <p:ph type="title"/>
          </p:nvPr>
        </p:nvSpPr>
        <p:spPr>
          <a:xfrm>
            <a:off x="684213" y="404813"/>
            <a:ext cx="7772400" cy="1008062"/>
          </a:xfrm>
        </p:spPr>
        <p:txBody>
          <a:bodyPr/>
          <a:lstStyle/>
          <a:p>
            <a:r>
              <a:rPr lang="en-US" sz="3200" b="1"/>
              <a:t>CDMA system -</a:t>
            </a:r>
            <a:br>
              <a:rPr lang="en-US" sz="3200" b="1"/>
            </a:br>
            <a:r>
              <a:rPr lang="en-US" sz="3200" b="1"/>
              <a:t>Interference suppressed at the receiver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GPS CDMA définition exemple 01"/>
          <p:cNvPicPr>
            <a:picLocks noChangeAspect="1" noChangeArrowheads="1"/>
          </p:cNvPicPr>
          <p:nvPr/>
        </p:nvPicPr>
        <p:blipFill>
          <a:blip r:embed="rId3" cstate="print"/>
          <a:srcRect r="4657"/>
          <a:stretch>
            <a:fillRect/>
          </a:stretch>
        </p:blipFill>
        <p:spPr bwMode="auto">
          <a:xfrm>
            <a:off x="3635375" y="836613"/>
            <a:ext cx="3998913" cy="5410200"/>
          </a:xfrm>
          <a:prstGeom prst="rect">
            <a:avLst/>
          </a:prstGeom>
          <a:noFill/>
          <a:ln w="9525">
            <a:noFill/>
            <a:miter lim="800000"/>
            <a:headEnd/>
            <a:tailEnd/>
          </a:ln>
        </p:spPr>
      </p:pic>
      <p:sp>
        <p:nvSpPr>
          <p:cNvPr id="83971" name="Rectangle 3"/>
          <p:cNvSpPr>
            <a:spLocks noGrp="1" noChangeArrowheads="1"/>
          </p:cNvSpPr>
          <p:nvPr>
            <p:ph type="title" idx="4294967295"/>
          </p:nvPr>
        </p:nvSpPr>
        <p:spPr>
          <a:xfrm>
            <a:off x="762000" y="228600"/>
            <a:ext cx="7772400" cy="457200"/>
          </a:xfrm>
        </p:spPr>
        <p:txBody>
          <a:bodyPr/>
          <a:lstStyle/>
          <a:p>
            <a:r>
              <a:rPr lang="fr-CH" sz="3400" b="1"/>
              <a:t>CDMA – Data, code, carrier</a:t>
            </a:r>
            <a:endParaRPr lang="fr-FR" sz="3400" b="1"/>
          </a:p>
        </p:txBody>
      </p:sp>
      <p:sp>
        <p:nvSpPr>
          <p:cNvPr id="83972" name="Text Box 4"/>
          <p:cNvSpPr txBox="1">
            <a:spLocks noChangeArrowheads="1"/>
          </p:cNvSpPr>
          <p:nvPr/>
        </p:nvSpPr>
        <p:spPr bwMode="auto">
          <a:xfrm>
            <a:off x="900113" y="1052513"/>
            <a:ext cx="2549525" cy="4646612"/>
          </a:xfrm>
          <a:prstGeom prst="rect">
            <a:avLst/>
          </a:prstGeom>
          <a:noFill/>
          <a:ln w="9525">
            <a:noFill/>
            <a:miter lim="800000"/>
            <a:headEnd/>
            <a:tailEnd/>
          </a:ln>
          <a:effectLst/>
        </p:spPr>
        <p:txBody>
          <a:bodyPr wrap="none" lIns="87279" tIns="43640" rIns="87279" bIns="43640">
            <a:spAutoFit/>
          </a:bodyPr>
          <a:lstStyle/>
          <a:p>
            <a:pPr defTabSz="873125" eaLnBrk="0" hangingPunct="0"/>
            <a:r>
              <a:rPr lang="fr-CH" sz="2300"/>
              <a:t>Data d(t)</a:t>
            </a:r>
          </a:p>
          <a:p>
            <a:pPr defTabSz="873125" eaLnBrk="0" hangingPunct="0"/>
            <a:endParaRPr lang="fr-CH" sz="2300"/>
          </a:p>
          <a:p>
            <a:pPr defTabSz="873125" eaLnBrk="0" hangingPunct="0"/>
            <a:endParaRPr lang="fr-CH" sz="2300"/>
          </a:p>
          <a:p>
            <a:pPr defTabSz="873125" eaLnBrk="0" hangingPunct="0"/>
            <a:r>
              <a:rPr lang="en-US" sz="2300"/>
              <a:t>PN Sequence</a:t>
            </a:r>
            <a:r>
              <a:rPr lang="fr-CH" sz="2300"/>
              <a:t> C</a:t>
            </a:r>
            <a:r>
              <a:rPr lang="fr-CH" sz="2300" baseline="-25000"/>
              <a:t>CA</a:t>
            </a:r>
            <a:r>
              <a:rPr lang="fr-CH" sz="2300"/>
              <a:t>(t)</a:t>
            </a:r>
          </a:p>
          <a:p>
            <a:pPr defTabSz="873125" eaLnBrk="0" hangingPunct="0"/>
            <a:endParaRPr lang="fr-CH" sz="2300"/>
          </a:p>
          <a:p>
            <a:pPr defTabSz="873125" eaLnBrk="0" hangingPunct="0"/>
            <a:endParaRPr lang="fr-CH" sz="2300"/>
          </a:p>
          <a:p>
            <a:pPr defTabSz="873125" eaLnBrk="0" hangingPunct="0"/>
            <a:r>
              <a:rPr lang="fr-CH" sz="2300"/>
              <a:t>C</a:t>
            </a:r>
            <a:r>
              <a:rPr lang="fr-CH" sz="2300" baseline="-25000"/>
              <a:t>CA</a:t>
            </a:r>
            <a:r>
              <a:rPr lang="fr-CH" sz="2300"/>
              <a:t>(t)</a:t>
            </a:r>
            <a:r>
              <a:rPr lang="fr-CH" sz="2300">
                <a:latin typeface="Symbol" pitchFamily="18" charset="2"/>
              </a:rPr>
              <a:t>Å</a:t>
            </a:r>
            <a:r>
              <a:rPr lang="fr-CH" sz="2300"/>
              <a:t>d(t)</a:t>
            </a:r>
          </a:p>
          <a:p>
            <a:pPr defTabSz="873125" eaLnBrk="0" hangingPunct="0"/>
            <a:endParaRPr lang="fr-CH" sz="2300"/>
          </a:p>
          <a:p>
            <a:pPr defTabSz="873125" eaLnBrk="0" hangingPunct="0"/>
            <a:endParaRPr lang="fr-CH" sz="2300"/>
          </a:p>
          <a:p>
            <a:pPr defTabSz="873125" eaLnBrk="0" hangingPunct="0"/>
            <a:r>
              <a:rPr lang="fr-CH" sz="2300"/>
              <a:t>Carrier c(t)</a:t>
            </a:r>
          </a:p>
          <a:p>
            <a:pPr defTabSz="873125" eaLnBrk="0" hangingPunct="0"/>
            <a:endParaRPr lang="fr-CH" sz="2300"/>
          </a:p>
          <a:p>
            <a:pPr defTabSz="873125" eaLnBrk="0" hangingPunct="0"/>
            <a:endParaRPr lang="fr-CH" sz="2300"/>
          </a:p>
          <a:p>
            <a:pPr defTabSz="873125" eaLnBrk="0" hangingPunct="0"/>
            <a:r>
              <a:rPr lang="en-US" sz="2300"/>
              <a:t>Modulated Carrier</a:t>
            </a:r>
          </a:p>
        </p:txBody>
      </p:sp>
      <p:graphicFrame>
        <p:nvGraphicFramePr>
          <p:cNvPr id="83973" name="Object 5"/>
          <p:cNvGraphicFramePr>
            <a:graphicFrameLocks noChangeAspect="1"/>
          </p:cNvGraphicFramePr>
          <p:nvPr/>
        </p:nvGraphicFramePr>
        <p:xfrm>
          <a:off x="244475" y="4986338"/>
          <a:ext cx="3305175" cy="371475"/>
        </p:xfrm>
        <a:graphic>
          <a:graphicData uri="http://schemas.openxmlformats.org/presentationml/2006/ole">
            <mc:AlternateContent xmlns:mc="http://schemas.openxmlformats.org/markup-compatibility/2006">
              <mc:Choice xmlns:v="urn:schemas-microsoft-com:vml" Requires="v">
                <p:oleObj spid="_x0000_s83998" name="Equation" r:id="rId4" imgW="1917360" imgH="215640" progId="Equation.3">
                  <p:embed/>
                </p:oleObj>
              </mc:Choice>
              <mc:Fallback>
                <p:oleObj name="Equation" r:id="rId4" imgW="1917360" imgH="21564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5" y="4986338"/>
                        <a:ext cx="33051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GPS CDMA signal coding 01"/>
          <p:cNvPicPr>
            <a:picLocks noChangeAspect="1" noChangeArrowheads="1"/>
          </p:cNvPicPr>
          <p:nvPr/>
        </p:nvPicPr>
        <p:blipFill>
          <a:blip r:embed="rId2" cstate="print"/>
          <a:srcRect t="9589"/>
          <a:stretch>
            <a:fillRect/>
          </a:stretch>
        </p:blipFill>
        <p:spPr bwMode="auto">
          <a:xfrm>
            <a:off x="360363" y="847725"/>
            <a:ext cx="8421687" cy="5172075"/>
          </a:xfrm>
          <a:prstGeom prst="rect">
            <a:avLst/>
          </a:prstGeom>
          <a:noFill/>
          <a:ln w="9525">
            <a:noFill/>
            <a:miter lim="800000"/>
            <a:headEnd/>
            <a:tailEnd/>
          </a:ln>
        </p:spPr>
      </p:pic>
      <p:sp>
        <p:nvSpPr>
          <p:cNvPr id="84995" name="Rectangle 3"/>
          <p:cNvSpPr>
            <a:spLocks noGrp="1" noChangeArrowheads="1"/>
          </p:cNvSpPr>
          <p:nvPr>
            <p:ph type="title" idx="4294967295"/>
          </p:nvPr>
        </p:nvSpPr>
        <p:spPr>
          <a:xfrm>
            <a:off x="539750" y="692150"/>
            <a:ext cx="7772400" cy="533400"/>
          </a:xfrm>
          <a:solidFill>
            <a:schemeClr val="bg1"/>
          </a:solidFill>
          <a:ln/>
        </p:spPr>
        <p:txBody>
          <a:bodyPr/>
          <a:lstStyle/>
          <a:p>
            <a:r>
              <a:rPr lang="fr-CH" sz="3400" b="1"/>
              <a:t>GPS - </a:t>
            </a:r>
            <a:r>
              <a:rPr lang="en-US" sz="3400" b="1"/>
              <a:t>Pseudorandom </a:t>
            </a:r>
            <a:r>
              <a:rPr lang="fr-CH" sz="3400" b="1"/>
              <a:t>Noise PN Codes</a:t>
            </a:r>
            <a:endParaRPr lang="fr-FR" sz="3400" b="1"/>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GPS CDMA PRN codes P et C A 02"/>
          <p:cNvPicPr>
            <a:picLocks noChangeAspect="1" noChangeArrowheads="1"/>
          </p:cNvPicPr>
          <p:nvPr/>
        </p:nvPicPr>
        <p:blipFill>
          <a:blip r:embed="rId2" cstate="print"/>
          <a:srcRect t="5272"/>
          <a:stretch>
            <a:fillRect/>
          </a:stretch>
        </p:blipFill>
        <p:spPr bwMode="auto">
          <a:xfrm>
            <a:off x="684213" y="836613"/>
            <a:ext cx="7820025" cy="5257800"/>
          </a:xfrm>
          <a:prstGeom prst="rect">
            <a:avLst/>
          </a:prstGeom>
          <a:noFill/>
          <a:ln w="9525">
            <a:noFill/>
            <a:miter lim="800000"/>
            <a:headEnd/>
            <a:tailEnd/>
          </a:ln>
        </p:spPr>
      </p:pic>
      <p:sp>
        <p:nvSpPr>
          <p:cNvPr id="86019" name="Rectangle 3"/>
          <p:cNvSpPr>
            <a:spLocks noGrp="1" noChangeArrowheads="1"/>
          </p:cNvSpPr>
          <p:nvPr>
            <p:ph type="title" idx="4294967295"/>
          </p:nvPr>
        </p:nvSpPr>
        <p:spPr>
          <a:xfrm>
            <a:off x="539750" y="260350"/>
            <a:ext cx="7772400" cy="457200"/>
          </a:xfrm>
        </p:spPr>
        <p:txBody>
          <a:bodyPr/>
          <a:lstStyle/>
          <a:p>
            <a:r>
              <a:rPr lang="en-US" sz="3400" b="1"/>
              <a:t>Pseudorandom </a:t>
            </a:r>
            <a:r>
              <a:rPr lang="fr-CH" sz="3400" b="1"/>
              <a:t>PN codes for GPS</a:t>
            </a:r>
            <a:endParaRPr lang="fr-FR" sz="3400" b="1"/>
          </a:p>
        </p:txBody>
      </p:sp>
      <p:pic>
        <p:nvPicPr>
          <p:cNvPr id="86020" name="Picture 4" descr="codebits"/>
          <p:cNvPicPr>
            <a:picLocks noChangeAspect="1" noChangeArrowheads="1"/>
          </p:cNvPicPr>
          <p:nvPr/>
        </p:nvPicPr>
        <p:blipFill>
          <a:blip r:embed="rId3" cstate="print"/>
          <a:srcRect l="604" t="3461" r="604" b="38072"/>
          <a:stretch>
            <a:fillRect/>
          </a:stretch>
        </p:blipFill>
        <p:spPr bwMode="auto">
          <a:xfrm>
            <a:off x="9525" y="5919788"/>
            <a:ext cx="9134475" cy="9382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468313" y="476250"/>
            <a:ext cx="8229600" cy="1295400"/>
          </a:xfrm>
        </p:spPr>
        <p:txBody>
          <a:bodyPr/>
          <a:lstStyle/>
          <a:p>
            <a:pPr defTabSz="914400"/>
            <a:r>
              <a:rPr lang="en-US" sz="2800" b="1" dirty="0"/>
              <a:t/>
            </a:r>
            <a:br>
              <a:rPr lang="en-US" sz="2800" b="1" dirty="0"/>
            </a:br>
            <a:r>
              <a:rPr lang="en-US" sz="2800" b="1" dirty="0"/>
              <a:t>GNSS – Global Navigation Satellite </a:t>
            </a:r>
            <a:r>
              <a:rPr lang="en-US" sz="2800" b="1" dirty="0" smtClean="0"/>
              <a:t>Systems</a:t>
            </a:r>
            <a:r>
              <a:rPr lang="en-US" sz="2800" b="1" dirty="0"/>
              <a:t/>
            </a:r>
            <a:br>
              <a:rPr lang="en-US" sz="2800" b="1" dirty="0"/>
            </a:br>
            <a:r>
              <a:rPr lang="en-US" sz="2800" b="1" dirty="0" smtClean="0"/>
              <a:t>CRP Champéry 22 </a:t>
            </a:r>
            <a:r>
              <a:rPr lang="en-US" sz="2800" b="1" dirty="0" err="1" smtClean="0"/>
              <a:t>septembre</a:t>
            </a:r>
            <a:r>
              <a:rPr lang="en-US" sz="2800" b="1" dirty="0" smtClean="0"/>
              <a:t> 2017</a:t>
            </a:r>
            <a:endParaRPr lang="en-US" sz="2800" b="1" dirty="0"/>
          </a:p>
        </p:txBody>
      </p:sp>
      <p:sp>
        <p:nvSpPr>
          <p:cNvPr id="354307" name="Rectangle 3"/>
          <p:cNvSpPr>
            <a:spLocks noGrp="1" noChangeArrowheads="1"/>
          </p:cNvSpPr>
          <p:nvPr>
            <p:ph type="body" idx="1"/>
          </p:nvPr>
        </p:nvSpPr>
        <p:spPr>
          <a:xfrm>
            <a:off x="250825" y="2492375"/>
            <a:ext cx="8748713" cy="3455988"/>
          </a:xfrm>
        </p:spPr>
        <p:txBody>
          <a:bodyPr/>
          <a:lstStyle/>
          <a:p>
            <a:pPr marL="342900" indent="-342900" defTabSz="914400">
              <a:lnSpc>
                <a:spcPct val="90000"/>
              </a:lnSpc>
              <a:buClr>
                <a:srgbClr val="009900"/>
              </a:buClr>
              <a:buSzPct val="80000"/>
              <a:buFont typeface="Wingdings" pitchFamily="2" charset="2"/>
              <a:buChar char="l"/>
            </a:pPr>
            <a:r>
              <a:rPr lang="en-US" sz="2800" b="1" dirty="0"/>
              <a:t>H</a:t>
            </a:r>
            <a:r>
              <a:rPr lang="en-US" sz="2800" b="1" dirty="0" smtClean="0"/>
              <a:t>istory</a:t>
            </a:r>
            <a:r>
              <a:rPr lang="en-US" sz="2800" b="1" dirty="0"/>
              <a:t>, terrestrial and satellite </a:t>
            </a:r>
            <a:r>
              <a:rPr lang="en-US" sz="2800" b="1" dirty="0" err="1" smtClean="0"/>
              <a:t>radionavigation</a:t>
            </a:r>
            <a:endParaRPr lang="en-US" sz="2800" b="1" dirty="0"/>
          </a:p>
          <a:p>
            <a:pPr marL="342900" indent="-342900" defTabSz="914400">
              <a:lnSpc>
                <a:spcPct val="90000"/>
              </a:lnSpc>
              <a:buClr>
                <a:srgbClr val="009900"/>
              </a:buClr>
              <a:buSzPct val="80000"/>
              <a:buFont typeface="Wingdings" pitchFamily="2" charset="2"/>
              <a:buChar char="l"/>
            </a:pPr>
            <a:r>
              <a:rPr lang="en-US" sz="2700" b="1" dirty="0" smtClean="0"/>
              <a:t>GPS - Principles</a:t>
            </a:r>
            <a:r>
              <a:rPr lang="en-US" sz="2700" b="1" dirty="0"/>
              <a:t>, signal detection in noise</a:t>
            </a:r>
          </a:p>
          <a:p>
            <a:pPr marL="342900" indent="-342900" defTabSz="914400">
              <a:lnSpc>
                <a:spcPct val="90000"/>
              </a:lnSpc>
              <a:buClr>
                <a:srgbClr val="009900"/>
              </a:buClr>
              <a:buSzPct val="80000"/>
              <a:buFont typeface="Wingdings" pitchFamily="2" charset="2"/>
              <a:buChar char="l"/>
            </a:pPr>
            <a:r>
              <a:rPr lang="en-US" sz="2700" b="1" dirty="0"/>
              <a:t>Accuracy and positioning errors</a:t>
            </a:r>
          </a:p>
          <a:p>
            <a:pPr marL="342900" indent="-342900" defTabSz="914400">
              <a:lnSpc>
                <a:spcPct val="90000"/>
              </a:lnSpc>
              <a:buClr>
                <a:srgbClr val="009900"/>
              </a:buClr>
              <a:buSzPct val="80000"/>
              <a:buFont typeface="Wingdings" pitchFamily="2" charset="2"/>
              <a:buChar char="l"/>
            </a:pPr>
            <a:r>
              <a:rPr lang="en-US" sz="2700" b="1" dirty="0"/>
              <a:t>High sensitivity, GPS indoor</a:t>
            </a:r>
          </a:p>
          <a:p>
            <a:pPr marL="342900" indent="-342900" defTabSz="914400">
              <a:lnSpc>
                <a:spcPct val="90000"/>
              </a:lnSpc>
              <a:buClr>
                <a:srgbClr val="009900"/>
              </a:buClr>
              <a:buSzPct val="80000"/>
              <a:buFont typeface="Wingdings" pitchFamily="2" charset="2"/>
              <a:buChar char="l"/>
            </a:pPr>
            <a:r>
              <a:rPr lang="en-US" sz="2700" b="1" dirty="0" smtClean="0"/>
              <a:t>GNSS: </a:t>
            </a:r>
            <a:r>
              <a:rPr lang="en-US" sz="2700" b="1" dirty="0"/>
              <a:t>Glonass, Galileo, </a:t>
            </a:r>
            <a:r>
              <a:rPr lang="en-US" sz="2700" b="1" dirty="0" smtClean="0"/>
              <a:t>Beidou and </a:t>
            </a:r>
            <a:r>
              <a:rPr lang="en-US" sz="2700" b="1" dirty="0"/>
              <a:t>others</a:t>
            </a:r>
          </a:p>
          <a:p>
            <a:pPr marL="342900" indent="-342900" defTabSz="914400">
              <a:lnSpc>
                <a:spcPct val="90000"/>
              </a:lnSpc>
              <a:buClr>
                <a:srgbClr val="009900"/>
              </a:buClr>
              <a:buSzPct val="80000"/>
              <a:buFont typeface="Wingdings" pitchFamily="2" charset="2"/>
              <a:buChar char="l"/>
            </a:pPr>
            <a:r>
              <a:rPr lang="en-US" sz="2800" b="1" dirty="0"/>
              <a:t>Interoperability between systems</a:t>
            </a:r>
          </a:p>
          <a:p>
            <a:pPr marL="342900" indent="-342900" defTabSz="914400">
              <a:lnSpc>
                <a:spcPct val="90000"/>
              </a:lnSpc>
              <a:buClr>
                <a:srgbClr val="009900"/>
              </a:buClr>
              <a:buSzPct val="80000"/>
              <a:buFont typeface="Wingdings" pitchFamily="2" charset="2"/>
              <a:buChar char="l"/>
            </a:pPr>
            <a:r>
              <a:rPr lang="en-US" sz="2800" b="1" dirty="0"/>
              <a:t>Conclusions</a:t>
            </a:r>
          </a:p>
        </p:txBody>
      </p:sp>
      <p:sp>
        <p:nvSpPr>
          <p:cNvPr id="354308" name="Rectangle 4"/>
          <p:cNvSpPr>
            <a:spLocks noChangeArrowheads="1"/>
          </p:cNvSpPr>
          <p:nvPr/>
        </p:nvSpPr>
        <p:spPr bwMode="auto">
          <a:xfrm>
            <a:off x="914400" y="2133600"/>
            <a:ext cx="8229600" cy="76200"/>
          </a:xfrm>
          <a:prstGeom prst="rect">
            <a:avLst/>
          </a:prstGeom>
          <a:gradFill rotWithShape="0">
            <a:gsLst>
              <a:gs pos="0">
                <a:schemeClr val="bg1"/>
              </a:gs>
              <a:gs pos="100000">
                <a:schemeClr val="bg2"/>
              </a:gs>
            </a:gsLst>
            <a:lin ang="0" scaled="1"/>
          </a:gradFill>
          <a:ln w="9525">
            <a:noFill/>
            <a:miter lim="800000"/>
            <a:headEnd/>
            <a:tailEnd/>
          </a:ln>
        </p:spPr>
        <p:txBody>
          <a:bodyPr/>
          <a:lstStyle/>
          <a:p>
            <a:endParaRPr lang="fr-CH"/>
          </a:p>
        </p:txBody>
      </p:sp>
      <p:sp>
        <p:nvSpPr>
          <p:cNvPr id="354309" name="Rectangle 5"/>
          <p:cNvSpPr>
            <a:spLocks noChangeArrowheads="1"/>
          </p:cNvSpPr>
          <p:nvPr/>
        </p:nvSpPr>
        <p:spPr bwMode="auto">
          <a:xfrm>
            <a:off x="0" y="5876925"/>
            <a:ext cx="9144000" cy="73025"/>
          </a:xfrm>
          <a:prstGeom prst="rect">
            <a:avLst/>
          </a:prstGeom>
          <a:gradFill rotWithShape="0">
            <a:gsLst>
              <a:gs pos="0">
                <a:schemeClr val="bg2"/>
              </a:gs>
              <a:gs pos="100000">
                <a:schemeClr val="bg1"/>
              </a:gs>
            </a:gsLst>
            <a:lin ang="0" scaled="1"/>
          </a:gradFill>
          <a:ln w="9525">
            <a:noFill/>
            <a:miter lim="800000"/>
            <a:headEnd/>
            <a:tailEnd/>
          </a:ln>
        </p:spPr>
        <p:txBody>
          <a:bodyPr/>
          <a:lstStyle/>
          <a:p>
            <a:endParaRPr lang="fr-CH"/>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2" name="Object 2"/>
          <p:cNvGraphicFramePr>
            <a:graphicFrameLocks noChangeAspect="1"/>
          </p:cNvGraphicFramePr>
          <p:nvPr/>
        </p:nvGraphicFramePr>
        <p:xfrm>
          <a:off x="395288" y="908050"/>
          <a:ext cx="8435975" cy="5108575"/>
        </p:xfrm>
        <a:graphic>
          <a:graphicData uri="http://schemas.openxmlformats.org/presentationml/2006/ole">
            <mc:AlternateContent xmlns:mc="http://schemas.openxmlformats.org/markup-compatibility/2006">
              <mc:Choice xmlns:v="urn:schemas-microsoft-com:vml" Requires="v">
                <p:oleObj spid="_x0000_s87067" name="Picture Publisher Image" r:id="rId3" imgW="14439960" imgH="10591920" progId="PictPub.Image.7">
                  <p:embed/>
                </p:oleObj>
              </mc:Choice>
              <mc:Fallback>
                <p:oleObj name="Picture Publisher Image" r:id="rId3" imgW="14439960" imgH="10591920" progId="PictPub.Image.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t="15295" r="3740" b="4419"/>
                      <a:stretch>
                        <a:fillRect/>
                      </a:stretch>
                    </p:blipFill>
                    <p:spPr bwMode="auto">
                      <a:xfrm>
                        <a:off x="395288" y="908050"/>
                        <a:ext cx="8435975" cy="51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6" name="Rectangle 6"/>
          <p:cNvSpPr>
            <a:spLocks noChangeArrowheads="1"/>
          </p:cNvSpPr>
          <p:nvPr/>
        </p:nvSpPr>
        <p:spPr bwMode="auto">
          <a:xfrm>
            <a:off x="2051050" y="6165850"/>
            <a:ext cx="3111500" cy="344488"/>
          </a:xfrm>
          <a:prstGeom prst="rect">
            <a:avLst/>
          </a:prstGeom>
          <a:solidFill>
            <a:schemeClr val="bg1"/>
          </a:solidFill>
          <a:ln w="9525">
            <a:noFill/>
            <a:miter lim="800000"/>
            <a:headEnd/>
            <a:tailEnd/>
          </a:ln>
          <a:effectLst/>
        </p:spPr>
        <p:txBody>
          <a:bodyPr wrap="none" lIns="87279" tIns="43640" rIns="87279" bIns="43640">
            <a:spAutoFit/>
          </a:bodyPr>
          <a:lstStyle/>
          <a:p>
            <a:pPr defTabSz="873125" eaLnBrk="0" hangingPunct="0"/>
            <a:r>
              <a:rPr lang="fr-CH" sz="1700"/>
              <a:t>154 carrier cycles per P-code chip</a:t>
            </a:r>
            <a:endParaRPr lang="fr-FR" sz="1700"/>
          </a:p>
        </p:txBody>
      </p:sp>
      <p:sp>
        <p:nvSpPr>
          <p:cNvPr id="87047" name="Rectangle 7"/>
          <p:cNvSpPr>
            <a:spLocks noGrp="1" noChangeArrowheads="1"/>
          </p:cNvSpPr>
          <p:nvPr>
            <p:ph type="title" idx="4294967295"/>
          </p:nvPr>
        </p:nvSpPr>
        <p:spPr>
          <a:xfrm>
            <a:off x="609600" y="381000"/>
            <a:ext cx="7772400" cy="533400"/>
          </a:xfrm>
        </p:spPr>
        <p:txBody>
          <a:bodyPr/>
          <a:lstStyle/>
          <a:p>
            <a:r>
              <a:rPr lang="fr-FR" sz="3400" b="1"/>
              <a:t>GPS L1 – PN Transitions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Object 2"/>
          <p:cNvGraphicFramePr>
            <a:graphicFrameLocks noChangeAspect="1"/>
          </p:cNvGraphicFramePr>
          <p:nvPr/>
        </p:nvGraphicFramePr>
        <p:xfrm>
          <a:off x="227013" y="628650"/>
          <a:ext cx="8689975" cy="5599113"/>
        </p:xfrm>
        <a:graphic>
          <a:graphicData uri="http://schemas.openxmlformats.org/presentationml/2006/ole">
            <mc:AlternateContent xmlns:mc="http://schemas.openxmlformats.org/markup-compatibility/2006">
              <mc:Choice xmlns:v="urn:schemas-microsoft-com:vml" Requires="v">
                <p:oleObj spid="_x0000_s88091" name="Picture Publisher Image" r:id="rId3" imgW="13982760" imgH="9010800" progId="PictPub.Image.7">
                  <p:embed/>
                </p:oleObj>
              </mc:Choice>
              <mc:Fallback>
                <p:oleObj name="Picture Publisher Image" r:id="rId3" imgW="13982760" imgH="9010800" progId="PictPub.Image.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3" y="628650"/>
                        <a:ext cx="8689975" cy="559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067" name="Rectangle 3"/>
          <p:cNvSpPr>
            <a:spLocks noGrp="1" noChangeArrowheads="1"/>
          </p:cNvSpPr>
          <p:nvPr>
            <p:ph type="title" idx="4294967295"/>
          </p:nvPr>
        </p:nvSpPr>
        <p:spPr>
          <a:xfrm>
            <a:off x="107950" y="620713"/>
            <a:ext cx="8877300" cy="600075"/>
          </a:xfrm>
          <a:solidFill>
            <a:schemeClr val="bg1"/>
          </a:solidFill>
          <a:ln/>
        </p:spPr>
        <p:txBody>
          <a:bodyPr/>
          <a:lstStyle/>
          <a:p>
            <a:r>
              <a:rPr lang="en-US" sz="3400" b="1"/>
              <a:t>GPS Signals Modulation Techniques</a:t>
            </a:r>
            <a:br>
              <a:rPr lang="en-US" sz="3400" b="1"/>
            </a:br>
            <a:r>
              <a:rPr lang="en-US" sz="2400" b="1"/>
              <a:t/>
            </a:r>
            <a:br>
              <a:rPr lang="en-US" sz="2400" b="1"/>
            </a:br>
            <a:endParaRPr lang="en-US" sz="2400" b="1"/>
          </a:p>
        </p:txBody>
      </p:sp>
      <p:sp>
        <p:nvSpPr>
          <p:cNvPr id="88072" name="Rectangle 8"/>
          <p:cNvSpPr>
            <a:spLocks noChangeArrowheads="1"/>
          </p:cNvSpPr>
          <p:nvPr/>
        </p:nvSpPr>
        <p:spPr bwMode="auto">
          <a:xfrm>
            <a:off x="7546975" y="2933700"/>
            <a:ext cx="965200" cy="366713"/>
          </a:xfrm>
          <a:prstGeom prst="rect">
            <a:avLst/>
          </a:prstGeom>
          <a:solidFill>
            <a:schemeClr val="bg1"/>
          </a:solidFill>
          <a:ln w="9525">
            <a:noFill/>
            <a:miter lim="800000"/>
            <a:headEnd/>
            <a:tailEnd/>
          </a:ln>
          <a:effectLst/>
        </p:spPr>
        <p:txBody>
          <a:bodyPr lIns="87279" tIns="43640" rIns="87279" bIns="43640">
            <a:spAutoFit/>
          </a:bodyPr>
          <a:lstStyle/>
          <a:p>
            <a:pPr defTabSz="873125" eaLnBrk="0" hangingPunct="0"/>
            <a:r>
              <a:rPr lang="fr-CH" sz="1700"/>
              <a:t>(7 jours)</a:t>
            </a:r>
            <a:endParaRPr lang="fr-FR" sz="1700"/>
          </a:p>
        </p:txBody>
      </p:sp>
      <p:sp>
        <p:nvSpPr>
          <p:cNvPr id="88073" name="Text Box 9"/>
          <p:cNvSpPr txBox="1">
            <a:spLocks noChangeArrowheads="1"/>
          </p:cNvSpPr>
          <p:nvPr/>
        </p:nvSpPr>
        <p:spPr bwMode="auto">
          <a:xfrm>
            <a:off x="7667625" y="6121400"/>
            <a:ext cx="1347788" cy="703263"/>
          </a:xfrm>
          <a:prstGeom prst="rect">
            <a:avLst/>
          </a:prstGeom>
          <a:solidFill>
            <a:schemeClr val="bg1"/>
          </a:solidFill>
          <a:ln w="9525">
            <a:noFill/>
            <a:miter lim="800000"/>
            <a:headEnd/>
            <a:tailEnd/>
          </a:ln>
          <a:effectLst/>
        </p:spPr>
        <p:txBody>
          <a:bodyPr>
            <a:spAutoFit/>
          </a:bodyPr>
          <a:lstStyle/>
          <a:p>
            <a:pPr>
              <a:spcBef>
                <a:spcPct val="50000"/>
              </a:spcBef>
            </a:pPr>
            <a:endParaRPr lang="fr-CH" sz="1600"/>
          </a:p>
          <a:p>
            <a:pPr>
              <a:spcBef>
                <a:spcPct val="50000"/>
              </a:spcBef>
            </a:pPr>
            <a:endParaRPr lang="fr-FR" sz="160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6834" name="Object 2"/>
          <p:cNvGraphicFramePr>
            <a:graphicFrameLocks noChangeAspect="1"/>
          </p:cNvGraphicFramePr>
          <p:nvPr/>
        </p:nvGraphicFramePr>
        <p:xfrm>
          <a:off x="609600" y="1371600"/>
          <a:ext cx="8153400" cy="4645025"/>
        </p:xfrm>
        <a:graphic>
          <a:graphicData uri="http://schemas.openxmlformats.org/presentationml/2006/ole">
            <mc:AlternateContent xmlns:mc="http://schemas.openxmlformats.org/markup-compatibility/2006">
              <mc:Choice xmlns:v="urn:schemas-microsoft-com:vml" Requires="v">
                <p:oleObj spid="_x0000_s376859" name="Dessin Designer" r:id="rId3" imgW="6105600" imgH="3478320" progId="Designer.Drawing.7">
                  <p:embed/>
                </p:oleObj>
              </mc:Choice>
              <mc:Fallback>
                <p:oleObj name="Dessin Designer" r:id="rId3" imgW="6105600" imgH="3478320" progId="Designer.Drawing.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71600"/>
                        <a:ext cx="8153400" cy="464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091" name="Rectangle 3"/>
          <p:cNvSpPr>
            <a:spLocks noGrp="1" noChangeArrowheads="1"/>
          </p:cNvSpPr>
          <p:nvPr>
            <p:ph type="title" idx="4294967295"/>
          </p:nvPr>
        </p:nvSpPr>
        <p:spPr>
          <a:xfrm>
            <a:off x="304800" y="152400"/>
            <a:ext cx="8534400" cy="1143000"/>
          </a:xfrm>
        </p:spPr>
        <p:txBody>
          <a:bodyPr/>
          <a:lstStyle/>
          <a:p>
            <a:r>
              <a:rPr lang="en-US" sz="3400" b="1"/>
              <a:t>Rectangular Pulse, Fourier Transform, Power Spectral Density, Crosscorrelation</a:t>
            </a:r>
          </a:p>
        </p:txBody>
      </p:sp>
      <p:sp>
        <p:nvSpPr>
          <p:cNvPr id="89092" name="Text Box 4"/>
          <p:cNvSpPr txBox="1">
            <a:spLocks noChangeArrowheads="1"/>
          </p:cNvSpPr>
          <p:nvPr/>
        </p:nvSpPr>
        <p:spPr bwMode="auto">
          <a:xfrm>
            <a:off x="3962400" y="6096000"/>
            <a:ext cx="1822450" cy="381000"/>
          </a:xfrm>
          <a:prstGeom prst="rect">
            <a:avLst/>
          </a:prstGeom>
          <a:noFill/>
          <a:ln w="9525">
            <a:noFill/>
            <a:miter lim="800000"/>
            <a:headEnd/>
            <a:tailEnd/>
          </a:ln>
          <a:effectLst/>
        </p:spPr>
        <p:txBody>
          <a:bodyPr wrap="none">
            <a:spAutoFit/>
          </a:bodyPr>
          <a:lstStyle/>
          <a:p>
            <a:r>
              <a:rPr lang="en-US" sz="1900"/>
              <a:t>Wiener Theorem</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5810" name="Object 2"/>
          <p:cNvGraphicFramePr>
            <a:graphicFrameLocks noChangeAspect="1"/>
          </p:cNvGraphicFramePr>
          <p:nvPr/>
        </p:nvGraphicFramePr>
        <p:xfrm>
          <a:off x="990600" y="838200"/>
          <a:ext cx="7243763" cy="5251450"/>
        </p:xfrm>
        <a:graphic>
          <a:graphicData uri="http://schemas.openxmlformats.org/presentationml/2006/ole">
            <mc:AlternateContent xmlns:mc="http://schemas.openxmlformats.org/markup-compatibility/2006">
              <mc:Choice xmlns:v="urn:schemas-microsoft-com:vml" Requires="v">
                <p:oleObj spid="_x0000_s375835" name="Dessin Designer" r:id="rId3" imgW="7242480" imgH="5249160" progId="Designer.Drawing.7">
                  <p:embed/>
                </p:oleObj>
              </mc:Choice>
              <mc:Fallback>
                <p:oleObj name="Dessin Designer" r:id="rId3" imgW="7242480" imgH="5249160" progId="Designer.Drawing.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838200"/>
                        <a:ext cx="7243763" cy="525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15" name="Rectangle 3"/>
          <p:cNvSpPr>
            <a:spLocks noGrp="1" noChangeArrowheads="1"/>
          </p:cNvSpPr>
          <p:nvPr>
            <p:ph type="title" idx="4294967295"/>
          </p:nvPr>
        </p:nvSpPr>
        <p:spPr>
          <a:xfrm>
            <a:off x="762000" y="304800"/>
            <a:ext cx="7772400" cy="533400"/>
          </a:xfrm>
        </p:spPr>
        <p:txBody>
          <a:bodyPr/>
          <a:lstStyle/>
          <a:p>
            <a:r>
              <a:rPr lang="fr-FR" sz="3400" b="1"/>
              <a:t>GPS – C/A et P (Y) PSD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GPS CDMA power spectrum 01"/>
          <p:cNvPicPr>
            <a:picLocks noChangeAspect="1" noChangeArrowheads="1"/>
          </p:cNvPicPr>
          <p:nvPr/>
        </p:nvPicPr>
        <p:blipFill>
          <a:blip r:embed="rId2" cstate="print"/>
          <a:srcRect/>
          <a:stretch>
            <a:fillRect/>
          </a:stretch>
        </p:blipFill>
        <p:spPr bwMode="auto">
          <a:xfrm>
            <a:off x="168275" y="1306513"/>
            <a:ext cx="8805863" cy="4243387"/>
          </a:xfrm>
          <a:prstGeom prst="rect">
            <a:avLst/>
          </a:prstGeom>
          <a:noFill/>
        </p:spPr>
      </p:pic>
      <p:sp>
        <p:nvSpPr>
          <p:cNvPr id="91139" name="Rectangle 3"/>
          <p:cNvSpPr>
            <a:spLocks noGrp="1" noChangeArrowheads="1"/>
          </p:cNvSpPr>
          <p:nvPr>
            <p:ph type="title" idx="4294967295"/>
          </p:nvPr>
        </p:nvSpPr>
        <p:spPr>
          <a:xfrm>
            <a:off x="609600" y="457200"/>
            <a:ext cx="7924800" cy="990600"/>
          </a:xfrm>
        </p:spPr>
        <p:txBody>
          <a:bodyPr/>
          <a:lstStyle/>
          <a:p>
            <a:r>
              <a:rPr lang="en-US" sz="3400" b="1"/>
              <a:t>PSD – Power Spectral Density</a:t>
            </a:r>
            <a:br>
              <a:rPr lang="en-US" sz="3400" b="1"/>
            </a:br>
            <a:r>
              <a:rPr lang="en-US" sz="2700" b="1"/>
              <a:t>Carrier modulated with a PN code</a:t>
            </a:r>
          </a:p>
        </p:txBody>
      </p:sp>
      <p:sp>
        <p:nvSpPr>
          <p:cNvPr id="91140" name="Rectangle 4"/>
          <p:cNvSpPr>
            <a:spLocks noChangeArrowheads="1"/>
          </p:cNvSpPr>
          <p:nvPr/>
        </p:nvSpPr>
        <p:spPr bwMode="auto">
          <a:xfrm>
            <a:off x="3871913" y="5008563"/>
            <a:ext cx="2101850" cy="701675"/>
          </a:xfrm>
          <a:prstGeom prst="rect">
            <a:avLst/>
          </a:prstGeom>
          <a:noFill/>
          <a:ln w="9525">
            <a:noFill/>
            <a:miter lim="800000"/>
            <a:headEnd/>
            <a:tailEnd/>
          </a:ln>
          <a:effectLst/>
        </p:spPr>
        <p:txBody>
          <a:bodyPr wrap="none" lIns="87279" tIns="43640" rIns="87279" bIns="43640">
            <a:spAutoFit/>
          </a:bodyPr>
          <a:lstStyle/>
          <a:p>
            <a:pPr defTabSz="873125"/>
            <a:r>
              <a:rPr lang="fr-CH" sz="1900">
                <a:latin typeface="Arial" charset="0"/>
              </a:rPr>
              <a:t>L1: 1.57542 GHz</a:t>
            </a:r>
          </a:p>
          <a:p>
            <a:pPr defTabSz="873125"/>
            <a:r>
              <a:rPr lang="fr-CH" sz="1900">
                <a:latin typeface="Arial" charset="0"/>
              </a:rPr>
              <a:t>L2: 1.22760 GHz</a:t>
            </a:r>
          </a:p>
        </p:txBody>
      </p:sp>
      <p:sp>
        <p:nvSpPr>
          <p:cNvPr id="91141" name="Rectangle 5"/>
          <p:cNvSpPr>
            <a:spLocks noChangeArrowheads="1"/>
          </p:cNvSpPr>
          <p:nvPr/>
        </p:nvSpPr>
        <p:spPr bwMode="auto">
          <a:xfrm>
            <a:off x="6172200" y="4114800"/>
            <a:ext cx="1285875" cy="336550"/>
          </a:xfrm>
          <a:prstGeom prst="rect">
            <a:avLst/>
          </a:prstGeom>
          <a:noFill/>
          <a:ln w="9525">
            <a:noFill/>
            <a:miter lim="800000"/>
            <a:headEnd/>
            <a:tailEnd/>
          </a:ln>
          <a:effectLst/>
        </p:spPr>
        <p:txBody>
          <a:bodyPr wrap="none" lIns="87279" tIns="43640" rIns="87279" bIns="43640">
            <a:spAutoFit/>
          </a:bodyPr>
          <a:lstStyle/>
          <a:p>
            <a:pPr defTabSz="873125"/>
            <a:r>
              <a:rPr lang="fr-CH" sz="1500">
                <a:latin typeface="Arial" charset="0"/>
              </a:rPr>
              <a:t>+1.023 MHz</a:t>
            </a:r>
          </a:p>
        </p:txBody>
      </p:sp>
      <p:sp>
        <p:nvSpPr>
          <p:cNvPr id="91142" name="Rectangle 6"/>
          <p:cNvSpPr>
            <a:spLocks noChangeArrowheads="1"/>
          </p:cNvSpPr>
          <p:nvPr/>
        </p:nvSpPr>
        <p:spPr bwMode="auto">
          <a:xfrm>
            <a:off x="1974850" y="4048125"/>
            <a:ext cx="1233488" cy="336550"/>
          </a:xfrm>
          <a:prstGeom prst="rect">
            <a:avLst/>
          </a:prstGeom>
          <a:noFill/>
          <a:ln w="9525">
            <a:noFill/>
            <a:miter lim="800000"/>
            <a:headEnd/>
            <a:tailEnd/>
          </a:ln>
          <a:effectLst/>
        </p:spPr>
        <p:txBody>
          <a:bodyPr wrap="none" lIns="87279" tIns="43640" rIns="87279" bIns="43640">
            <a:spAutoFit/>
          </a:bodyPr>
          <a:lstStyle/>
          <a:p>
            <a:pPr defTabSz="873125"/>
            <a:r>
              <a:rPr lang="fr-CH" sz="1500">
                <a:latin typeface="Arial" charset="0"/>
              </a:rPr>
              <a:t>-1.023 MHz</a:t>
            </a:r>
          </a:p>
        </p:txBody>
      </p:sp>
      <p:sp>
        <p:nvSpPr>
          <p:cNvPr id="91143" name="Rectangle 7"/>
          <p:cNvSpPr>
            <a:spLocks noChangeArrowheads="1"/>
          </p:cNvSpPr>
          <p:nvPr/>
        </p:nvSpPr>
        <p:spPr bwMode="auto">
          <a:xfrm>
            <a:off x="2760663" y="3209925"/>
            <a:ext cx="703262" cy="336550"/>
          </a:xfrm>
          <a:prstGeom prst="rect">
            <a:avLst/>
          </a:prstGeom>
          <a:noFill/>
          <a:ln w="9525">
            <a:noFill/>
            <a:miter lim="800000"/>
            <a:headEnd/>
            <a:tailEnd/>
          </a:ln>
          <a:effectLst/>
        </p:spPr>
        <p:txBody>
          <a:bodyPr wrap="none" lIns="87279" tIns="43640" rIns="87279" bIns="43640">
            <a:spAutoFit/>
          </a:bodyPr>
          <a:lstStyle/>
          <a:p>
            <a:pPr defTabSz="873125"/>
            <a:r>
              <a:rPr lang="fr-CH" sz="1500">
                <a:latin typeface="Arial" charset="0"/>
              </a:rPr>
              <a:t>1 kHz</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GPS CDMA signal spectrum P et C A 01"/>
          <p:cNvPicPr>
            <a:picLocks noChangeAspect="1" noChangeArrowheads="1"/>
          </p:cNvPicPr>
          <p:nvPr/>
        </p:nvPicPr>
        <p:blipFill>
          <a:blip r:embed="rId2" cstate="print"/>
          <a:srcRect t="30692"/>
          <a:stretch>
            <a:fillRect/>
          </a:stretch>
        </p:blipFill>
        <p:spPr bwMode="auto">
          <a:xfrm>
            <a:off x="144463" y="1600200"/>
            <a:ext cx="8853487" cy="4419600"/>
          </a:xfrm>
          <a:prstGeom prst="rect">
            <a:avLst/>
          </a:prstGeom>
          <a:noFill/>
          <a:ln w="9525">
            <a:noFill/>
            <a:miter lim="800000"/>
            <a:headEnd/>
            <a:tailEnd/>
          </a:ln>
        </p:spPr>
      </p:pic>
      <p:sp>
        <p:nvSpPr>
          <p:cNvPr id="92163" name="Rectangle 3"/>
          <p:cNvSpPr>
            <a:spLocks noGrp="1" noChangeArrowheads="1"/>
          </p:cNvSpPr>
          <p:nvPr>
            <p:ph type="title" idx="4294967295"/>
          </p:nvPr>
        </p:nvSpPr>
        <p:spPr>
          <a:xfrm>
            <a:off x="762000" y="533400"/>
            <a:ext cx="7772400" cy="685800"/>
          </a:xfrm>
        </p:spPr>
        <p:txBody>
          <a:bodyPr/>
          <a:lstStyle/>
          <a:p>
            <a:r>
              <a:rPr lang="en-US" sz="3400" b="1"/>
              <a:t>Spectrum for GPS signals</a:t>
            </a:r>
            <a:endParaRPr lang="en-US" sz="2700" b="1"/>
          </a:p>
        </p:txBody>
      </p:sp>
      <p:sp>
        <p:nvSpPr>
          <p:cNvPr id="92164" name="Text Box 4"/>
          <p:cNvSpPr txBox="1">
            <a:spLocks noChangeArrowheads="1"/>
          </p:cNvSpPr>
          <p:nvPr/>
        </p:nvSpPr>
        <p:spPr bwMode="auto">
          <a:xfrm>
            <a:off x="755650" y="1412875"/>
            <a:ext cx="6784975" cy="908050"/>
          </a:xfrm>
          <a:prstGeom prst="rect">
            <a:avLst/>
          </a:prstGeom>
          <a:noFill/>
          <a:ln w="9525">
            <a:noFill/>
            <a:miter lim="800000"/>
            <a:headEnd/>
            <a:tailEnd/>
          </a:ln>
          <a:effectLst/>
        </p:spPr>
        <p:txBody>
          <a:bodyPr wrap="none" lIns="87279" tIns="43640" rIns="87279" bIns="43640">
            <a:spAutoFit/>
          </a:bodyPr>
          <a:lstStyle/>
          <a:p>
            <a:pPr defTabSz="873125" eaLnBrk="0" hangingPunct="0"/>
            <a:r>
              <a:rPr lang="en-US" sz="2700">
                <a:solidFill>
                  <a:schemeClr val="tx2"/>
                </a:solidFill>
              </a:rPr>
              <a:t>Effects of the PN pseudorandom codes C/A et P</a:t>
            </a:r>
          </a:p>
          <a:p>
            <a:pPr defTabSz="873125" eaLnBrk="0" hangingPunct="0"/>
            <a:r>
              <a:rPr lang="en-US" sz="2700">
                <a:solidFill>
                  <a:schemeClr val="tx2"/>
                </a:solidFill>
              </a:rPr>
              <a:t>modulating L1 and L2 carriers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09600" y="457200"/>
            <a:ext cx="7772400" cy="685800"/>
          </a:xfrm>
        </p:spPr>
        <p:txBody>
          <a:bodyPr/>
          <a:lstStyle/>
          <a:p>
            <a:r>
              <a:rPr lang="en-US" sz="3800" b="1">
                <a:latin typeface="Arial" charset="0"/>
              </a:rPr>
              <a:t>Signal Power at the receiver</a:t>
            </a:r>
          </a:p>
        </p:txBody>
      </p:sp>
      <p:sp>
        <p:nvSpPr>
          <p:cNvPr id="94211" name="Text Box 3"/>
          <p:cNvSpPr txBox="1">
            <a:spLocks noChangeArrowheads="1"/>
          </p:cNvSpPr>
          <p:nvPr/>
        </p:nvSpPr>
        <p:spPr bwMode="auto">
          <a:xfrm>
            <a:off x="762000" y="1600200"/>
            <a:ext cx="2579688" cy="374650"/>
          </a:xfrm>
          <a:prstGeom prst="rect">
            <a:avLst/>
          </a:prstGeom>
          <a:noFill/>
          <a:ln w="9525">
            <a:noFill/>
            <a:miter lim="800000"/>
            <a:headEnd/>
            <a:tailEnd/>
          </a:ln>
          <a:effectLst/>
        </p:spPr>
        <p:txBody>
          <a:bodyPr wrap="none" lIns="87279" tIns="43640" rIns="87279" bIns="43640">
            <a:spAutoFit/>
          </a:bodyPr>
          <a:lstStyle/>
          <a:p>
            <a:pPr defTabSz="873125"/>
            <a:r>
              <a:rPr lang="en-US" sz="1900">
                <a:latin typeface="Arial" charset="0"/>
              </a:rPr>
              <a:t>Power Loss in Space :</a:t>
            </a:r>
          </a:p>
        </p:txBody>
      </p:sp>
      <p:sp>
        <p:nvSpPr>
          <p:cNvPr id="94212" name="Text Box 4"/>
          <p:cNvSpPr txBox="1">
            <a:spLocks noChangeArrowheads="1"/>
          </p:cNvSpPr>
          <p:nvPr/>
        </p:nvSpPr>
        <p:spPr bwMode="auto">
          <a:xfrm>
            <a:off x="6435725" y="2255838"/>
            <a:ext cx="1997075" cy="663575"/>
          </a:xfrm>
          <a:prstGeom prst="rect">
            <a:avLst/>
          </a:prstGeom>
          <a:noFill/>
          <a:ln w="9525">
            <a:noFill/>
            <a:miter lim="800000"/>
            <a:headEnd/>
            <a:tailEnd/>
          </a:ln>
          <a:effectLst/>
        </p:spPr>
        <p:txBody>
          <a:bodyPr wrap="none" lIns="87279" tIns="43640" rIns="87279" bIns="43640">
            <a:spAutoFit/>
          </a:bodyPr>
          <a:lstStyle/>
          <a:p>
            <a:pPr defTabSz="873125"/>
            <a:r>
              <a:rPr lang="fr-CH" sz="1900">
                <a:latin typeface="Arial" charset="0"/>
              </a:rPr>
              <a:t>(</a:t>
            </a:r>
            <a:r>
              <a:rPr lang="en-US" sz="1900" i="1">
                <a:latin typeface="Arial" charset="0"/>
              </a:rPr>
              <a:t>R</a:t>
            </a:r>
            <a:r>
              <a:rPr lang="en-US" sz="1900" i="1" baseline="-25000">
                <a:latin typeface="Arial" charset="0"/>
              </a:rPr>
              <a:t>su</a:t>
            </a:r>
            <a:r>
              <a:rPr lang="en-US" sz="1900">
                <a:latin typeface="Arial" charset="0"/>
              </a:rPr>
              <a:t> = 25’785 km</a:t>
            </a:r>
          </a:p>
          <a:p>
            <a:pPr defTabSz="873125"/>
            <a:r>
              <a:rPr lang="en-US" sz="1900">
                <a:latin typeface="Arial" charset="0"/>
              </a:rPr>
              <a:t>     </a:t>
            </a:r>
            <a:r>
              <a:rPr lang="en-US" sz="1900">
                <a:latin typeface="Symbol" pitchFamily="18" charset="2"/>
              </a:rPr>
              <a:t>l</a:t>
            </a:r>
            <a:r>
              <a:rPr lang="en-US" sz="1900">
                <a:latin typeface="Arial" charset="0"/>
              </a:rPr>
              <a:t> = 0.19 m)</a:t>
            </a:r>
          </a:p>
        </p:txBody>
      </p:sp>
      <p:sp>
        <p:nvSpPr>
          <p:cNvPr id="94213" name="Text Box 5"/>
          <p:cNvSpPr txBox="1">
            <a:spLocks noChangeArrowheads="1"/>
          </p:cNvSpPr>
          <p:nvPr/>
        </p:nvSpPr>
        <p:spPr bwMode="auto">
          <a:xfrm>
            <a:off x="777875" y="3113088"/>
            <a:ext cx="4830763" cy="374650"/>
          </a:xfrm>
          <a:prstGeom prst="rect">
            <a:avLst/>
          </a:prstGeom>
          <a:noFill/>
          <a:ln w="9525">
            <a:noFill/>
            <a:miter lim="800000"/>
            <a:headEnd/>
            <a:tailEnd/>
          </a:ln>
          <a:effectLst/>
        </p:spPr>
        <p:txBody>
          <a:bodyPr wrap="none" lIns="87279" tIns="43640" rIns="87279" bIns="43640">
            <a:spAutoFit/>
          </a:bodyPr>
          <a:lstStyle/>
          <a:p>
            <a:pPr defTabSz="873125"/>
            <a:r>
              <a:rPr lang="en-US" sz="1900">
                <a:latin typeface="Arial" charset="0"/>
              </a:rPr>
              <a:t>Signal Power at the receiver (5° elevation) :</a:t>
            </a:r>
          </a:p>
        </p:txBody>
      </p:sp>
      <p:sp>
        <p:nvSpPr>
          <p:cNvPr id="94214" name="Text Box 6"/>
          <p:cNvSpPr txBox="1">
            <a:spLocks noChangeArrowheads="1"/>
          </p:cNvSpPr>
          <p:nvPr/>
        </p:nvSpPr>
        <p:spPr bwMode="auto">
          <a:xfrm>
            <a:off x="1000125" y="3657600"/>
            <a:ext cx="5119688" cy="374650"/>
          </a:xfrm>
          <a:prstGeom prst="rect">
            <a:avLst/>
          </a:prstGeom>
          <a:noFill/>
          <a:ln w="9525">
            <a:noFill/>
            <a:miter lim="800000"/>
            <a:headEnd/>
            <a:tailEnd/>
          </a:ln>
          <a:effectLst/>
        </p:spPr>
        <p:txBody>
          <a:bodyPr lIns="87279" tIns="43640" rIns="87279" bIns="43640">
            <a:spAutoFit/>
          </a:bodyPr>
          <a:lstStyle/>
          <a:p>
            <a:pPr defTabSz="873125"/>
            <a:r>
              <a:rPr lang="en-US" sz="1900" i="1">
                <a:latin typeface="Arial" charset="0"/>
              </a:rPr>
              <a:t>P</a:t>
            </a:r>
            <a:r>
              <a:rPr lang="en-US" sz="1900" i="1" baseline="-25000">
                <a:latin typeface="Arial" charset="0"/>
              </a:rPr>
              <a:t>r</a:t>
            </a:r>
            <a:r>
              <a:rPr lang="en-US" sz="1900">
                <a:latin typeface="Arial" charset="0"/>
              </a:rPr>
              <a:t> = 24.6 dBW - 184.6 dB = -160 dBW</a:t>
            </a:r>
          </a:p>
        </p:txBody>
      </p:sp>
      <p:graphicFrame>
        <p:nvGraphicFramePr>
          <p:cNvPr id="94215" name="Object 7"/>
          <p:cNvGraphicFramePr>
            <a:graphicFrameLocks noChangeAspect="1"/>
          </p:cNvGraphicFramePr>
          <p:nvPr/>
        </p:nvGraphicFramePr>
        <p:xfrm>
          <a:off x="852488" y="2122488"/>
          <a:ext cx="5186362" cy="852487"/>
        </p:xfrm>
        <a:graphic>
          <a:graphicData uri="http://schemas.openxmlformats.org/presentationml/2006/ole">
            <mc:AlternateContent xmlns:mc="http://schemas.openxmlformats.org/markup-compatibility/2006">
              <mc:Choice xmlns:v="urn:schemas-microsoft-com:vml" Requires="v">
                <p:oleObj spid="_x0000_s94240" name="Equation" r:id="rId3" imgW="2781000" imgH="457200" progId="Equation.3">
                  <p:embed/>
                </p:oleObj>
              </mc:Choice>
              <mc:Fallback>
                <p:oleObj name="Equation" r:id="rId3" imgW="2781000" imgH="457200"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88" y="2122488"/>
                        <a:ext cx="5186362"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216" name="Text Box 8"/>
          <p:cNvSpPr txBox="1">
            <a:spLocks noChangeArrowheads="1"/>
          </p:cNvSpPr>
          <p:nvPr/>
        </p:nvSpPr>
        <p:spPr bwMode="auto">
          <a:xfrm>
            <a:off x="762000" y="4191000"/>
            <a:ext cx="7788275" cy="374650"/>
          </a:xfrm>
          <a:prstGeom prst="rect">
            <a:avLst/>
          </a:prstGeom>
          <a:noFill/>
          <a:ln w="9525">
            <a:noFill/>
            <a:miter lim="800000"/>
            <a:headEnd/>
            <a:tailEnd/>
          </a:ln>
          <a:effectLst/>
        </p:spPr>
        <p:txBody>
          <a:bodyPr lIns="87279" tIns="43640" rIns="87279" bIns="43640">
            <a:spAutoFit/>
          </a:bodyPr>
          <a:lstStyle/>
          <a:p>
            <a:pPr defTabSz="873125"/>
            <a:r>
              <a:rPr lang="en-US" sz="1900">
                <a:latin typeface="Arial" charset="0"/>
              </a:rPr>
              <a:t>Receiver noise C/N</a:t>
            </a:r>
            <a:r>
              <a:rPr lang="en-US" sz="1900" baseline="-25000">
                <a:latin typeface="Arial" charset="0"/>
              </a:rPr>
              <a:t>0</a:t>
            </a:r>
            <a:r>
              <a:rPr lang="en-US" sz="1900">
                <a:latin typeface="Arial" charset="0"/>
              </a:rPr>
              <a:t> (carrier / noise density ratio) :</a:t>
            </a:r>
          </a:p>
        </p:txBody>
      </p:sp>
      <p:sp>
        <p:nvSpPr>
          <p:cNvPr id="94217" name="Text Box 9"/>
          <p:cNvSpPr txBox="1">
            <a:spLocks noChangeArrowheads="1"/>
          </p:cNvSpPr>
          <p:nvPr/>
        </p:nvSpPr>
        <p:spPr bwMode="auto">
          <a:xfrm>
            <a:off x="827088" y="4652963"/>
            <a:ext cx="7799387" cy="1257683"/>
          </a:xfrm>
          <a:prstGeom prst="rect">
            <a:avLst/>
          </a:prstGeom>
          <a:noFill/>
          <a:ln w="9525">
            <a:noFill/>
            <a:miter lim="800000"/>
            <a:headEnd/>
            <a:tailEnd/>
          </a:ln>
          <a:effectLst/>
        </p:spPr>
        <p:txBody>
          <a:bodyPr lIns="87279" tIns="43640" rIns="87279" bIns="43640">
            <a:spAutoFit/>
          </a:bodyPr>
          <a:lstStyle/>
          <a:p>
            <a:pPr defTabSz="873125"/>
            <a:r>
              <a:rPr lang="en-US" sz="1900" dirty="0">
                <a:latin typeface="Arial" charset="0"/>
              </a:rPr>
              <a:t>C/N</a:t>
            </a:r>
            <a:r>
              <a:rPr lang="en-US" sz="1900" baseline="-25000" dirty="0">
                <a:latin typeface="Arial" charset="0"/>
              </a:rPr>
              <a:t>0</a:t>
            </a:r>
            <a:r>
              <a:rPr lang="en-US" sz="1900" dirty="0">
                <a:latin typeface="Arial" charset="0"/>
              </a:rPr>
              <a:t> = P</a:t>
            </a:r>
            <a:r>
              <a:rPr lang="en-US" sz="1900" baseline="-25000" dirty="0">
                <a:latin typeface="Arial" charset="0"/>
              </a:rPr>
              <a:t>r</a:t>
            </a:r>
            <a:r>
              <a:rPr lang="en-US" sz="1900" dirty="0">
                <a:latin typeface="Arial" charset="0"/>
              </a:rPr>
              <a:t> + </a:t>
            </a:r>
            <a:r>
              <a:rPr lang="en-US" sz="1900" dirty="0" err="1">
                <a:latin typeface="Arial" charset="0"/>
              </a:rPr>
              <a:t>G</a:t>
            </a:r>
            <a:r>
              <a:rPr lang="en-US" sz="1900" baseline="-25000" dirty="0" err="1">
                <a:latin typeface="Arial" charset="0"/>
              </a:rPr>
              <a:t>a</a:t>
            </a:r>
            <a:r>
              <a:rPr lang="en-US" sz="1900" dirty="0">
                <a:latin typeface="Arial" charset="0"/>
              </a:rPr>
              <a:t> - (k·T</a:t>
            </a:r>
            <a:r>
              <a:rPr lang="en-US" sz="1900" baseline="-25000" dirty="0">
                <a:latin typeface="Arial" charset="0"/>
              </a:rPr>
              <a:t>0</a:t>
            </a:r>
            <a:r>
              <a:rPr lang="en-US" sz="1900" dirty="0">
                <a:latin typeface="Arial" charset="0"/>
              </a:rPr>
              <a:t> + NF)	with : </a:t>
            </a:r>
            <a:r>
              <a:rPr lang="en-US" sz="1900" dirty="0" err="1">
                <a:latin typeface="Arial" charset="0"/>
              </a:rPr>
              <a:t>G</a:t>
            </a:r>
            <a:r>
              <a:rPr lang="en-US" sz="1900" baseline="-25000" dirty="0" err="1">
                <a:latin typeface="Arial" charset="0"/>
              </a:rPr>
              <a:t>a</a:t>
            </a:r>
            <a:r>
              <a:rPr lang="en-US" sz="1900" dirty="0">
                <a:latin typeface="Arial" charset="0"/>
              </a:rPr>
              <a:t> = Antenna Gain</a:t>
            </a:r>
          </a:p>
          <a:p>
            <a:pPr defTabSz="873125"/>
            <a:r>
              <a:rPr lang="en-US" sz="1900" dirty="0">
                <a:latin typeface="Arial" charset="0"/>
              </a:rPr>
              <a:t>				NF = Receiver noise figure</a:t>
            </a:r>
          </a:p>
          <a:p>
            <a:pPr defTabSz="873125"/>
            <a:endParaRPr lang="en-US" sz="1900" dirty="0">
              <a:latin typeface="Arial" charset="0"/>
            </a:endParaRPr>
          </a:p>
          <a:p>
            <a:pPr defTabSz="873125"/>
            <a:r>
              <a:rPr lang="en-US" sz="1900" dirty="0">
                <a:latin typeface="Arial" charset="0"/>
              </a:rPr>
              <a:t>Example : C/N</a:t>
            </a:r>
            <a:r>
              <a:rPr lang="en-US" sz="1900" baseline="-25000" dirty="0">
                <a:latin typeface="Arial" charset="0"/>
              </a:rPr>
              <a:t>0</a:t>
            </a:r>
            <a:r>
              <a:rPr lang="en-US" sz="1900" dirty="0">
                <a:latin typeface="Arial" charset="0"/>
              </a:rPr>
              <a:t> = -160dBW - (-204dBW/Hz) = </a:t>
            </a:r>
            <a:r>
              <a:rPr lang="en-US" sz="1900" dirty="0" smtClean="0">
                <a:latin typeface="Arial" charset="0"/>
              </a:rPr>
              <a:t>44dBHz</a:t>
            </a:r>
            <a:endParaRPr lang="en-US" sz="1900" dirty="0">
              <a:latin typeface="Arial"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2"/>
          <p:cNvGraphicFramePr>
            <a:graphicFrameLocks noChangeAspect="1"/>
          </p:cNvGraphicFramePr>
          <p:nvPr/>
        </p:nvGraphicFramePr>
        <p:xfrm>
          <a:off x="0" y="1600200"/>
          <a:ext cx="9144000" cy="3929063"/>
        </p:xfrm>
        <a:graphic>
          <a:graphicData uri="http://schemas.openxmlformats.org/presentationml/2006/ole">
            <mc:AlternateContent xmlns:mc="http://schemas.openxmlformats.org/markup-compatibility/2006">
              <mc:Choice xmlns:v="urn:schemas-microsoft-com:vml" Requires="v">
                <p:oleObj spid="_x0000_s95259" name="Dessin Designer" r:id="rId3" imgW="6526440" imgH="3167280" progId="Designer.Drawing.7">
                  <p:embed/>
                </p:oleObj>
              </mc:Choice>
              <mc:Fallback>
                <p:oleObj name="Dessin Designer" r:id="rId3" imgW="6526440" imgH="3167280" progId="Designer.Drawing.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t="11366"/>
                      <a:stretch>
                        <a:fillRect/>
                      </a:stretch>
                    </p:blipFill>
                    <p:spPr bwMode="auto">
                      <a:xfrm>
                        <a:off x="0" y="1600200"/>
                        <a:ext cx="9144000" cy="392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5" name="Rectangle 3"/>
          <p:cNvSpPr>
            <a:spLocks noGrp="1" noChangeArrowheads="1"/>
          </p:cNvSpPr>
          <p:nvPr>
            <p:ph type="title" idx="4294967295"/>
          </p:nvPr>
        </p:nvSpPr>
        <p:spPr>
          <a:xfrm>
            <a:off x="76200" y="381000"/>
            <a:ext cx="8991600" cy="609600"/>
          </a:xfrm>
        </p:spPr>
        <p:txBody>
          <a:bodyPr/>
          <a:lstStyle/>
          <a:p>
            <a:r>
              <a:rPr lang="en-US" sz="3400" b="1"/>
              <a:t>Receiver Thermal Noise k·T</a:t>
            </a:r>
            <a:r>
              <a:rPr lang="en-US" sz="3400" b="1" baseline="-25000"/>
              <a:t>0</a:t>
            </a:r>
            <a:endParaRPr lang="en-US" sz="3400" b="1"/>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8" name="Object 2"/>
          <p:cNvGraphicFramePr>
            <a:graphicFrameLocks noChangeAspect="1"/>
          </p:cNvGraphicFramePr>
          <p:nvPr/>
        </p:nvGraphicFramePr>
        <p:xfrm>
          <a:off x="533400" y="990600"/>
          <a:ext cx="8154988" cy="5449888"/>
        </p:xfrm>
        <a:graphic>
          <a:graphicData uri="http://schemas.openxmlformats.org/presentationml/2006/ole">
            <mc:AlternateContent xmlns:mc="http://schemas.openxmlformats.org/markup-compatibility/2006">
              <mc:Choice xmlns:v="urn:schemas-microsoft-com:vml" Requires="v">
                <p:oleObj spid="_x0000_s96283" name="Dessin Designer" r:id="rId3" imgW="6834240" imgH="4566600" progId="Designer.Drawing.7">
                  <p:embed/>
                </p:oleObj>
              </mc:Choice>
              <mc:Fallback>
                <p:oleObj name="Dessin Designer" r:id="rId3" imgW="6834240" imgH="4566600" progId="Designer.Drawing.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90600"/>
                        <a:ext cx="8154988" cy="544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259" name="Rectangle 3"/>
          <p:cNvSpPr>
            <a:spLocks noGrp="1" noChangeArrowheads="1"/>
          </p:cNvSpPr>
          <p:nvPr>
            <p:ph type="title" idx="4294967295"/>
          </p:nvPr>
        </p:nvSpPr>
        <p:spPr>
          <a:xfrm>
            <a:off x="152400" y="0"/>
            <a:ext cx="8991600" cy="1143000"/>
          </a:xfrm>
        </p:spPr>
        <p:txBody>
          <a:bodyPr/>
          <a:lstStyle/>
          <a:p>
            <a:r>
              <a:rPr lang="en-US" sz="3400" b="1"/>
              <a:t>Power Spectral Density PSD [dBW/Hz</a:t>
            </a:r>
            <a:r>
              <a:rPr lang="fr-FR" sz="3400" b="1"/>
              <a:t>]</a:t>
            </a:r>
          </a:p>
        </p:txBody>
      </p:sp>
      <p:sp>
        <p:nvSpPr>
          <p:cNvPr id="96260" name="Text Box 4"/>
          <p:cNvSpPr txBox="1">
            <a:spLocks noChangeArrowheads="1"/>
          </p:cNvSpPr>
          <p:nvPr/>
        </p:nvSpPr>
        <p:spPr bwMode="auto">
          <a:xfrm rot="16200000">
            <a:off x="-786606" y="3147219"/>
            <a:ext cx="2882900" cy="366712"/>
          </a:xfrm>
          <a:prstGeom prst="rect">
            <a:avLst/>
          </a:prstGeom>
          <a:solidFill>
            <a:schemeClr val="bg1"/>
          </a:solidFill>
          <a:ln w="9525">
            <a:noFill/>
            <a:miter lim="800000"/>
            <a:headEnd/>
            <a:tailEnd/>
          </a:ln>
          <a:effectLst/>
        </p:spPr>
        <p:txBody>
          <a:bodyPr wrap="none">
            <a:spAutoFit/>
          </a:bodyPr>
          <a:lstStyle/>
          <a:p>
            <a:r>
              <a:rPr lang="en-US" sz="1800"/>
              <a:t>Power spectral density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09600" y="228600"/>
            <a:ext cx="7848600" cy="1014413"/>
          </a:xfrm>
        </p:spPr>
        <p:txBody>
          <a:bodyPr/>
          <a:lstStyle/>
          <a:p>
            <a:r>
              <a:rPr lang="en-US" sz="3400" b="1"/>
              <a:t>Comparison of the PSD for GPS and GSM signals</a:t>
            </a:r>
          </a:p>
        </p:txBody>
      </p:sp>
      <p:pic>
        <p:nvPicPr>
          <p:cNvPr id="97283" name="Picture 3"/>
          <p:cNvPicPr>
            <a:picLocks noChangeAspect="1" noChangeArrowheads="1"/>
          </p:cNvPicPr>
          <p:nvPr/>
        </p:nvPicPr>
        <p:blipFill>
          <a:blip r:embed="rId2" cstate="print"/>
          <a:srcRect/>
          <a:stretch>
            <a:fillRect/>
          </a:stretch>
        </p:blipFill>
        <p:spPr bwMode="auto">
          <a:xfrm>
            <a:off x="685800" y="1323975"/>
            <a:ext cx="8001000" cy="4724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81000" y="381000"/>
            <a:ext cx="8458200" cy="609600"/>
          </a:xfrm>
        </p:spPr>
        <p:txBody>
          <a:bodyPr/>
          <a:lstStyle/>
          <a:p>
            <a:r>
              <a:rPr lang="en-US" sz="3400" b="1" dirty="0" smtClean="0"/>
              <a:t>Historical review - </a:t>
            </a:r>
            <a:r>
              <a:rPr lang="en-US" sz="3400" b="1" dirty="0"/>
              <a:t>Terrestrial systems</a:t>
            </a:r>
          </a:p>
        </p:txBody>
      </p:sp>
      <p:sp>
        <p:nvSpPr>
          <p:cNvPr id="73731" name="Rectangle 3"/>
          <p:cNvSpPr>
            <a:spLocks noChangeArrowheads="1"/>
          </p:cNvSpPr>
          <p:nvPr/>
        </p:nvSpPr>
        <p:spPr bwMode="auto">
          <a:xfrm>
            <a:off x="3667125" y="1447800"/>
            <a:ext cx="5476875" cy="4646613"/>
          </a:xfrm>
          <a:prstGeom prst="rect">
            <a:avLst/>
          </a:prstGeom>
          <a:noFill/>
          <a:ln w="9525">
            <a:noFill/>
            <a:miter lim="800000"/>
            <a:headEnd/>
            <a:tailEnd/>
          </a:ln>
          <a:effectLst/>
        </p:spPr>
        <p:txBody>
          <a:bodyPr lIns="87279" tIns="43640" rIns="87279" bIns="43640">
            <a:spAutoFit/>
          </a:bodyPr>
          <a:lstStyle/>
          <a:p>
            <a:pPr defTabSz="873125">
              <a:buClr>
                <a:srgbClr val="009900"/>
              </a:buClr>
              <a:buSzPct val="80000"/>
              <a:buFont typeface="Wingdings" pitchFamily="2" charset="2"/>
              <a:buNone/>
            </a:pPr>
            <a:r>
              <a:rPr lang="en-US" sz="2300" b="1">
                <a:latin typeface="Arial" charset="0"/>
                <a:cs typeface="Times New Roman" pitchFamily="18" charset="0"/>
              </a:rPr>
              <a:t>TDOA Hyperbolic positioning - Time Difference of Arrival from several separated transmitting stations</a:t>
            </a:r>
          </a:p>
          <a:p>
            <a:pPr defTabSz="873125">
              <a:buClr>
                <a:srgbClr val="009900"/>
              </a:buClr>
              <a:buSzPct val="80000"/>
              <a:buFont typeface="Wingdings" pitchFamily="2" charset="2"/>
              <a:buChar char="l"/>
            </a:pPr>
            <a:r>
              <a:rPr lang="en-US" sz="2300" b="1">
                <a:cs typeface="Times New Roman" pitchFamily="18" charset="0"/>
              </a:rPr>
              <a:t> Decca : 70-126 kHz, CW, since 1944</a:t>
            </a:r>
          </a:p>
          <a:p>
            <a:pPr defTabSz="873125">
              <a:buClr>
                <a:srgbClr val="009900"/>
              </a:buClr>
              <a:buSzPct val="80000"/>
              <a:buFont typeface="Wingdings" pitchFamily="2" charset="2"/>
              <a:buChar char="l"/>
            </a:pPr>
            <a:r>
              <a:rPr lang="en-US" sz="2300" b="1">
                <a:cs typeface="Times New Roman" pitchFamily="18" charset="0"/>
              </a:rPr>
              <a:t> Loran C : 100kHz pulses, distance</a:t>
            </a:r>
          </a:p>
          <a:p>
            <a:pPr defTabSz="873125">
              <a:buClr>
                <a:srgbClr val="009900"/>
              </a:buClr>
              <a:buSzPct val="80000"/>
              <a:buFont typeface="Wingdings" pitchFamily="2" charset="2"/>
              <a:buNone/>
            </a:pPr>
            <a:r>
              <a:rPr lang="en-US" sz="2300" b="1">
                <a:cs typeface="Times New Roman" pitchFamily="18" charset="0"/>
              </a:rPr>
              <a:t>    between transmitters 1000 km,</a:t>
            </a:r>
          </a:p>
          <a:p>
            <a:pPr defTabSz="873125">
              <a:buClr>
                <a:srgbClr val="009900"/>
              </a:buClr>
              <a:buSzPct val="80000"/>
              <a:buFont typeface="Wingdings" pitchFamily="2" charset="2"/>
              <a:buNone/>
            </a:pPr>
            <a:r>
              <a:rPr lang="en-US" sz="2300" b="1">
                <a:cs typeface="Times New Roman" pitchFamily="18" charset="0"/>
              </a:rPr>
              <a:t>    precision 250m</a:t>
            </a:r>
          </a:p>
          <a:p>
            <a:pPr defTabSz="873125">
              <a:buClr>
                <a:srgbClr val="009900"/>
              </a:buClr>
              <a:buSzPct val="80000"/>
              <a:buFont typeface="Wingdings" pitchFamily="2" charset="2"/>
              <a:buChar char="l"/>
            </a:pPr>
            <a:r>
              <a:rPr lang="en-US" sz="2300" b="1">
                <a:cs typeface="Times New Roman" pitchFamily="18" charset="0"/>
              </a:rPr>
              <a:t> Omega : 10.2-13.6 kHz, transmitters </a:t>
            </a:r>
          </a:p>
          <a:p>
            <a:pPr defTabSz="873125">
              <a:buClr>
                <a:srgbClr val="009900"/>
              </a:buClr>
              <a:buSzPct val="80000"/>
              <a:buFont typeface="Wingdings" pitchFamily="2" charset="2"/>
              <a:buNone/>
            </a:pPr>
            <a:r>
              <a:rPr lang="en-US" sz="2300" b="1">
                <a:cs typeface="Times New Roman" pitchFamily="18" charset="0"/>
              </a:rPr>
              <a:t>   distance 10’000 km, precision 2-4 km</a:t>
            </a:r>
          </a:p>
          <a:p>
            <a:pPr defTabSz="873125">
              <a:buClr>
                <a:srgbClr val="009900"/>
              </a:buClr>
              <a:buSzPct val="80000"/>
              <a:buFont typeface="Wingdings" pitchFamily="2" charset="2"/>
              <a:buChar char="l"/>
            </a:pPr>
            <a:r>
              <a:rPr lang="en-US" sz="2300" b="1">
                <a:cs typeface="Times New Roman" pitchFamily="18" charset="0"/>
              </a:rPr>
              <a:t> VOR (VHF Omni-directional Radio</a:t>
            </a:r>
          </a:p>
          <a:p>
            <a:pPr defTabSz="873125">
              <a:buClr>
                <a:srgbClr val="009900"/>
              </a:buClr>
              <a:buSzPct val="80000"/>
              <a:buFont typeface="Wingdings" pitchFamily="2" charset="2"/>
              <a:buNone/>
            </a:pPr>
            <a:r>
              <a:rPr lang="en-US" sz="2300" b="1">
                <a:cs typeface="Times New Roman" pitchFamily="18" charset="0"/>
              </a:rPr>
              <a:t>   range)/DME : 110 MHz, 30t/s </a:t>
            </a:r>
          </a:p>
          <a:p>
            <a:pPr defTabSz="873125">
              <a:buClr>
                <a:srgbClr val="009900"/>
              </a:buClr>
              <a:buSzPct val="80000"/>
              <a:buFont typeface="Wingdings" pitchFamily="2" charset="2"/>
              <a:buNone/>
            </a:pPr>
            <a:r>
              <a:rPr lang="en-US" sz="2300" b="1">
                <a:cs typeface="Times New Roman" pitchFamily="18" charset="0"/>
              </a:rPr>
              <a:t>   (precision 2.7°), 1000 MHz beacons,</a:t>
            </a:r>
          </a:p>
          <a:p>
            <a:pPr defTabSz="873125">
              <a:buClr>
                <a:srgbClr val="009900"/>
              </a:buClr>
              <a:buSzPct val="80000"/>
              <a:buFont typeface="Wingdings" pitchFamily="2" charset="2"/>
              <a:buNone/>
            </a:pPr>
            <a:r>
              <a:rPr lang="en-US" sz="2300" b="1">
                <a:cs typeface="Times New Roman" pitchFamily="18" charset="0"/>
              </a:rPr>
              <a:t>   +/-60MHz, precision 400m</a:t>
            </a:r>
          </a:p>
        </p:txBody>
      </p:sp>
      <p:pic>
        <p:nvPicPr>
          <p:cNvPr id="73732" name="Picture 4" descr="Hyperbolic positioning"/>
          <p:cNvPicPr>
            <a:picLocks noChangeAspect="1" noChangeArrowheads="1"/>
          </p:cNvPicPr>
          <p:nvPr/>
        </p:nvPicPr>
        <p:blipFill>
          <a:blip r:embed="rId2" cstate="print"/>
          <a:srcRect/>
          <a:stretch>
            <a:fillRect/>
          </a:stretch>
        </p:blipFill>
        <p:spPr bwMode="auto">
          <a:xfrm>
            <a:off x="152400" y="1295400"/>
            <a:ext cx="3554413" cy="2713038"/>
          </a:xfrm>
          <a:prstGeom prst="rect">
            <a:avLst/>
          </a:prstGeom>
          <a:noFill/>
        </p:spPr>
      </p:pic>
      <p:pic>
        <p:nvPicPr>
          <p:cNvPr id="73733" name="Picture 5" descr="Station terrestre"/>
          <p:cNvPicPr>
            <a:picLocks noChangeAspect="1" noChangeArrowheads="1"/>
          </p:cNvPicPr>
          <p:nvPr/>
        </p:nvPicPr>
        <p:blipFill>
          <a:blip r:embed="rId3" cstate="print"/>
          <a:srcRect/>
          <a:stretch>
            <a:fillRect/>
          </a:stretch>
        </p:blipFill>
        <p:spPr bwMode="auto">
          <a:xfrm>
            <a:off x="304800" y="3862388"/>
            <a:ext cx="3352800" cy="2881312"/>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6" name="Object 2"/>
          <p:cNvGraphicFramePr>
            <a:graphicFrameLocks noChangeAspect="1"/>
          </p:cNvGraphicFramePr>
          <p:nvPr/>
        </p:nvGraphicFramePr>
        <p:xfrm>
          <a:off x="990600" y="1143000"/>
          <a:ext cx="6980238" cy="5383213"/>
        </p:xfrm>
        <a:graphic>
          <a:graphicData uri="http://schemas.openxmlformats.org/presentationml/2006/ole">
            <mc:AlternateContent xmlns:mc="http://schemas.openxmlformats.org/markup-compatibility/2006">
              <mc:Choice xmlns:v="urn:schemas-microsoft-com:vml" Requires="v">
                <p:oleObj spid="_x0000_s98381" name="Dessin Designer" r:id="rId3" imgW="6980400" imgH="5383440" progId="Designer.Drawing.7">
                  <p:embed/>
                </p:oleObj>
              </mc:Choice>
              <mc:Fallback>
                <p:oleObj name="Dessin Designer" r:id="rId3" imgW="6980400" imgH="5383440" progId="Designer.Drawing.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143000"/>
                        <a:ext cx="6980238" cy="538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8307" name="Object 3"/>
          <p:cNvGraphicFramePr>
            <a:graphicFrameLocks noChangeAspect="1"/>
          </p:cNvGraphicFramePr>
          <p:nvPr/>
        </p:nvGraphicFramePr>
        <p:xfrm>
          <a:off x="1600200" y="914400"/>
          <a:ext cx="1938338" cy="207963"/>
        </p:xfrm>
        <a:graphic>
          <a:graphicData uri="http://schemas.openxmlformats.org/presentationml/2006/ole">
            <mc:AlternateContent xmlns:mc="http://schemas.openxmlformats.org/markup-compatibility/2006">
              <mc:Choice xmlns:v="urn:schemas-microsoft-com:vml" Requires="v">
                <p:oleObj spid="_x0000_s98382" name="Dessin Designer" r:id="rId5" imgW="1938960" imgH="207720" progId="Designer.Drawing.7">
                  <p:embed/>
                </p:oleObj>
              </mc:Choice>
              <mc:Fallback>
                <p:oleObj name="Dessin Designer" r:id="rId5" imgW="1938960" imgH="207720" progId="Designer.Drawing.7">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914400"/>
                        <a:ext cx="1938338"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8308" name="Object 4"/>
          <p:cNvGraphicFramePr>
            <a:graphicFrameLocks noChangeAspect="1"/>
          </p:cNvGraphicFramePr>
          <p:nvPr/>
        </p:nvGraphicFramePr>
        <p:xfrm>
          <a:off x="5030788" y="914400"/>
          <a:ext cx="2427287" cy="207963"/>
        </p:xfrm>
        <a:graphic>
          <a:graphicData uri="http://schemas.openxmlformats.org/presentationml/2006/ole">
            <mc:AlternateContent xmlns:mc="http://schemas.openxmlformats.org/markup-compatibility/2006">
              <mc:Choice xmlns:v="urn:schemas-microsoft-com:vml" Requires="v">
                <p:oleObj spid="_x0000_s98383" name="Dessin Designer" r:id="rId7" imgW="2426760" imgH="207720" progId="Designer.Drawing.7">
                  <p:embed/>
                </p:oleObj>
              </mc:Choice>
              <mc:Fallback>
                <p:oleObj name="Dessin Designer" r:id="rId7" imgW="2426760" imgH="207720" progId="Designer.Drawing.7">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0788" y="914400"/>
                        <a:ext cx="2427287"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09" name="Rectangle 5"/>
          <p:cNvSpPr>
            <a:spLocks noGrp="1" noChangeArrowheads="1"/>
          </p:cNvSpPr>
          <p:nvPr>
            <p:ph type="title" idx="4294967295"/>
          </p:nvPr>
        </p:nvSpPr>
        <p:spPr>
          <a:xfrm>
            <a:off x="685800" y="304800"/>
            <a:ext cx="7772400" cy="457200"/>
          </a:xfrm>
        </p:spPr>
        <p:txBody>
          <a:bodyPr/>
          <a:lstStyle/>
          <a:p>
            <a:r>
              <a:rPr lang="en-US" sz="3400" b="1"/>
              <a:t>C/A Code Crosscorrelation</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0" name="Object 2"/>
          <p:cNvGraphicFramePr>
            <a:graphicFrameLocks noChangeAspect="1"/>
          </p:cNvGraphicFramePr>
          <p:nvPr/>
        </p:nvGraphicFramePr>
        <p:xfrm>
          <a:off x="454025" y="1295400"/>
          <a:ext cx="8388350" cy="2609850"/>
        </p:xfrm>
        <a:graphic>
          <a:graphicData uri="http://schemas.openxmlformats.org/presentationml/2006/ole">
            <mc:AlternateContent xmlns:mc="http://schemas.openxmlformats.org/markup-compatibility/2006">
              <mc:Choice xmlns:v="urn:schemas-microsoft-com:vml" Requires="v">
                <p:oleObj spid="_x0000_s99405" name="Dessin Designer" r:id="rId3" imgW="6837120" imgH="2127960" progId="Designer.Drawing.7">
                  <p:embed/>
                </p:oleObj>
              </mc:Choice>
              <mc:Fallback>
                <p:oleObj name="Dessin Designer" r:id="rId3" imgW="6837120" imgH="2127960" progId="Designer.Drawing.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5" y="1295400"/>
                        <a:ext cx="838835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331" name="Object 3"/>
          <p:cNvGraphicFramePr>
            <a:graphicFrameLocks noChangeAspect="1"/>
          </p:cNvGraphicFramePr>
          <p:nvPr/>
        </p:nvGraphicFramePr>
        <p:xfrm>
          <a:off x="466725" y="4495800"/>
          <a:ext cx="8366125" cy="938213"/>
        </p:xfrm>
        <a:graphic>
          <a:graphicData uri="http://schemas.openxmlformats.org/presentationml/2006/ole">
            <mc:AlternateContent xmlns:mc="http://schemas.openxmlformats.org/markup-compatibility/2006">
              <mc:Choice xmlns:v="urn:schemas-microsoft-com:vml" Requires="v">
                <p:oleObj spid="_x0000_s99406" name="Dessin Designer" r:id="rId5" imgW="5846760" imgH="655920" progId="Designer.Drawing.7">
                  <p:embed/>
                </p:oleObj>
              </mc:Choice>
              <mc:Fallback>
                <p:oleObj name="Dessin Designer" r:id="rId5" imgW="5846760" imgH="655920" progId="Designer.Drawing.7">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4495800"/>
                        <a:ext cx="8366125"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9332" name="Object 4"/>
          <p:cNvGraphicFramePr>
            <a:graphicFrameLocks noChangeAspect="1"/>
          </p:cNvGraphicFramePr>
          <p:nvPr/>
        </p:nvGraphicFramePr>
        <p:xfrm>
          <a:off x="1982788" y="4648200"/>
          <a:ext cx="641350" cy="1295400"/>
        </p:xfrm>
        <a:graphic>
          <a:graphicData uri="http://schemas.openxmlformats.org/presentationml/2006/ole">
            <mc:AlternateContent xmlns:mc="http://schemas.openxmlformats.org/markup-compatibility/2006">
              <mc:Choice xmlns:v="urn:schemas-microsoft-com:vml" Requires="v">
                <p:oleObj spid="_x0000_s99407" name="Dessin Designer" r:id="rId7" imgW="369360" imgH="747360" progId="Designer.Drawing.7">
                  <p:embed/>
                </p:oleObj>
              </mc:Choice>
              <mc:Fallback>
                <p:oleObj name="Dessin Designer" r:id="rId7" imgW="369360" imgH="747360" progId="Designer.Drawing.7">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2788" y="4648200"/>
                        <a:ext cx="6413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3" name="Rectangle 5"/>
          <p:cNvSpPr>
            <a:spLocks noGrp="1" noChangeArrowheads="1"/>
          </p:cNvSpPr>
          <p:nvPr>
            <p:ph type="title" idx="4294967295"/>
          </p:nvPr>
        </p:nvSpPr>
        <p:spPr>
          <a:xfrm>
            <a:off x="531813" y="304800"/>
            <a:ext cx="8231187" cy="685800"/>
          </a:xfrm>
        </p:spPr>
        <p:txBody>
          <a:bodyPr/>
          <a:lstStyle/>
          <a:p>
            <a:r>
              <a:rPr lang="en-US" sz="3800" b="1"/>
              <a:t>GPS Signal Detection by correlation</a:t>
            </a:r>
          </a:p>
        </p:txBody>
      </p:sp>
      <p:sp>
        <p:nvSpPr>
          <p:cNvPr id="99334" name="Text Box 6"/>
          <p:cNvSpPr txBox="1">
            <a:spLocks noChangeArrowheads="1"/>
          </p:cNvSpPr>
          <p:nvPr/>
        </p:nvSpPr>
        <p:spPr bwMode="auto">
          <a:xfrm>
            <a:off x="395288" y="4365625"/>
            <a:ext cx="7612062" cy="457200"/>
          </a:xfrm>
          <a:prstGeom prst="rect">
            <a:avLst/>
          </a:prstGeom>
          <a:solidFill>
            <a:schemeClr val="bg1"/>
          </a:solidFill>
          <a:ln w="9525">
            <a:noFill/>
            <a:miter lim="800000"/>
            <a:headEnd/>
            <a:tailEnd/>
          </a:ln>
          <a:effectLst/>
        </p:spPr>
        <p:txBody>
          <a:bodyPr wrap="none">
            <a:spAutoFit/>
          </a:bodyPr>
          <a:lstStyle/>
          <a:p>
            <a:r>
              <a:rPr lang="en-US"/>
              <a:t>Correlation of the signal x(t) with the replica in the receiver :</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457200" y="228600"/>
            <a:ext cx="8305800" cy="457200"/>
          </a:xfrm>
        </p:spPr>
        <p:txBody>
          <a:bodyPr/>
          <a:lstStyle/>
          <a:p>
            <a:r>
              <a:rPr lang="en-US" sz="3400" b="1"/>
              <a:t>Gain process</a:t>
            </a:r>
            <a:r>
              <a:rPr lang="fr-FR" sz="3400" b="1"/>
              <a:t> G = 63 – 20 = 43 dB</a:t>
            </a:r>
          </a:p>
        </p:txBody>
      </p:sp>
      <p:graphicFrame>
        <p:nvGraphicFramePr>
          <p:cNvPr id="100355" name="Object 3"/>
          <p:cNvGraphicFramePr>
            <a:graphicFrameLocks noChangeAspect="1"/>
          </p:cNvGraphicFramePr>
          <p:nvPr/>
        </p:nvGraphicFramePr>
        <p:xfrm>
          <a:off x="1282700" y="744538"/>
          <a:ext cx="6562725" cy="6075362"/>
        </p:xfrm>
        <a:graphic>
          <a:graphicData uri="http://schemas.openxmlformats.org/presentationml/2006/ole">
            <mc:AlternateContent xmlns:mc="http://schemas.openxmlformats.org/markup-compatibility/2006">
              <mc:Choice xmlns:v="urn:schemas-microsoft-com:vml" Requires="v">
                <p:oleObj spid="_x0000_s100380" name="Dessin Designer" r:id="rId3" imgW="6562800" imgH="6075360" progId="Designer.Drawing.7">
                  <p:embed/>
                </p:oleObj>
              </mc:Choice>
              <mc:Fallback>
                <p:oleObj name="Dessin Designer" r:id="rId3" imgW="6562800" imgH="6075360" progId="Designer.Drawing.7">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700" y="744538"/>
                        <a:ext cx="6562725" cy="607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56" name="Text Box 4"/>
          <p:cNvSpPr txBox="1">
            <a:spLocks noChangeArrowheads="1"/>
          </p:cNvSpPr>
          <p:nvPr/>
        </p:nvSpPr>
        <p:spPr bwMode="auto">
          <a:xfrm rot="16200000">
            <a:off x="-91281" y="3061494"/>
            <a:ext cx="2882900" cy="366712"/>
          </a:xfrm>
          <a:prstGeom prst="rect">
            <a:avLst/>
          </a:prstGeom>
          <a:solidFill>
            <a:schemeClr val="bg1"/>
          </a:solidFill>
          <a:ln w="9525">
            <a:noFill/>
            <a:miter lim="800000"/>
            <a:headEnd/>
            <a:tailEnd/>
          </a:ln>
          <a:effectLst/>
        </p:spPr>
        <p:txBody>
          <a:bodyPr wrap="none">
            <a:spAutoFit/>
          </a:bodyPr>
          <a:lstStyle/>
          <a:p>
            <a:r>
              <a:rPr lang="en-US" sz="1800"/>
              <a:t>Power spectral density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2"/>
          <p:cNvGraphicFramePr>
            <a:graphicFrameLocks noChangeAspect="1"/>
          </p:cNvGraphicFramePr>
          <p:nvPr/>
        </p:nvGraphicFramePr>
        <p:xfrm>
          <a:off x="762000" y="1066800"/>
          <a:ext cx="7543800" cy="4992688"/>
        </p:xfrm>
        <a:graphic>
          <a:graphicData uri="http://schemas.openxmlformats.org/presentationml/2006/ole">
            <mc:AlternateContent xmlns:mc="http://schemas.openxmlformats.org/markup-compatibility/2006">
              <mc:Choice xmlns:v="urn:schemas-microsoft-com:vml" Requires="v">
                <p:oleObj spid="_x0000_s101403" name="Picture Publisher Image" r:id="rId3" imgW="12534840" imgH="10449000" progId="PictPub.Image.7">
                  <p:embed/>
                </p:oleObj>
              </mc:Choice>
              <mc:Fallback>
                <p:oleObj name="Picture Publisher Image" r:id="rId3" imgW="12534840" imgH="10449000" progId="PictPub.Image.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t="13782"/>
                      <a:stretch>
                        <a:fillRect/>
                      </a:stretch>
                    </p:blipFill>
                    <p:spPr bwMode="auto">
                      <a:xfrm>
                        <a:off x="762000" y="1066800"/>
                        <a:ext cx="7543800" cy="49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84" name="Rectangle 8"/>
          <p:cNvSpPr>
            <a:spLocks noGrp="1" noChangeArrowheads="1"/>
          </p:cNvSpPr>
          <p:nvPr>
            <p:ph type="title" idx="4294967295"/>
          </p:nvPr>
        </p:nvSpPr>
        <p:spPr>
          <a:xfrm>
            <a:off x="152400" y="228600"/>
            <a:ext cx="8763000" cy="609600"/>
          </a:xfrm>
        </p:spPr>
        <p:txBody>
          <a:bodyPr/>
          <a:lstStyle/>
          <a:p>
            <a:r>
              <a:rPr lang="en-US" sz="3200" b="1"/>
              <a:t>Acquisition – Code/Phase &amp; Frequency Search</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sgpsfreqcodemovie.avi">
            <a:hlinkClick r:id="" action="ppaction://media"/>
          </p:cNvPr>
          <p:cNvPicPr>
            <a:picLocks noRot="1" noChangeAspect="1" noChangeArrowheads="1"/>
          </p:cNvPicPr>
          <p:nvPr>
            <a:videoFile r:link="rId1"/>
          </p:nvPr>
        </p:nvPicPr>
        <p:blipFill>
          <a:blip r:embed="rId4" cstate="print"/>
          <a:srcRect/>
          <a:stretch>
            <a:fillRect/>
          </a:stretch>
        </p:blipFill>
        <p:spPr bwMode="auto">
          <a:xfrm>
            <a:off x="762000" y="1905000"/>
            <a:ext cx="4800600" cy="3787775"/>
          </a:xfrm>
          <a:prstGeom prst="rect">
            <a:avLst/>
          </a:prstGeom>
          <a:noFill/>
        </p:spPr>
      </p:pic>
      <p:sp>
        <p:nvSpPr>
          <p:cNvPr id="102404" name="Text Box 4"/>
          <p:cNvSpPr txBox="1">
            <a:spLocks noChangeArrowheads="1"/>
          </p:cNvSpPr>
          <p:nvPr/>
        </p:nvSpPr>
        <p:spPr bwMode="auto">
          <a:xfrm>
            <a:off x="6019800" y="1676400"/>
            <a:ext cx="2592388" cy="3057525"/>
          </a:xfrm>
          <a:prstGeom prst="rect">
            <a:avLst/>
          </a:prstGeom>
          <a:noFill/>
          <a:ln w="9525">
            <a:noFill/>
            <a:miter lim="800000"/>
            <a:headEnd/>
            <a:tailEnd/>
          </a:ln>
          <a:effectLst/>
        </p:spPr>
        <p:txBody>
          <a:bodyPr lIns="87279" tIns="43640" rIns="87279" bIns="43640">
            <a:spAutoFit/>
          </a:bodyPr>
          <a:lstStyle/>
          <a:p>
            <a:pPr defTabSz="873125">
              <a:spcBef>
                <a:spcPct val="50000"/>
              </a:spcBef>
              <a:buClr>
                <a:srgbClr val="00FF00"/>
              </a:buClr>
              <a:buSzPct val="150000"/>
              <a:buFontTx/>
              <a:buChar char="•"/>
            </a:pPr>
            <a:r>
              <a:rPr lang="en-US" sz="1500">
                <a:latin typeface="Arial" charset="0"/>
              </a:rPr>
              <a:t> </a:t>
            </a:r>
            <a:r>
              <a:rPr lang="en-US" sz="1500" b="1">
                <a:latin typeface="Arial" charset="0"/>
              </a:rPr>
              <a:t>The GPS receiver to search during 1 ms the signal in each bin « code-phase &amp; frequency ».</a:t>
            </a:r>
          </a:p>
          <a:p>
            <a:pPr defTabSz="873125">
              <a:spcBef>
                <a:spcPct val="50000"/>
              </a:spcBef>
              <a:buClr>
                <a:srgbClr val="00FF00"/>
              </a:buClr>
              <a:buSzPct val="150000"/>
              <a:buFontTx/>
              <a:buChar char="•"/>
            </a:pPr>
            <a:r>
              <a:rPr lang="en-US" sz="1500" b="1">
                <a:latin typeface="Arial" charset="0"/>
              </a:rPr>
              <a:t> Approx. 1 second is needed to search all the  possible codes in 1024 bins (one frequency).</a:t>
            </a:r>
          </a:p>
          <a:p>
            <a:pPr defTabSz="873125">
              <a:spcBef>
                <a:spcPct val="50000"/>
              </a:spcBef>
              <a:buClr>
                <a:srgbClr val="00FF00"/>
              </a:buClr>
              <a:buSzPct val="150000"/>
              <a:buFontTx/>
              <a:buChar char="•"/>
            </a:pPr>
            <a:r>
              <a:rPr lang="en-US" sz="1500" b="1">
                <a:latin typeface="Arial" charset="0"/>
              </a:rPr>
              <a:t> Approx. 40 seconds are needed to look all the possible code in all the frequencies.</a:t>
            </a:r>
          </a:p>
        </p:txBody>
      </p:sp>
      <p:sp>
        <p:nvSpPr>
          <p:cNvPr id="102405" name="Text Box 5"/>
          <p:cNvSpPr txBox="1">
            <a:spLocks noChangeArrowheads="1"/>
          </p:cNvSpPr>
          <p:nvPr/>
        </p:nvSpPr>
        <p:spPr bwMode="auto">
          <a:xfrm>
            <a:off x="4267200" y="5638800"/>
            <a:ext cx="982663" cy="207963"/>
          </a:xfrm>
          <a:prstGeom prst="rect">
            <a:avLst/>
          </a:prstGeom>
          <a:noFill/>
          <a:ln w="9525">
            <a:noFill/>
            <a:miter lim="800000"/>
            <a:headEnd/>
            <a:tailEnd/>
          </a:ln>
          <a:effectLst/>
        </p:spPr>
        <p:txBody>
          <a:bodyPr wrap="none" lIns="87279" tIns="43640" rIns="87279" bIns="43640">
            <a:spAutoFit/>
          </a:bodyPr>
          <a:lstStyle/>
          <a:p>
            <a:pPr defTabSz="873125" eaLnBrk="0" hangingPunct="0"/>
            <a:r>
              <a:rPr lang="fr-CH" sz="800"/>
              <a:t>Dr. F. van Diggelen</a:t>
            </a:r>
            <a:endParaRPr lang="fr-FR" sz="800"/>
          </a:p>
        </p:txBody>
      </p:sp>
      <p:sp>
        <p:nvSpPr>
          <p:cNvPr id="102406" name="Line 6"/>
          <p:cNvSpPr>
            <a:spLocks noChangeShapeType="1"/>
          </p:cNvSpPr>
          <p:nvPr/>
        </p:nvSpPr>
        <p:spPr bwMode="auto">
          <a:xfrm>
            <a:off x="3657600" y="2819400"/>
            <a:ext cx="1763713" cy="819150"/>
          </a:xfrm>
          <a:prstGeom prst="line">
            <a:avLst/>
          </a:prstGeom>
          <a:noFill/>
          <a:ln w="9525">
            <a:solidFill>
              <a:schemeClr val="tx1"/>
            </a:solidFill>
            <a:round/>
            <a:headEnd/>
            <a:tailEnd type="triangle" w="med" len="med"/>
          </a:ln>
          <a:effectLst/>
        </p:spPr>
        <p:txBody>
          <a:bodyPr/>
          <a:lstStyle/>
          <a:p>
            <a:endParaRPr lang="fr-CH"/>
          </a:p>
        </p:txBody>
      </p:sp>
      <p:sp>
        <p:nvSpPr>
          <p:cNvPr id="102407" name="Line 7"/>
          <p:cNvSpPr>
            <a:spLocks noChangeShapeType="1"/>
          </p:cNvSpPr>
          <p:nvPr/>
        </p:nvSpPr>
        <p:spPr bwMode="auto">
          <a:xfrm flipV="1">
            <a:off x="973138" y="2752725"/>
            <a:ext cx="2332037" cy="647700"/>
          </a:xfrm>
          <a:prstGeom prst="line">
            <a:avLst/>
          </a:prstGeom>
          <a:noFill/>
          <a:ln w="9525">
            <a:solidFill>
              <a:schemeClr val="tx1"/>
            </a:solidFill>
            <a:round/>
            <a:headEnd/>
            <a:tailEnd type="triangle" w="med" len="med"/>
          </a:ln>
          <a:effectLst/>
        </p:spPr>
        <p:txBody>
          <a:bodyPr/>
          <a:lstStyle/>
          <a:p>
            <a:endParaRPr lang="fr-CH"/>
          </a:p>
        </p:txBody>
      </p:sp>
      <p:sp>
        <p:nvSpPr>
          <p:cNvPr id="102408" name="Text Box 8"/>
          <p:cNvSpPr txBox="1">
            <a:spLocks noChangeArrowheads="1"/>
          </p:cNvSpPr>
          <p:nvPr/>
        </p:nvSpPr>
        <p:spPr bwMode="auto">
          <a:xfrm rot="1440000">
            <a:off x="4119563" y="2895600"/>
            <a:ext cx="977900" cy="314325"/>
          </a:xfrm>
          <a:prstGeom prst="rect">
            <a:avLst/>
          </a:prstGeom>
          <a:noFill/>
          <a:ln w="9525">
            <a:noFill/>
            <a:miter lim="800000"/>
            <a:headEnd/>
            <a:tailEnd/>
          </a:ln>
          <a:effectLst/>
        </p:spPr>
        <p:txBody>
          <a:bodyPr wrap="none" lIns="87279" tIns="43640" rIns="87279" bIns="43640">
            <a:spAutoFit/>
          </a:bodyPr>
          <a:lstStyle/>
          <a:p>
            <a:pPr defTabSz="873125" eaLnBrk="0" hangingPunct="0"/>
            <a:r>
              <a:rPr lang="en-US" sz="1500"/>
              <a:t>Frequency</a:t>
            </a:r>
          </a:p>
        </p:txBody>
      </p:sp>
      <p:sp>
        <p:nvSpPr>
          <p:cNvPr id="102409" name="Text Box 9"/>
          <p:cNvSpPr txBox="1">
            <a:spLocks noChangeArrowheads="1"/>
          </p:cNvSpPr>
          <p:nvPr/>
        </p:nvSpPr>
        <p:spPr bwMode="auto">
          <a:xfrm rot="20640000">
            <a:off x="1600200" y="2743200"/>
            <a:ext cx="1135063" cy="336550"/>
          </a:xfrm>
          <a:prstGeom prst="rect">
            <a:avLst/>
          </a:prstGeom>
          <a:noFill/>
          <a:ln w="9525">
            <a:noFill/>
            <a:miter lim="800000"/>
            <a:headEnd/>
            <a:tailEnd/>
          </a:ln>
          <a:effectLst/>
        </p:spPr>
        <p:txBody>
          <a:bodyPr wrap="none" lIns="87279" tIns="43640" rIns="87279" bIns="43640">
            <a:spAutoFit/>
          </a:bodyPr>
          <a:lstStyle/>
          <a:p>
            <a:pPr defTabSz="873125" eaLnBrk="0" hangingPunct="0"/>
            <a:r>
              <a:rPr lang="fr-CH" sz="1500"/>
              <a:t>Code/phase</a:t>
            </a:r>
            <a:endParaRPr lang="fr-FR" sz="1500"/>
          </a:p>
        </p:txBody>
      </p:sp>
      <p:sp>
        <p:nvSpPr>
          <p:cNvPr id="102410" name="Rectangle 10"/>
          <p:cNvSpPr>
            <a:spLocks noChangeArrowheads="1"/>
          </p:cNvSpPr>
          <p:nvPr/>
        </p:nvSpPr>
        <p:spPr bwMode="auto">
          <a:xfrm>
            <a:off x="179388" y="476250"/>
            <a:ext cx="8763000" cy="609600"/>
          </a:xfrm>
          <a:prstGeom prst="rect">
            <a:avLst/>
          </a:prstGeom>
          <a:noFill/>
          <a:ln w="9525">
            <a:noFill/>
            <a:miter lim="800000"/>
            <a:headEnd/>
            <a:tailEnd/>
          </a:ln>
          <a:effectLst/>
        </p:spPr>
        <p:txBody>
          <a:bodyPr lIns="87279" tIns="43640" rIns="87279" bIns="43640" anchor="ctr"/>
          <a:lstStyle/>
          <a:p>
            <a:pPr algn="ctr" defTabSz="873125"/>
            <a:r>
              <a:rPr lang="en-US" sz="3200" b="1">
                <a:solidFill>
                  <a:schemeClr val="tx2"/>
                </a:solidFill>
              </a:rPr>
              <a:t>Acquisition – Code/Phase &amp; Frequency Search</a:t>
            </a: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0240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2402"/>
                                        </p:tgtEl>
                                      </p:cBhvr>
                                    </p:cmd>
                                  </p:childTnLst>
                                </p:cTn>
                              </p:par>
                            </p:childTnLst>
                          </p:cTn>
                        </p:par>
                      </p:childTnLst>
                    </p:cTn>
                  </p:par>
                </p:childTnLst>
              </p:cTn>
              <p:nextCondLst>
                <p:cond evt="onClick" delay="0">
                  <p:tgtEl>
                    <p:spTgt spid="102402"/>
                  </p:tgtEl>
                </p:cond>
              </p:nextCondLst>
            </p:seq>
            <p:video>
              <p:cMediaNode>
                <p:cTn id="7" fill="hold" display="0">
                  <p:stCondLst>
                    <p:cond delay="indefinite"/>
                  </p:stCondLst>
                  <p:endCondLst>
                    <p:cond evt="onNext" delay="0">
                      <p:tgtEl>
                        <p:sldTgt/>
                      </p:tgtEl>
                    </p:cond>
                    <p:cond evt="onPrev" delay="0">
                      <p:tgtEl>
                        <p:sldTgt/>
                      </p:tgtEl>
                    </p:cond>
                  </p:endCondLst>
                </p:cTn>
                <p:tgtEl>
                  <p:spTgt spid="10240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6" name="Object 2"/>
          <p:cNvGraphicFramePr>
            <a:graphicFrameLocks noChangeAspect="1"/>
          </p:cNvGraphicFramePr>
          <p:nvPr/>
        </p:nvGraphicFramePr>
        <p:xfrm>
          <a:off x="993775" y="990600"/>
          <a:ext cx="3962400" cy="5084763"/>
        </p:xfrm>
        <a:graphic>
          <a:graphicData uri="http://schemas.openxmlformats.org/presentationml/2006/ole">
            <mc:AlternateContent xmlns:mc="http://schemas.openxmlformats.org/markup-compatibility/2006">
              <mc:Choice xmlns:v="urn:schemas-microsoft-com:vml" Requires="v">
                <p:oleObj spid="_x0000_s103601" name="Dessin Designer" r:id="rId3" imgW="4837680" imgH="6206400" progId="Designer.Drawing.7">
                  <p:embed/>
                </p:oleObj>
              </mc:Choice>
              <mc:Fallback>
                <p:oleObj name="Dessin Designer" r:id="rId3" imgW="4837680" imgH="6206400" progId="Designer.Drawing.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775" y="990600"/>
                        <a:ext cx="3962400" cy="50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427" name="Object 3"/>
          <p:cNvGraphicFramePr>
            <a:graphicFrameLocks noChangeAspect="1"/>
          </p:cNvGraphicFramePr>
          <p:nvPr/>
        </p:nvGraphicFramePr>
        <p:xfrm>
          <a:off x="5257800" y="990600"/>
          <a:ext cx="2257425" cy="350838"/>
        </p:xfrm>
        <a:graphic>
          <a:graphicData uri="http://schemas.openxmlformats.org/presentationml/2006/ole">
            <mc:AlternateContent xmlns:mc="http://schemas.openxmlformats.org/markup-compatibility/2006">
              <mc:Choice xmlns:v="urn:schemas-microsoft-com:vml" Requires="v">
                <p:oleObj spid="_x0000_s103602" name="Dessin Designer" r:id="rId5" imgW="2256120" imgH="351000" progId="Designer.Drawing.7">
                  <p:embed/>
                </p:oleObj>
              </mc:Choice>
              <mc:Fallback>
                <p:oleObj name="Dessin Designer" r:id="rId5" imgW="2256120" imgH="351000" progId="Designer.Drawing.7">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990600"/>
                        <a:ext cx="225742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428" name="Object 4"/>
          <p:cNvGraphicFramePr>
            <a:graphicFrameLocks noChangeAspect="1"/>
          </p:cNvGraphicFramePr>
          <p:nvPr/>
        </p:nvGraphicFramePr>
        <p:xfrm>
          <a:off x="5259388" y="1676400"/>
          <a:ext cx="3259137" cy="350838"/>
        </p:xfrm>
        <a:graphic>
          <a:graphicData uri="http://schemas.openxmlformats.org/presentationml/2006/ole">
            <mc:AlternateContent xmlns:mc="http://schemas.openxmlformats.org/markup-compatibility/2006">
              <mc:Choice xmlns:v="urn:schemas-microsoft-com:vml" Requires="v">
                <p:oleObj spid="_x0000_s103603" name="Dessin Designer" r:id="rId7" imgW="3258720" imgH="351000" progId="Designer.Drawing.7">
                  <p:embed/>
                </p:oleObj>
              </mc:Choice>
              <mc:Fallback>
                <p:oleObj name="Dessin Designer" r:id="rId7" imgW="3258720" imgH="351000" progId="Designer.Drawing.7">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9388" y="1676400"/>
                        <a:ext cx="3259137"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429" name="Object 5"/>
          <p:cNvGraphicFramePr>
            <a:graphicFrameLocks noChangeAspect="1"/>
          </p:cNvGraphicFramePr>
          <p:nvPr/>
        </p:nvGraphicFramePr>
        <p:xfrm>
          <a:off x="5260975" y="2362200"/>
          <a:ext cx="3192463" cy="350838"/>
        </p:xfrm>
        <a:graphic>
          <a:graphicData uri="http://schemas.openxmlformats.org/presentationml/2006/ole">
            <mc:AlternateContent xmlns:mc="http://schemas.openxmlformats.org/markup-compatibility/2006">
              <mc:Choice xmlns:v="urn:schemas-microsoft-com:vml" Requires="v">
                <p:oleObj spid="_x0000_s103604" name="Dessin Designer" r:id="rId9" imgW="3191760" imgH="351000" progId="Designer.Drawing.7">
                  <p:embed/>
                </p:oleObj>
              </mc:Choice>
              <mc:Fallback>
                <p:oleObj name="Dessin Designer" r:id="rId9" imgW="3191760" imgH="351000" progId="Designer.Drawing.7">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0975" y="2362200"/>
                        <a:ext cx="319246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430" name="Object 6"/>
          <p:cNvGraphicFramePr>
            <a:graphicFrameLocks noChangeAspect="1"/>
          </p:cNvGraphicFramePr>
          <p:nvPr/>
        </p:nvGraphicFramePr>
        <p:xfrm>
          <a:off x="5259388" y="3124200"/>
          <a:ext cx="2441575" cy="701675"/>
        </p:xfrm>
        <a:graphic>
          <a:graphicData uri="http://schemas.openxmlformats.org/presentationml/2006/ole">
            <mc:AlternateContent xmlns:mc="http://schemas.openxmlformats.org/markup-compatibility/2006">
              <mc:Choice xmlns:v="urn:schemas-microsoft-com:vml" Requires="v">
                <p:oleObj spid="_x0000_s103605" name="Dessin Designer" r:id="rId11" imgW="2441880" imgH="701640" progId="Designer.Drawing.7">
                  <p:embed/>
                </p:oleObj>
              </mc:Choice>
              <mc:Fallback>
                <p:oleObj name="Dessin Designer" r:id="rId11" imgW="2441880" imgH="701640" progId="Designer.Drawing.7">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59388" y="3124200"/>
                        <a:ext cx="2441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431" name="Object 7"/>
          <p:cNvGraphicFramePr>
            <a:graphicFrameLocks noChangeAspect="1"/>
          </p:cNvGraphicFramePr>
          <p:nvPr/>
        </p:nvGraphicFramePr>
        <p:xfrm>
          <a:off x="5259388" y="4114800"/>
          <a:ext cx="2366962" cy="700088"/>
        </p:xfrm>
        <a:graphic>
          <a:graphicData uri="http://schemas.openxmlformats.org/presentationml/2006/ole">
            <mc:AlternateContent xmlns:mc="http://schemas.openxmlformats.org/markup-compatibility/2006">
              <mc:Choice xmlns:v="urn:schemas-microsoft-com:vml" Requires="v">
                <p:oleObj spid="_x0000_s103606" name="Dessin Designer" r:id="rId13" imgW="2372040" imgH="701640" progId="Designer.Drawing.7">
                  <p:embed/>
                </p:oleObj>
              </mc:Choice>
              <mc:Fallback>
                <p:oleObj name="Dessin Designer" r:id="rId13" imgW="2372040" imgH="701640" progId="Designer.Drawing.7">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59388" y="4114800"/>
                        <a:ext cx="2366962"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432" name="Object 8"/>
          <p:cNvGraphicFramePr>
            <a:graphicFrameLocks noChangeAspect="1"/>
          </p:cNvGraphicFramePr>
          <p:nvPr/>
        </p:nvGraphicFramePr>
        <p:xfrm>
          <a:off x="5259388" y="5105400"/>
          <a:ext cx="3716337" cy="701675"/>
        </p:xfrm>
        <a:graphic>
          <a:graphicData uri="http://schemas.openxmlformats.org/presentationml/2006/ole">
            <mc:AlternateContent xmlns:mc="http://schemas.openxmlformats.org/markup-compatibility/2006">
              <mc:Choice xmlns:v="urn:schemas-microsoft-com:vml" Requires="v">
                <p:oleObj spid="_x0000_s103607" name="Dessin Designer" r:id="rId15" imgW="3715920" imgH="701640" progId="Designer.Drawing.7">
                  <p:embed/>
                </p:oleObj>
              </mc:Choice>
              <mc:Fallback>
                <p:oleObj name="Dessin Designer" r:id="rId15" imgW="3715920" imgH="701640" progId="Designer.Drawing.7">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59388" y="5105400"/>
                        <a:ext cx="37163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33" name="Rectangle 9"/>
          <p:cNvSpPr>
            <a:spLocks noGrp="1" noChangeArrowheads="1"/>
          </p:cNvSpPr>
          <p:nvPr>
            <p:ph type="title" idx="4294967295"/>
          </p:nvPr>
        </p:nvSpPr>
        <p:spPr>
          <a:xfrm>
            <a:off x="762000" y="228600"/>
            <a:ext cx="7772400" cy="533400"/>
          </a:xfrm>
        </p:spPr>
        <p:txBody>
          <a:bodyPr/>
          <a:lstStyle/>
          <a:p>
            <a:r>
              <a:rPr lang="en-US" sz="3400" b="1"/>
              <a:t>Tracking of the GPS signal</a:t>
            </a:r>
          </a:p>
        </p:txBody>
      </p:sp>
      <p:sp>
        <p:nvSpPr>
          <p:cNvPr id="103434" name="Text Box 10"/>
          <p:cNvSpPr txBox="1">
            <a:spLocks noChangeArrowheads="1"/>
          </p:cNvSpPr>
          <p:nvPr/>
        </p:nvSpPr>
        <p:spPr bwMode="auto">
          <a:xfrm>
            <a:off x="5148263" y="981075"/>
            <a:ext cx="184150" cy="457200"/>
          </a:xfrm>
          <a:prstGeom prst="rect">
            <a:avLst/>
          </a:prstGeom>
          <a:noFill/>
          <a:ln w="9525">
            <a:noFill/>
            <a:miter lim="800000"/>
            <a:headEnd/>
            <a:tailEnd/>
          </a:ln>
          <a:effectLst/>
        </p:spPr>
        <p:txBody>
          <a:bodyPr wrap="none">
            <a:spAutoFit/>
          </a:bodyPr>
          <a:lstStyle/>
          <a:p>
            <a:endParaRPr lang="fr-FR"/>
          </a:p>
        </p:txBody>
      </p:sp>
      <p:sp>
        <p:nvSpPr>
          <p:cNvPr id="103435" name="Text Box 11"/>
          <p:cNvSpPr txBox="1">
            <a:spLocks noChangeArrowheads="1"/>
          </p:cNvSpPr>
          <p:nvPr/>
        </p:nvSpPr>
        <p:spPr bwMode="auto">
          <a:xfrm>
            <a:off x="5148263" y="1004888"/>
            <a:ext cx="3783012" cy="4446587"/>
          </a:xfrm>
          <a:prstGeom prst="rect">
            <a:avLst/>
          </a:prstGeom>
          <a:solidFill>
            <a:schemeClr val="bg1"/>
          </a:solidFill>
          <a:ln w="9525">
            <a:noFill/>
            <a:miter lim="800000"/>
            <a:headEnd/>
            <a:tailEnd/>
          </a:ln>
          <a:effectLst/>
        </p:spPr>
        <p:txBody>
          <a:bodyPr wrap="none">
            <a:spAutoFit/>
          </a:bodyPr>
          <a:lstStyle/>
          <a:p>
            <a:r>
              <a:rPr lang="en-US" sz="2200" b="1">
                <a:cs typeface="Times New Roman" pitchFamily="18" charset="0"/>
              </a:rPr>
              <a:t>Satellite Signal</a:t>
            </a:r>
          </a:p>
          <a:p>
            <a:endParaRPr lang="en-US" sz="2200" b="1">
              <a:cs typeface="Times New Roman" pitchFamily="18" charset="0"/>
            </a:endParaRPr>
          </a:p>
          <a:p>
            <a:r>
              <a:rPr lang="en-US" sz="2200" b="1">
                <a:cs typeface="Times New Roman" pitchFamily="18" charset="0"/>
              </a:rPr>
              <a:t>Early Local Replica RE           </a:t>
            </a:r>
          </a:p>
          <a:p>
            <a:endParaRPr lang="en-US" sz="2200" b="1">
              <a:cs typeface="Times New Roman" pitchFamily="18" charset="0"/>
            </a:endParaRPr>
          </a:p>
          <a:p>
            <a:r>
              <a:rPr lang="en-US" sz="2200" b="1">
                <a:cs typeface="Times New Roman" pitchFamily="18" charset="0"/>
              </a:rPr>
              <a:t>Late Local Replica RL</a:t>
            </a:r>
            <a:endParaRPr lang="en-US" sz="2200">
              <a:cs typeface="Times New Roman" pitchFamily="18" charset="0"/>
            </a:endParaRPr>
          </a:p>
          <a:p>
            <a:endParaRPr lang="en-US" sz="2200">
              <a:cs typeface="Times New Roman" pitchFamily="18" charset="0"/>
            </a:endParaRPr>
          </a:p>
          <a:p>
            <a:endParaRPr lang="en-US" sz="2200">
              <a:cs typeface="Times New Roman" pitchFamily="18" charset="0"/>
            </a:endParaRPr>
          </a:p>
          <a:p>
            <a:r>
              <a:rPr lang="en-US" sz="2200" b="1">
                <a:cs typeface="Times New Roman" pitchFamily="18" charset="0"/>
              </a:rPr>
              <a:t>Early Correlation E</a:t>
            </a:r>
          </a:p>
          <a:p>
            <a:endParaRPr lang="en-US" sz="2200" b="1">
              <a:cs typeface="Times New Roman" pitchFamily="18" charset="0"/>
            </a:endParaRPr>
          </a:p>
          <a:p>
            <a:endParaRPr lang="en-US" sz="2200" b="1">
              <a:cs typeface="Times New Roman" pitchFamily="18" charset="0"/>
            </a:endParaRPr>
          </a:p>
          <a:p>
            <a:r>
              <a:rPr lang="en-US" sz="2200" b="1">
                <a:cs typeface="Times New Roman" pitchFamily="18" charset="0"/>
              </a:rPr>
              <a:t>Late Correlation L</a:t>
            </a:r>
          </a:p>
          <a:p>
            <a:endParaRPr lang="en-US" sz="2200" b="1">
              <a:cs typeface="Times New Roman" pitchFamily="18" charset="0"/>
            </a:endParaRPr>
          </a:p>
          <a:p>
            <a:r>
              <a:rPr lang="en-US" sz="2200" b="1">
                <a:cs typeface="Times New Roman" pitchFamily="18" charset="0"/>
              </a:rPr>
              <a:t>Tracking Function E-L</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p:cNvPicPr>
            <a:picLocks noGrp="1" noChangeAspect="1" noChangeArrowheads="1"/>
          </p:cNvPicPr>
          <p:nvPr>
            <p:ph idx="1"/>
          </p:nvPr>
        </p:nvPicPr>
        <p:blipFill>
          <a:blip r:embed="rId2" cstate="print"/>
          <a:srcRect l="9450" t="9450" r="11812" b="28349"/>
          <a:stretch>
            <a:fillRect/>
          </a:stretch>
        </p:blipFill>
        <p:spPr>
          <a:xfrm>
            <a:off x="236538" y="476250"/>
            <a:ext cx="8713787" cy="6200775"/>
          </a:xfrm>
          <a:noFill/>
          <a:ln/>
        </p:spPr>
      </p:pic>
      <p:sp>
        <p:nvSpPr>
          <p:cNvPr id="104450" name="Rectangle 2"/>
          <p:cNvSpPr>
            <a:spLocks noGrp="1" noChangeArrowheads="1"/>
          </p:cNvSpPr>
          <p:nvPr>
            <p:ph type="title"/>
          </p:nvPr>
        </p:nvSpPr>
        <p:spPr>
          <a:xfrm>
            <a:off x="684213" y="260350"/>
            <a:ext cx="7772400" cy="587375"/>
          </a:xfrm>
        </p:spPr>
        <p:txBody>
          <a:bodyPr/>
          <a:lstStyle/>
          <a:p>
            <a:r>
              <a:rPr lang="en-US" sz="3400" b="1"/>
              <a:t>Correlator Schematic Diagram</a:t>
            </a:r>
          </a:p>
        </p:txBody>
      </p:sp>
      <p:pic>
        <p:nvPicPr>
          <p:cNvPr id="4" name="Picture 3" descr="PCB Digital Part Hybrid"/>
          <p:cNvPicPr>
            <a:picLocks noChangeAspect="1" noChangeArrowheads="1"/>
          </p:cNvPicPr>
          <p:nvPr/>
        </p:nvPicPr>
        <p:blipFill>
          <a:blip r:embed="rId3" cstate="print"/>
          <a:srcRect/>
          <a:stretch>
            <a:fillRect/>
          </a:stretch>
        </p:blipFill>
        <p:spPr bwMode="auto">
          <a:xfrm>
            <a:off x="5580112" y="4725144"/>
            <a:ext cx="2232248" cy="1811118"/>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85800" y="404813"/>
            <a:ext cx="7772400" cy="720725"/>
          </a:xfrm>
        </p:spPr>
        <p:txBody>
          <a:bodyPr/>
          <a:lstStyle/>
          <a:p>
            <a:r>
              <a:rPr lang="fr-CH" sz="3200" b="1"/>
              <a:t>GPS L1 C/A Navigation Message</a:t>
            </a:r>
            <a:endParaRPr lang="fr-FR" sz="3200" b="1"/>
          </a:p>
        </p:txBody>
      </p:sp>
      <p:pic>
        <p:nvPicPr>
          <p:cNvPr id="105475" name="Picture 3" descr="GPS data"/>
          <p:cNvPicPr>
            <a:picLocks noChangeAspect="1" noChangeArrowheads="1"/>
          </p:cNvPicPr>
          <p:nvPr/>
        </p:nvPicPr>
        <p:blipFill>
          <a:blip r:embed="rId2" cstate="print"/>
          <a:srcRect/>
          <a:stretch>
            <a:fillRect/>
          </a:stretch>
        </p:blipFill>
        <p:spPr bwMode="auto">
          <a:xfrm>
            <a:off x="0" y="1524000"/>
            <a:ext cx="9144000" cy="5160963"/>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228600"/>
            <a:ext cx="8839200" cy="609600"/>
          </a:xfrm>
        </p:spPr>
        <p:txBody>
          <a:bodyPr/>
          <a:lstStyle/>
          <a:p>
            <a:r>
              <a:rPr lang="en-US" sz="3200" b="1"/>
              <a:t>SV Ephemeris Parameters</a:t>
            </a:r>
          </a:p>
        </p:txBody>
      </p:sp>
      <p:pic>
        <p:nvPicPr>
          <p:cNvPr id="106499" name="Picture 3" descr="Ephemerides"/>
          <p:cNvPicPr>
            <a:picLocks noChangeAspect="1" noChangeArrowheads="1"/>
          </p:cNvPicPr>
          <p:nvPr/>
        </p:nvPicPr>
        <p:blipFill>
          <a:blip r:embed="rId2" cstate="print"/>
          <a:srcRect/>
          <a:stretch>
            <a:fillRect/>
          </a:stretch>
        </p:blipFill>
        <p:spPr bwMode="auto">
          <a:xfrm>
            <a:off x="0" y="1524000"/>
            <a:ext cx="9144000" cy="5176838"/>
          </a:xfrm>
          <a:prstGeom prst="rect">
            <a:avLst/>
          </a:prstGeom>
          <a:noFill/>
        </p:spPr>
      </p:pic>
      <p:sp>
        <p:nvSpPr>
          <p:cNvPr id="106500" name="Text Box 4"/>
          <p:cNvSpPr txBox="1">
            <a:spLocks noChangeArrowheads="1"/>
          </p:cNvSpPr>
          <p:nvPr/>
        </p:nvSpPr>
        <p:spPr bwMode="auto">
          <a:xfrm>
            <a:off x="323850" y="981075"/>
            <a:ext cx="4056063" cy="3057525"/>
          </a:xfrm>
          <a:prstGeom prst="rect">
            <a:avLst/>
          </a:prstGeom>
          <a:noFill/>
          <a:ln w="9525">
            <a:noFill/>
            <a:miter lim="800000"/>
            <a:headEnd/>
            <a:tailEnd/>
          </a:ln>
          <a:effectLst/>
        </p:spPr>
        <p:txBody>
          <a:bodyPr lIns="87279" tIns="43640" rIns="87279" bIns="43640">
            <a:spAutoFit/>
          </a:bodyPr>
          <a:lstStyle/>
          <a:p>
            <a:pPr defTabSz="873125" eaLnBrk="0" hangingPunct="0"/>
            <a:r>
              <a:rPr lang="en-US" sz="1500" b="1"/>
              <a:t>GPS - Elliptical orbits characterization and SV positioning with Kepler’s Laws :</a:t>
            </a:r>
          </a:p>
          <a:p>
            <a:pPr defTabSz="873125" eaLnBrk="0" hangingPunct="0"/>
            <a:endParaRPr lang="en-US" sz="1500" b="1"/>
          </a:p>
          <a:p>
            <a:pPr defTabSz="873125" eaLnBrk="0" hangingPunct="0"/>
            <a:r>
              <a:rPr lang="en-US" sz="1500" b="1" i="1"/>
              <a:t>a</a:t>
            </a:r>
            <a:r>
              <a:rPr lang="en-US" sz="1500" b="1"/>
              <a:t> : ellipse principal half-axis</a:t>
            </a:r>
          </a:p>
          <a:p>
            <a:pPr defTabSz="873125" eaLnBrk="0" hangingPunct="0"/>
            <a:r>
              <a:rPr lang="en-US" sz="1500" b="1" i="1"/>
              <a:t>e</a:t>
            </a:r>
            <a:r>
              <a:rPr lang="en-US" sz="1500" b="1"/>
              <a:t> : ellipse eccentricity</a:t>
            </a:r>
          </a:p>
          <a:p>
            <a:pPr defTabSz="873125" eaLnBrk="0" hangingPunct="0"/>
            <a:r>
              <a:rPr lang="en-US" sz="1500" b="1" i="1"/>
              <a:t>i</a:t>
            </a:r>
            <a:r>
              <a:rPr lang="en-US" sz="1500" b="1"/>
              <a:t>  : inclination</a:t>
            </a:r>
          </a:p>
          <a:p>
            <a:pPr defTabSz="873125" eaLnBrk="0" hangingPunct="0"/>
            <a:r>
              <a:rPr lang="en-US" sz="1500" b="1">
                <a:latin typeface="Symbol" pitchFamily="18" charset="2"/>
              </a:rPr>
              <a:t>W</a:t>
            </a:r>
            <a:r>
              <a:rPr lang="en-US" sz="1500" b="1"/>
              <a:t> : ascending node</a:t>
            </a:r>
          </a:p>
          <a:p>
            <a:pPr defTabSz="873125" eaLnBrk="0" hangingPunct="0"/>
            <a:r>
              <a:rPr lang="en-US" sz="1500" b="1">
                <a:latin typeface="Symbol" pitchFamily="18" charset="2"/>
              </a:rPr>
              <a:t>w</a:t>
            </a:r>
            <a:r>
              <a:rPr lang="en-US" sz="1500" b="1"/>
              <a:t> : perigee argument</a:t>
            </a:r>
          </a:p>
          <a:p>
            <a:pPr defTabSz="873125" eaLnBrk="0" hangingPunct="0">
              <a:buFont typeface="Symbol" pitchFamily="18" charset="2"/>
              <a:buChar char="n"/>
            </a:pPr>
            <a:r>
              <a:rPr lang="en-US" sz="1500" b="1"/>
              <a:t>  : true anomaly</a:t>
            </a:r>
          </a:p>
          <a:p>
            <a:pPr defTabSz="873125" eaLnBrk="0" hangingPunct="0">
              <a:buFont typeface="Symbol" pitchFamily="18" charset="2"/>
              <a:buChar char="n"/>
            </a:pPr>
            <a:endParaRPr lang="en-US" sz="1500" b="1"/>
          </a:p>
          <a:p>
            <a:pPr defTabSz="873125" eaLnBrk="0" hangingPunct="0">
              <a:buFont typeface="Symbol" pitchFamily="18" charset="2"/>
              <a:buNone/>
            </a:pPr>
            <a:r>
              <a:rPr lang="en-US" sz="1500" b="1"/>
              <a:t>t</a:t>
            </a:r>
            <a:r>
              <a:rPr lang="en-US" sz="1500" b="1" baseline="-25000"/>
              <a:t>OE</a:t>
            </a:r>
            <a:r>
              <a:rPr lang="en-US" sz="1500" b="1"/>
              <a:t> : ephemeris reference time</a:t>
            </a:r>
          </a:p>
          <a:p>
            <a:pPr defTabSz="873125" eaLnBrk="0" hangingPunct="0">
              <a:buFont typeface="Symbol" pitchFamily="18" charset="2"/>
              <a:buNone/>
            </a:pPr>
            <a:r>
              <a:rPr lang="en-US" sz="1500" b="1"/>
              <a:t>C</a:t>
            </a:r>
            <a:r>
              <a:rPr lang="en-US" sz="1500" b="1" baseline="-25000"/>
              <a:t>i</a:t>
            </a:r>
            <a:r>
              <a:rPr lang="en-US" sz="1500" b="1"/>
              <a:t>  : corrections</a:t>
            </a:r>
          </a:p>
          <a:p>
            <a:pPr defTabSz="873125" eaLnBrk="0" hangingPunct="0"/>
            <a:endParaRPr lang="en-US" sz="1500" b="1"/>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205879"/>
            <a:ext cx="7772400" cy="864096"/>
          </a:xfrm>
        </p:spPr>
        <p:txBody>
          <a:bodyPr/>
          <a:lstStyle/>
          <a:p>
            <a:r>
              <a:rPr lang="fr-CH" sz="3200" b="1" i="1" dirty="0" smtClean="0">
                <a:effectLst>
                  <a:outerShdw blurRad="38100" dist="38100" dir="2700000" algn="tl">
                    <a:srgbClr val="000000">
                      <a:alpha val="43137"/>
                    </a:srgbClr>
                  </a:outerShdw>
                </a:effectLst>
              </a:rPr>
              <a:t>Détermination de la solution de navigation</a:t>
            </a:r>
            <a:endParaRPr lang="fr-CH" sz="3200" b="1" i="1"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p:txBody>
          <a:bodyPr/>
          <a:lstStyle/>
          <a:p>
            <a:endParaRPr lang="fr-CH"/>
          </a:p>
        </p:txBody>
      </p:sp>
      <p:graphicFrame>
        <p:nvGraphicFramePr>
          <p:cNvPr id="29" name="Object 2"/>
          <p:cNvGraphicFramePr>
            <a:graphicFrameLocks noChangeAspect="1"/>
          </p:cNvGraphicFramePr>
          <p:nvPr/>
        </p:nvGraphicFramePr>
        <p:xfrm>
          <a:off x="331788" y="1031875"/>
          <a:ext cx="8416925" cy="5673725"/>
        </p:xfrm>
        <a:graphic>
          <a:graphicData uri="http://schemas.openxmlformats.org/presentationml/2006/ole">
            <mc:AlternateContent xmlns:mc="http://schemas.openxmlformats.org/markup-compatibility/2006">
              <mc:Choice xmlns:v="urn:schemas-microsoft-com:vml" Requires="v">
                <p:oleObj spid="_x0000_s378887" name="Picture Publisher Image" r:id="rId3" imgW="14040000" imgH="10163160" progId="">
                  <p:embed/>
                </p:oleObj>
              </mc:Choice>
              <mc:Fallback>
                <p:oleObj name="Picture Publisher Image" r:id="rId3" imgW="14040000" imgH="101631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8856"/>
                      <a:stretch>
                        <a:fillRect/>
                      </a:stretch>
                    </p:blipFill>
                    <p:spPr bwMode="auto">
                      <a:xfrm>
                        <a:off x="331788" y="1031875"/>
                        <a:ext cx="8416925" cy="56737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 name="Text Box 4"/>
          <p:cNvSpPr txBox="1">
            <a:spLocks noChangeArrowheads="1"/>
          </p:cNvSpPr>
          <p:nvPr/>
        </p:nvSpPr>
        <p:spPr bwMode="auto">
          <a:xfrm>
            <a:off x="5319713" y="1282700"/>
            <a:ext cx="174625" cy="268288"/>
          </a:xfrm>
          <a:prstGeom prst="rect">
            <a:avLst/>
          </a:prstGeom>
          <a:noFill/>
          <a:ln w="9525">
            <a:noFill/>
            <a:miter lim="800000"/>
            <a:headEnd/>
            <a:tailEnd/>
          </a:ln>
          <a:effectLst/>
        </p:spPr>
        <p:txBody>
          <a:bodyPr wrap="none"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endParaRPr kumimoji="0" lang="fr-CH" sz="1200" b="0" i="0" u="none" strike="noStrike" kern="0" cap="none" spc="0" normalizeH="0" baseline="0" noProof="0" smtClean="0">
              <a:ln>
                <a:noFill/>
              </a:ln>
              <a:solidFill>
                <a:sysClr val="windowText" lastClr="000000"/>
              </a:solidFill>
              <a:effectLst/>
              <a:uLnTx/>
              <a:uFillTx/>
            </a:endParaRPr>
          </a:p>
        </p:txBody>
      </p:sp>
      <p:sp>
        <p:nvSpPr>
          <p:cNvPr id="31" name="Text Box 5"/>
          <p:cNvSpPr txBox="1">
            <a:spLocks noChangeArrowheads="1"/>
          </p:cNvSpPr>
          <p:nvPr/>
        </p:nvSpPr>
        <p:spPr bwMode="auto">
          <a:xfrm>
            <a:off x="5408613" y="1181100"/>
            <a:ext cx="1085850" cy="284163"/>
          </a:xfrm>
          <a:prstGeom prst="rect">
            <a:avLst/>
          </a:prstGeom>
          <a:solidFill>
            <a:srgbClr val="FFFFFF"/>
          </a:solidFill>
          <a:ln w="9525">
            <a:noFill/>
            <a:miter lim="800000"/>
            <a:headEnd/>
            <a:tailEnd/>
          </a:ln>
          <a:effectLst/>
        </p:spPr>
        <p:txBody>
          <a:bodyPr wrap="none"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vraie distance</a:t>
            </a:r>
            <a:endParaRPr kumimoji="0" lang="fr-FR" sz="1300" b="0" i="0" u="none" strike="noStrike" kern="0" cap="none" spc="0" normalizeH="0" baseline="0" noProof="0" smtClean="0">
              <a:ln>
                <a:noFill/>
              </a:ln>
              <a:solidFill>
                <a:sysClr val="windowText" lastClr="000000"/>
              </a:solidFill>
              <a:effectLst/>
              <a:uLnTx/>
              <a:uFillTx/>
            </a:endParaRPr>
          </a:p>
        </p:txBody>
      </p:sp>
      <p:sp>
        <p:nvSpPr>
          <p:cNvPr id="32" name="Rectangle 6"/>
          <p:cNvSpPr>
            <a:spLocks noChangeArrowheads="1"/>
          </p:cNvSpPr>
          <p:nvPr/>
        </p:nvSpPr>
        <p:spPr bwMode="auto">
          <a:xfrm>
            <a:off x="5407025" y="1443038"/>
            <a:ext cx="1236663" cy="284162"/>
          </a:xfrm>
          <a:prstGeom prst="rect">
            <a:avLst/>
          </a:prstGeom>
          <a:solidFill>
            <a:srgbClr val="FFFFFF"/>
          </a:solidFill>
          <a:ln w="9525">
            <a:noFill/>
            <a:miter lim="800000"/>
            <a:headEnd/>
            <a:tailEnd/>
          </a:ln>
          <a:effectLst/>
        </p:spPr>
        <p:txBody>
          <a:bodyPr wrap="none"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pseudo-distance</a:t>
            </a:r>
            <a:endParaRPr kumimoji="0" lang="fr-FR" sz="1300" b="0" i="0" u="none" strike="noStrike" kern="0" cap="none" spc="0" normalizeH="0" baseline="0" noProof="0" smtClean="0">
              <a:ln>
                <a:noFill/>
              </a:ln>
              <a:solidFill>
                <a:sysClr val="windowText" lastClr="000000"/>
              </a:solidFill>
              <a:effectLst/>
              <a:uLnTx/>
              <a:uFillTx/>
            </a:endParaRPr>
          </a:p>
        </p:txBody>
      </p:sp>
      <p:sp>
        <p:nvSpPr>
          <p:cNvPr id="33" name="Rectangle 7"/>
          <p:cNvSpPr>
            <a:spLocks noChangeArrowheads="1"/>
          </p:cNvSpPr>
          <p:nvPr/>
        </p:nvSpPr>
        <p:spPr bwMode="auto">
          <a:xfrm>
            <a:off x="5002213" y="1939925"/>
            <a:ext cx="3386137" cy="482600"/>
          </a:xfrm>
          <a:prstGeom prst="rect">
            <a:avLst/>
          </a:prstGeom>
          <a:solidFill>
            <a:srgbClr val="FFFFFF"/>
          </a:solidFill>
          <a:ln w="9525">
            <a:noFill/>
            <a:miter lim="800000"/>
            <a:headEnd/>
            <a:tailEnd/>
          </a:ln>
          <a:effectLst/>
        </p:spPr>
        <p:txBody>
          <a:bodyPr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  Calcul des coordonnées de la position         </a:t>
            </a:r>
          </a:p>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         (4 équations à 4 inconnues) :</a:t>
            </a:r>
            <a:endParaRPr kumimoji="0" lang="fr-FR" sz="1300" b="0" i="0" u="none" strike="noStrike" kern="0" cap="none" spc="0" normalizeH="0" baseline="0" noProof="0" smtClean="0">
              <a:ln>
                <a:noFill/>
              </a:ln>
              <a:solidFill>
                <a:sysClr val="windowText" lastClr="000000"/>
              </a:solidFill>
              <a:effectLst/>
              <a:uLnTx/>
              <a:uFillTx/>
            </a:endParaRPr>
          </a:p>
        </p:txBody>
      </p:sp>
      <p:sp>
        <p:nvSpPr>
          <p:cNvPr id="34" name="Rectangle 8"/>
          <p:cNvSpPr>
            <a:spLocks noChangeArrowheads="1"/>
          </p:cNvSpPr>
          <p:nvPr/>
        </p:nvSpPr>
        <p:spPr bwMode="auto">
          <a:xfrm>
            <a:off x="4672013" y="4054475"/>
            <a:ext cx="3794125" cy="284163"/>
          </a:xfrm>
          <a:prstGeom prst="rect">
            <a:avLst/>
          </a:prstGeom>
          <a:solidFill>
            <a:srgbClr val="FFFFFF"/>
          </a:solidFill>
          <a:ln w="9525">
            <a:noFill/>
            <a:miter lim="800000"/>
            <a:headEnd/>
            <a:tailEnd/>
          </a:ln>
          <a:effectLst/>
        </p:spPr>
        <p:txBody>
          <a:bodyPr wrap="none"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Résolution des coordonnées de position de l’utilisateur</a:t>
            </a:r>
            <a:endParaRPr kumimoji="0" lang="fr-FR" sz="1300" b="0" i="0" u="none" strike="noStrike" kern="0" cap="none" spc="0" normalizeH="0" baseline="0" noProof="0" smtClean="0">
              <a:ln>
                <a:noFill/>
              </a:ln>
              <a:solidFill>
                <a:sysClr val="windowText" lastClr="000000"/>
              </a:solidFill>
              <a:effectLst/>
              <a:uLnTx/>
              <a:uFillTx/>
            </a:endParaRPr>
          </a:p>
        </p:txBody>
      </p:sp>
      <p:sp>
        <p:nvSpPr>
          <p:cNvPr id="35" name="Rectangle 9"/>
          <p:cNvSpPr>
            <a:spLocks noChangeArrowheads="1"/>
          </p:cNvSpPr>
          <p:nvPr/>
        </p:nvSpPr>
        <p:spPr bwMode="auto">
          <a:xfrm>
            <a:off x="4711700" y="4338638"/>
            <a:ext cx="3960813" cy="284162"/>
          </a:xfrm>
          <a:prstGeom prst="rect">
            <a:avLst/>
          </a:prstGeom>
          <a:solidFill>
            <a:srgbClr val="FFFFFF"/>
          </a:solidFill>
          <a:ln w="9525">
            <a:noFill/>
            <a:miter lim="800000"/>
            <a:headEnd/>
            <a:tailEnd/>
          </a:ln>
          <a:effectLst/>
        </p:spPr>
        <p:txBody>
          <a:bodyPr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a:t>
            </a:r>
            <a:r>
              <a:rPr kumimoji="0" lang="fr-CH" sz="1300" b="1" i="0" u="none" strike="noStrike" kern="0" cap="none" spc="0" normalizeH="0" baseline="0" noProof="0" smtClean="0">
                <a:ln>
                  <a:noFill/>
                </a:ln>
                <a:solidFill>
                  <a:sysClr val="windowText" lastClr="000000"/>
                </a:solidFill>
                <a:effectLst/>
                <a:uLnTx/>
                <a:uFillTx/>
              </a:rPr>
              <a:t>X</a:t>
            </a:r>
            <a:r>
              <a:rPr kumimoji="0" lang="fr-CH" sz="1300" b="1" i="0" u="none" strike="noStrike" kern="0" cap="none" spc="0" normalizeH="0" baseline="-25000" noProof="0" smtClean="0">
                <a:ln>
                  <a:noFill/>
                </a:ln>
                <a:solidFill>
                  <a:sysClr val="windowText" lastClr="000000"/>
                </a:solidFill>
                <a:effectLst/>
                <a:uLnTx/>
                <a:uFillTx/>
              </a:rPr>
              <a:t>u</a:t>
            </a:r>
            <a:r>
              <a:rPr kumimoji="0" lang="fr-CH" sz="1300" b="1" i="0" u="none" strike="noStrike" kern="0" cap="none" spc="0" normalizeH="0" baseline="0" noProof="0" smtClean="0">
                <a:ln>
                  <a:noFill/>
                </a:ln>
                <a:solidFill>
                  <a:sysClr val="windowText" lastClr="000000"/>
                </a:solidFill>
                <a:effectLst/>
                <a:uLnTx/>
                <a:uFillTx/>
              </a:rPr>
              <a:t>, Y</a:t>
            </a:r>
            <a:r>
              <a:rPr kumimoji="0" lang="fr-CH" sz="1300" b="1" i="0" u="none" strike="noStrike" kern="0" cap="none" spc="0" normalizeH="0" baseline="-25000" noProof="0" smtClean="0">
                <a:ln>
                  <a:noFill/>
                </a:ln>
                <a:solidFill>
                  <a:sysClr val="windowText" lastClr="000000"/>
                </a:solidFill>
                <a:effectLst/>
                <a:uLnTx/>
                <a:uFillTx/>
              </a:rPr>
              <a:t>u</a:t>
            </a:r>
            <a:r>
              <a:rPr kumimoji="0" lang="fr-CH" sz="1300" b="1" i="0" u="none" strike="noStrike" kern="0" cap="none" spc="0" normalizeH="0" baseline="0" noProof="0" smtClean="0">
                <a:ln>
                  <a:noFill/>
                </a:ln>
                <a:solidFill>
                  <a:sysClr val="windowText" lastClr="000000"/>
                </a:solidFill>
                <a:effectLst/>
                <a:uLnTx/>
                <a:uFillTx/>
              </a:rPr>
              <a:t>, Z</a:t>
            </a:r>
            <a:r>
              <a:rPr kumimoji="0" lang="fr-CH" sz="1300" b="1" i="0" u="none" strike="noStrike" kern="0" cap="none" spc="0" normalizeH="0" baseline="-25000" noProof="0" smtClean="0">
                <a:ln>
                  <a:noFill/>
                </a:ln>
                <a:solidFill>
                  <a:sysClr val="windowText" lastClr="000000"/>
                </a:solidFill>
                <a:effectLst/>
                <a:uLnTx/>
                <a:uFillTx/>
              </a:rPr>
              <a:t>u</a:t>
            </a:r>
            <a:r>
              <a:rPr kumimoji="0" lang="fr-CH" sz="1300" b="0" i="0" u="none" strike="noStrike" kern="0" cap="none" spc="0" normalizeH="0" baseline="0" noProof="0" smtClean="0">
                <a:ln>
                  <a:noFill/>
                </a:ln>
                <a:solidFill>
                  <a:sysClr val="windowText" lastClr="000000"/>
                </a:solidFill>
                <a:effectLst/>
                <a:uLnTx/>
                <a:uFillTx/>
              </a:rPr>
              <a:t>) et de l’erreur d’horloge (</a:t>
            </a:r>
            <a:r>
              <a:rPr kumimoji="0" lang="fr-CH" sz="1300" b="0" i="0" u="none" strike="noStrike" kern="0" cap="none" spc="0" normalizeH="0" baseline="0" noProof="0" smtClean="0">
                <a:ln>
                  <a:noFill/>
                </a:ln>
                <a:solidFill>
                  <a:sysClr val="windowText" lastClr="000000"/>
                </a:solidFill>
                <a:effectLst/>
                <a:uLnTx/>
                <a:uFillTx/>
                <a:latin typeface="Symbol" pitchFamily="18" charset="2"/>
              </a:rPr>
              <a:t>D</a:t>
            </a:r>
            <a:r>
              <a:rPr kumimoji="0" lang="fr-CH" sz="1300" b="1" i="0" u="none" strike="noStrike" kern="0" cap="none" spc="0" normalizeH="0" baseline="0" noProof="0" smtClean="0">
                <a:ln>
                  <a:noFill/>
                </a:ln>
                <a:solidFill>
                  <a:sysClr val="windowText" lastClr="000000"/>
                </a:solidFill>
                <a:effectLst/>
                <a:uLnTx/>
                <a:uFillTx/>
              </a:rPr>
              <a:t>T</a:t>
            </a:r>
            <a:r>
              <a:rPr kumimoji="0" lang="fr-CH" sz="1300" b="1" i="0" u="none" strike="noStrike" kern="0" cap="none" spc="0" normalizeH="0" baseline="-25000" noProof="0" smtClean="0">
                <a:ln>
                  <a:noFill/>
                </a:ln>
                <a:solidFill>
                  <a:sysClr val="windowText" lastClr="000000"/>
                </a:solidFill>
                <a:effectLst/>
                <a:uLnTx/>
                <a:uFillTx/>
              </a:rPr>
              <a:t>B</a:t>
            </a:r>
            <a:r>
              <a:rPr kumimoji="0" lang="fr-CH" sz="1300" b="0" i="0" u="none" strike="noStrike" kern="0" cap="none" spc="0" normalizeH="0" baseline="0" noProof="0" smtClean="0">
                <a:ln>
                  <a:noFill/>
                </a:ln>
                <a:solidFill>
                  <a:sysClr val="windowText" lastClr="000000"/>
                </a:solidFill>
                <a:effectLst/>
                <a:uLnTx/>
                <a:uFillTx/>
              </a:rPr>
              <a:t>)</a:t>
            </a:r>
            <a:endParaRPr kumimoji="0" lang="fr-FR" sz="1300" b="0" i="0" u="none" strike="noStrike" kern="0" cap="none" spc="0" normalizeH="0" baseline="0" noProof="0" smtClean="0">
              <a:ln>
                <a:noFill/>
              </a:ln>
              <a:solidFill>
                <a:sysClr val="windowText" lastClr="000000"/>
              </a:solidFill>
              <a:effectLst/>
              <a:uLnTx/>
              <a:uFillTx/>
            </a:endParaRPr>
          </a:p>
        </p:txBody>
      </p:sp>
      <p:sp>
        <p:nvSpPr>
          <p:cNvPr id="36" name="Rectangle 10"/>
          <p:cNvSpPr>
            <a:spLocks noChangeArrowheads="1"/>
          </p:cNvSpPr>
          <p:nvPr/>
        </p:nvSpPr>
        <p:spPr bwMode="auto">
          <a:xfrm>
            <a:off x="5091113" y="4787900"/>
            <a:ext cx="3506787" cy="1179513"/>
          </a:xfrm>
          <a:prstGeom prst="rect">
            <a:avLst/>
          </a:prstGeom>
          <a:solidFill>
            <a:srgbClr val="FFFFFF"/>
          </a:solidFill>
          <a:ln w="9525">
            <a:noFill/>
            <a:miter lim="800000"/>
            <a:headEnd/>
            <a:tailEnd/>
          </a:ln>
          <a:effectLst/>
        </p:spPr>
        <p:txBody>
          <a:bodyPr lIns="87279" tIns="43640" rIns="87279" bIns="43640">
            <a:spAutoFit/>
          </a:bodyPr>
          <a:lstStyle/>
          <a:p>
            <a:pPr marL="0" marR="0" lvl="0" indent="0" defTabSz="873125" eaLnBrk="0" fontAlgn="auto" latinLnBrk="0" hangingPunct="0">
              <a:lnSpc>
                <a:spcPct val="100000"/>
              </a:lnSpc>
              <a:spcBef>
                <a:spcPct val="5000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Erreur de distance du biais d’horloges  = c </a:t>
            </a:r>
            <a:r>
              <a:rPr kumimoji="0" lang="fr-CH" sz="1300" b="0" i="0" u="none" strike="noStrike" kern="0" cap="none" spc="0" normalizeH="0" baseline="0" noProof="0" smtClean="0">
                <a:ln>
                  <a:noFill/>
                </a:ln>
                <a:solidFill>
                  <a:sysClr val="windowText" lastClr="000000"/>
                </a:solidFill>
                <a:effectLst/>
                <a:uLnTx/>
                <a:uFillTx/>
                <a:latin typeface="Symbol" pitchFamily="18" charset="2"/>
              </a:rPr>
              <a:t>D</a:t>
            </a:r>
            <a:r>
              <a:rPr kumimoji="0" lang="fr-CH" sz="1300" b="1" i="0" u="none" strike="noStrike" kern="0" cap="none" spc="0" normalizeH="0" baseline="0" noProof="0" smtClean="0">
                <a:ln>
                  <a:noFill/>
                </a:ln>
                <a:solidFill>
                  <a:sysClr val="windowText" lastClr="000000"/>
                </a:solidFill>
                <a:effectLst/>
                <a:uLnTx/>
                <a:uFillTx/>
              </a:rPr>
              <a:t>T</a:t>
            </a:r>
            <a:r>
              <a:rPr kumimoji="0" lang="fr-CH" sz="1300" b="1" i="0" u="none" strike="noStrike" kern="0" cap="none" spc="0" normalizeH="0" baseline="-25000" noProof="0" smtClean="0">
                <a:ln>
                  <a:noFill/>
                </a:ln>
                <a:solidFill>
                  <a:sysClr val="windowText" lastClr="000000"/>
                </a:solidFill>
                <a:effectLst/>
                <a:uLnTx/>
                <a:uFillTx/>
              </a:rPr>
              <a:t>B</a:t>
            </a:r>
            <a:endParaRPr kumimoji="0" lang="fr-CH" sz="1300" b="0" i="0" u="none" strike="noStrike" kern="0" cap="none" spc="0" normalizeH="0" baseline="0" noProof="0" smtClean="0">
              <a:ln>
                <a:noFill/>
              </a:ln>
              <a:solidFill>
                <a:sysClr val="windowText" lastClr="000000"/>
              </a:solidFill>
              <a:effectLst/>
              <a:uLnTx/>
              <a:uFillTx/>
            </a:endParaRPr>
          </a:p>
          <a:p>
            <a:pPr marL="0" marR="0" lvl="0" indent="0" defTabSz="873125" eaLnBrk="0" fontAlgn="auto" latinLnBrk="0" hangingPunct="0">
              <a:lnSpc>
                <a:spcPct val="100000"/>
              </a:lnSpc>
              <a:spcBef>
                <a:spcPct val="5000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latin typeface="Symbol" pitchFamily="18" charset="2"/>
              </a:rPr>
              <a:t>D</a:t>
            </a:r>
            <a:r>
              <a:rPr kumimoji="0" lang="fr-CH" sz="1300" b="1" i="0" u="none" strike="noStrike" kern="0" cap="none" spc="0" normalizeH="0" baseline="0" noProof="0" smtClean="0">
                <a:ln>
                  <a:noFill/>
                </a:ln>
                <a:solidFill>
                  <a:sysClr val="windowText" lastClr="000000"/>
                </a:solidFill>
                <a:effectLst/>
                <a:uLnTx/>
                <a:uFillTx/>
              </a:rPr>
              <a:t>T</a:t>
            </a:r>
            <a:r>
              <a:rPr kumimoji="0" lang="fr-CH" sz="1300" b="1" i="0" u="none" strike="noStrike" kern="0" cap="none" spc="0" normalizeH="0" baseline="-25000" noProof="0" smtClean="0">
                <a:ln>
                  <a:noFill/>
                </a:ln>
                <a:solidFill>
                  <a:sysClr val="windowText" lastClr="000000"/>
                </a:solidFill>
                <a:effectLst/>
                <a:uLnTx/>
                <a:uFillTx/>
              </a:rPr>
              <a:t>B</a:t>
            </a:r>
            <a:r>
              <a:rPr kumimoji="0" lang="fr-CH" sz="1300" b="0" i="0" u="none" strike="noStrike" kern="0" cap="none" spc="0" normalizeH="0" baseline="0" noProof="0" smtClean="0">
                <a:ln>
                  <a:noFill/>
                </a:ln>
                <a:solidFill>
                  <a:sysClr val="windowText" lastClr="000000"/>
                </a:solidFill>
                <a:effectLst/>
                <a:uLnTx/>
                <a:uFillTx/>
              </a:rPr>
              <a:t> = biais des horloges utilisateur et satellite</a:t>
            </a:r>
          </a:p>
          <a:p>
            <a:pPr marL="0" marR="0" lvl="0" indent="0" defTabSz="873125" eaLnBrk="0" fontAlgn="auto" latinLnBrk="0" hangingPunct="0">
              <a:lnSpc>
                <a:spcPct val="100000"/>
              </a:lnSpc>
              <a:spcBef>
                <a:spcPct val="5000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           ou erreur de temps</a:t>
            </a:r>
          </a:p>
          <a:p>
            <a:pPr marL="0" marR="0" lvl="0" indent="0" defTabSz="873125" eaLnBrk="0" fontAlgn="auto" latinLnBrk="0" hangingPunct="0">
              <a:lnSpc>
                <a:spcPct val="100000"/>
              </a:lnSpc>
              <a:spcBef>
                <a:spcPct val="5000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c = vitesse de la lumière</a:t>
            </a:r>
            <a:endParaRPr kumimoji="0" lang="fr-FR" sz="1300" b="0" i="0" u="none" strike="noStrike" kern="0" cap="none" spc="0" normalizeH="0" baseline="0" noProof="0" smtClean="0">
              <a:ln>
                <a:noFill/>
              </a:ln>
              <a:solidFill>
                <a:sysClr val="windowText" lastClr="000000"/>
              </a:solidFill>
              <a:effectLst/>
              <a:uLnTx/>
              <a:uFillTx/>
            </a:endParaRPr>
          </a:p>
        </p:txBody>
      </p:sp>
      <p:sp>
        <p:nvSpPr>
          <p:cNvPr id="37" name="Rectangle 11"/>
          <p:cNvSpPr>
            <a:spLocks noChangeArrowheads="1"/>
          </p:cNvSpPr>
          <p:nvPr/>
        </p:nvSpPr>
        <p:spPr bwMode="auto">
          <a:xfrm>
            <a:off x="511175" y="4376738"/>
            <a:ext cx="1906588" cy="284162"/>
          </a:xfrm>
          <a:prstGeom prst="rect">
            <a:avLst/>
          </a:prstGeom>
          <a:solidFill>
            <a:srgbClr val="FFFFFF"/>
          </a:solidFill>
          <a:ln w="9525">
            <a:noFill/>
            <a:miter lim="800000"/>
            <a:headEnd/>
            <a:tailEnd/>
          </a:ln>
          <a:effectLst/>
        </p:spPr>
        <p:txBody>
          <a:bodyPr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Mesures de 4 valeurs de</a:t>
            </a:r>
            <a:endParaRPr kumimoji="0" lang="fr-FR" sz="1300" b="0" i="0" u="none" strike="noStrike" kern="0" cap="none" spc="0" normalizeH="0" baseline="0" noProof="0" smtClean="0">
              <a:ln>
                <a:noFill/>
              </a:ln>
              <a:solidFill>
                <a:sysClr val="windowText" lastClr="000000"/>
              </a:solidFill>
              <a:effectLst/>
              <a:uLnTx/>
              <a:uFillTx/>
            </a:endParaRPr>
          </a:p>
        </p:txBody>
      </p:sp>
      <p:sp>
        <p:nvSpPr>
          <p:cNvPr id="38" name="Rectangle 12"/>
          <p:cNvSpPr>
            <a:spLocks noChangeArrowheads="1"/>
          </p:cNvSpPr>
          <p:nvPr/>
        </p:nvSpPr>
        <p:spPr bwMode="auto">
          <a:xfrm>
            <a:off x="527050" y="4614863"/>
            <a:ext cx="1382713" cy="284162"/>
          </a:xfrm>
          <a:prstGeom prst="rect">
            <a:avLst/>
          </a:prstGeom>
          <a:solidFill>
            <a:srgbClr val="FFFFFF"/>
          </a:solidFill>
          <a:ln w="9525">
            <a:noFill/>
            <a:miter lim="800000"/>
            <a:headEnd/>
            <a:tailEnd/>
          </a:ln>
          <a:effectLst/>
        </p:spPr>
        <p:txBody>
          <a:bodyPr wrap="none"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pseudo-distances  </a:t>
            </a:r>
            <a:endParaRPr kumimoji="0" lang="fr-FR" sz="1300" b="0" i="0" u="none" strike="noStrike" kern="0" cap="none" spc="0" normalizeH="0" baseline="0" noProof="0" smtClean="0">
              <a:ln>
                <a:noFill/>
              </a:ln>
              <a:solidFill>
                <a:sysClr val="windowText" lastClr="000000"/>
              </a:solidFill>
              <a:effectLst/>
              <a:uLnTx/>
              <a:uFillTx/>
            </a:endParaRPr>
          </a:p>
        </p:txBody>
      </p:sp>
      <p:sp>
        <p:nvSpPr>
          <p:cNvPr id="39" name="Rectangle 13"/>
          <p:cNvSpPr>
            <a:spLocks noChangeArrowheads="1"/>
          </p:cNvSpPr>
          <p:nvPr/>
        </p:nvSpPr>
        <p:spPr bwMode="auto">
          <a:xfrm>
            <a:off x="2273300" y="4638675"/>
            <a:ext cx="711200" cy="284163"/>
          </a:xfrm>
          <a:prstGeom prst="rect">
            <a:avLst/>
          </a:prstGeom>
          <a:solidFill>
            <a:srgbClr val="FFFFFF"/>
          </a:solidFill>
          <a:ln w="9525">
            <a:noFill/>
            <a:miter lim="800000"/>
            <a:headEnd/>
            <a:tailEnd/>
          </a:ln>
          <a:effectLst/>
        </p:spPr>
        <p:txBody>
          <a:bodyPr wrap="none"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             </a:t>
            </a:r>
            <a:endParaRPr kumimoji="0" lang="fr-FR" sz="1300" b="0" i="0" u="none" strike="noStrike" kern="0" cap="none" spc="0" normalizeH="0" baseline="0" noProof="0" smtClean="0">
              <a:ln>
                <a:noFill/>
              </a:ln>
              <a:solidFill>
                <a:sysClr val="windowText" lastClr="000000"/>
              </a:solidFill>
              <a:effectLst/>
              <a:uLnTx/>
              <a:uFillTx/>
            </a:endParaRPr>
          </a:p>
        </p:txBody>
      </p:sp>
      <p:sp>
        <p:nvSpPr>
          <p:cNvPr id="40" name="Rectangle 14"/>
          <p:cNvSpPr>
            <a:spLocks noChangeArrowheads="1"/>
          </p:cNvSpPr>
          <p:nvPr/>
        </p:nvSpPr>
        <p:spPr bwMode="auto">
          <a:xfrm>
            <a:off x="368300" y="2654300"/>
            <a:ext cx="904875" cy="238125"/>
          </a:xfrm>
          <a:prstGeom prst="rect">
            <a:avLst/>
          </a:prstGeom>
          <a:solidFill>
            <a:srgbClr val="FFFFFF"/>
          </a:solidFill>
          <a:ln w="9525">
            <a:noFill/>
            <a:miter lim="800000"/>
            <a:headEnd/>
            <a:tailEnd/>
          </a:ln>
          <a:effectLst/>
        </p:spPr>
        <p:txBody>
          <a:bodyPr wrap="none"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r>
              <a:rPr kumimoji="0" lang="fr-CH" sz="1000" b="0" i="0" u="none" strike="noStrike" kern="0" cap="none" spc="0" normalizeH="0" baseline="0" noProof="0" smtClean="0">
                <a:ln>
                  <a:noFill/>
                </a:ln>
                <a:solidFill>
                  <a:sysClr val="windowText" lastClr="000000"/>
                </a:solidFill>
                <a:effectLst/>
                <a:uLnTx/>
                <a:uFillTx/>
              </a:rPr>
              <a:t>(éphémérides)</a:t>
            </a:r>
            <a:endParaRPr kumimoji="0" lang="fr-FR" sz="1000" b="0" i="0" u="none" strike="noStrike" kern="0" cap="none" spc="0" normalizeH="0" baseline="0" noProof="0" smtClean="0">
              <a:ln>
                <a:noFill/>
              </a:ln>
              <a:solidFill>
                <a:sysClr val="windowText" lastClr="000000"/>
              </a:solidFill>
              <a:effectLst/>
              <a:uLnTx/>
              <a:uFillTx/>
            </a:endParaRPr>
          </a:p>
        </p:txBody>
      </p:sp>
      <p:sp>
        <p:nvSpPr>
          <p:cNvPr id="41" name="Rectangle 15"/>
          <p:cNvSpPr>
            <a:spLocks noChangeArrowheads="1"/>
          </p:cNvSpPr>
          <p:nvPr/>
        </p:nvSpPr>
        <p:spPr bwMode="auto">
          <a:xfrm>
            <a:off x="1309688" y="5815013"/>
            <a:ext cx="741362" cy="284162"/>
          </a:xfrm>
          <a:prstGeom prst="rect">
            <a:avLst/>
          </a:prstGeom>
          <a:solidFill>
            <a:srgbClr val="FFFFFF"/>
          </a:solidFill>
          <a:ln w="9525">
            <a:noFill/>
            <a:miter lim="800000"/>
            <a:headEnd/>
            <a:tailEnd/>
          </a:ln>
          <a:effectLst/>
        </p:spPr>
        <p:txBody>
          <a:bodyPr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temps</a:t>
            </a:r>
            <a:endParaRPr kumimoji="0" lang="fr-FR" sz="1300" b="0" i="0" u="none" strike="noStrike" kern="0" cap="none" spc="0" normalizeH="0" baseline="0" noProof="0" smtClean="0">
              <a:ln>
                <a:noFill/>
              </a:ln>
              <a:solidFill>
                <a:sysClr val="windowText" lastClr="000000"/>
              </a:solidFill>
              <a:effectLst/>
              <a:uLnTx/>
              <a:uFillTx/>
            </a:endParaRPr>
          </a:p>
        </p:txBody>
      </p:sp>
      <p:sp>
        <p:nvSpPr>
          <p:cNvPr id="42" name="Rectangle 16"/>
          <p:cNvSpPr>
            <a:spLocks noChangeArrowheads="1"/>
          </p:cNvSpPr>
          <p:nvPr/>
        </p:nvSpPr>
        <p:spPr bwMode="auto">
          <a:xfrm>
            <a:off x="849313" y="6134100"/>
            <a:ext cx="1836737" cy="482600"/>
          </a:xfrm>
          <a:prstGeom prst="rect">
            <a:avLst/>
          </a:prstGeom>
          <a:solidFill>
            <a:srgbClr val="FFFFFF"/>
          </a:solidFill>
          <a:ln w="9525">
            <a:noFill/>
            <a:miter lim="800000"/>
            <a:headEnd/>
            <a:tailEnd/>
          </a:ln>
          <a:effectLst/>
        </p:spPr>
        <p:txBody>
          <a:bodyPr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Signaux transmis par</a:t>
            </a:r>
          </a:p>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       les satellites</a:t>
            </a:r>
            <a:endParaRPr kumimoji="0" lang="fr-FR" sz="1300" b="0" i="0" u="none" strike="noStrike" kern="0" cap="none" spc="0" normalizeH="0" baseline="0" noProof="0" smtClean="0">
              <a:ln>
                <a:noFill/>
              </a:ln>
              <a:solidFill>
                <a:sysClr val="windowText" lastClr="000000"/>
              </a:solidFill>
              <a:effectLst/>
              <a:uLnTx/>
              <a:uFillTx/>
            </a:endParaRPr>
          </a:p>
        </p:txBody>
      </p:sp>
      <p:sp>
        <p:nvSpPr>
          <p:cNvPr id="43" name="Rectangle 17"/>
          <p:cNvSpPr>
            <a:spLocks noChangeArrowheads="1"/>
          </p:cNvSpPr>
          <p:nvPr/>
        </p:nvSpPr>
        <p:spPr bwMode="auto">
          <a:xfrm>
            <a:off x="2987675" y="6254750"/>
            <a:ext cx="5635625" cy="284163"/>
          </a:xfrm>
          <a:prstGeom prst="rect">
            <a:avLst/>
          </a:prstGeom>
          <a:solidFill>
            <a:srgbClr val="FFFFFF"/>
          </a:solidFill>
          <a:ln w="9525">
            <a:noFill/>
            <a:miter lim="800000"/>
            <a:headEnd/>
            <a:tailEnd/>
          </a:ln>
          <a:effectLst/>
        </p:spPr>
        <p:txBody>
          <a:bodyPr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Les mesures de </a:t>
            </a:r>
            <a:r>
              <a:rPr kumimoji="0" lang="fr-CH" sz="1300" b="0" i="0" u="none" strike="noStrike" kern="0" cap="none" spc="0" normalizeH="0" baseline="0" noProof="0" smtClean="0">
                <a:ln>
                  <a:noFill/>
                </a:ln>
                <a:solidFill>
                  <a:sysClr val="windowText" lastClr="000000"/>
                </a:solidFill>
                <a:effectLst/>
                <a:uLnTx/>
                <a:uFillTx/>
                <a:latin typeface="Symbol" pitchFamily="18" charset="2"/>
              </a:rPr>
              <a:t>D</a:t>
            </a:r>
            <a:r>
              <a:rPr kumimoji="0" lang="fr-CH" sz="1300" b="1" i="0" u="none" strike="noStrike" kern="0" cap="none" spc="0" normalizeH="0" baseline="0" noProof="0" smtClean="0">
                <a:ln>
                  <a:noFill/>
                </a:ln>
                <a:solidFill>
                  <a:sysClr val="windowText" lastClr="000000"/>
                </a:solidFill>
                <a:effectLst/>
                <a:uLnTx/>
                <a:uFillTx/>
              </a:rPr>
              <a:t>T</a:t>
            </a:r>
            <a:r>
              <a:rPr kumimoji="0" lang="fr-CH" sz="1300" b="1" i="0" u="none" strike="noStrike" kern="0" cap="none" spc="0" normalizeH="0" baseline="-25000" noProof="0" smtClean="0">
                <a:ln>
                  <a:noFill/>
                </a:ln>
                <a:solidFill>
                  <a:sysClr val="windowText" lastClr="000000"/>
                </a:solidFill>
                <a:effectLst/>
                <a:uLnTx/>
                <a:uFillTx/>
              </a:rPr>
              <a:t>n</a:t>
            </a:r>
            <a:r>
              <a:rPr kumimoji="0" lang="fr-CH" sz="1300" b="0" i="0" u="none" strike="noStrike" kern="0" cap="none" spc="0" normalizeH="0" baseline="0" noProof="0" smtClean="0">
                <a:ln>
                  <a:noFill/>
                </a:ln>
                <a:solidFill>
                  <a:sysClr val="windowText" lastClr="000000"/>
                </a:solidFill>
                <a:effectLst/>
                <a:uLnTx/>
                <a:uFillTx/>
              </a:rPr>
              <a:t> comprennent l’erreur temporelle d’horloge (</a:t>
            </a:r>
            <a:r>
              <a:rPr kumimoji="0" lang="fr-CH" sz="1300" b="0" i="0" u="none" strike="noStrike" kern="0" cap="none" spc="0" normalizeH="0" baseline="0" noProof="0" smtClean="0">
                <a:ln>
                  <a:noFill/>
                </a:ln>
                <a:solidFill>
                  <a:sysClr val="windowText" lastClr="000000"/>
                </a:solidFill>
                <a:effectLst/>
                <a:uLnTx/>
                <a:uFillTx/>
                <a:latin typeface="Symbol" pitchFamily="18" charset="2"/>
              </a:rPr>
              <a:t>D</a:t>
            </a:r>
            <a:r>
              <a:rPr kumimoji="0" lang="fr-CH" sz="1300" b="1" i="0" u="none" strike="noStrike" kern="0" cap="none" spc="0" normalizeH="0" baseline="0" noProof="0" smtClean="0">
                <a:ln>
                  <a:noFill/>
                </a:ln>
                <a:solidFill>
                  <a:sysClr val="windowText" lastClr="000000"/>
                </a:solidFill>
                <a:effectLst/>
                <a:uLnTx/>
                <a:uFillTx/>
              </a:rPr>
              <a:t>T</a:t>
            </a:r>
            <a:r>
              <a:rPr kumimoji="0" lang="fr-CH" sz="1300" b="1" i="0" u="none" strike="noStrike" kern="0" cap="none" spc="0" normalizeH="0" baseline="-25000" noProof="0" smtClean="0">
                <a:ln>
                  <a:noFill/>
                </a:ln>
                <a:solidFill>
                  <a:sysClr val="windowText" lastClr="000000"/>
                </a:solidFill>
                <a:effectLst/>
                <a:uLnTx/>
                <a:uFillTx/>
              </a:rPr>
              <a:t>B</a:t>
            </a:r>
            <a:r>
              <a:rPr kumimoji="0" lang="fr-CH" sz="1300" b="0" i="0" u="none" strike="noStrike" kern="0" cap="none" spc="0" normalizeH="0" baseline="0" noProof="0" smtClean="0">
                <a:ln>
                  <a:noFill/>
                </a:ln>
                <a:solidFill>
                  <a:sysClr val="windowText" lastClr="000000"/>
                </a:solidFill>
                <a:effectLst/>
                <a:uLnTx/>
                <a:uFillTx/>
              </a:rPr>
              <a:t>)              </a:t>
            </a:r>
            <a:endParaRPr kumimoji="0" lang="fr-FR" sz="1300" b="0" i="0" u="none" strike="noStrike" kern="0" cap="none" spc="0" normalizeH="0" baseline="0" noProof="0" smtClean="0">
              <a:ln>
                <a:noFill/>
              </a:ln>
              <a:solidFill>
                <a:sysClr val="windowText" lastClr="000000"/>
              </a:solidFill>
              <a:effectLst/>
              <a:uLnTx/>
              <a:uFillTx/>
            </a:endParaRPr>
          </a:p>
        </p:txBody>
      </p:sp>
      <p:sp>
        <p:nvSpPr>
          <p:cNvPr id="44" name="Rectangle 18"/>
          <p:cNvSpPr>
            <a:spLocks noChangeArrowheads="1"/>
          </p:cNvSpPr>
          <p:nvPr/>
        </p:nvSpPr>
        <p:spPr bwMode="auto">
          <a:xfrm>
            <a:off x="2824163" y="4054475"/>
            <a:ext cx="871537" cy="284163"/>
          </a:xfrm>
          <a:prstGeom prst="rect">
            <a:avLst/>
          </a:prstGeom>
          <a:solidFill>
            <a:srgbClr val="FFFFFF"/>
          </a:solidFill>
          <a:ln w="9525">
            <a:noFill/>
            <a:miter lim="800000"/>
            <a:headEnd/>
            <a:tailEnd/>
          </a:ln>
          <a:effectLst/>
        </p:spPr>
        <p:txBody>
          <a:bodyPr wrap="none" lIns="87279" tIns="43640" rIns="87279" bIns="43640">
            <a:spAutoFit/>
          </a:bodyPr>
          <a:lstStyle/>
          <a:p>
            <a:pPr marL="0" marR="0" lvl="0" indent="0" defTabSz="873125" eaLnBrk="0" fontAlgn="auto" latinLnBrk="0" hangingPunct="0">
              <a:lnSpc>
                <a:spcPct val="100000"/>
              </a:lnSpc>
              <a:spcBef>
                <a:spcPts val="0"/>
              </a:spcBef>
              <a:spcAft>
                <a:spcPts val="0"/>
              </a:spcAft>
              <a:buClrTx/>
              <a:buSzTx/>
              <a:buFontTx/>
              <a:buNone/>
              <a:tabLst/>
              <a:defRPr/>
            </a:pPr>
            <a:r>
              <a:rPr kumimoji="0" lang="fr-CH" sz="1300" b="0" i="0" u="none" strike="noStrike" kern="0" cap="none" spc="0" normalizeH="0" baseline="0" noProof="0" smtClean="0">
                <a:ln>
                  <a:noFill/>
                </a:ln>
                <a:solidFill>
                  <a:sysClr val="windowText" lastClr="000000"/>
                </a:solidFill>
                <a:effectLst/>
                <a:uLnTx/>
                <a:uFillTx/>
              </a:rPr>
              <a:t>Utilisateur</a:t>
            </a:r>
            <a:endParaRPr kumimoji="0" lang="fr-FR" sz="1300" b="0" i="0" u="none" strike="noStrike" kern="0" cap="none" spc="0" normalizeH="0" baseline="0" noProof="0" smtClean="0">
              <a:ln>
                <a:noFill/>
              </a:ln>
              <a:solidFill>
                <a:sysClr val="windowText" lastClr="000000"/>
              </a:solidFill>
              <a:effectLst/>
              <a:uLnTx/>
              <a:uFillTx/>
            </a:endParaRPr>
          </a:p>
        </p:txBody>
      </p:sp>
      <p:sp>
        <p:nvSpPr>
          <p:cNvPr id="45" name="Rectangle 19"/>
          <p:cNvSpPr>
            <a:spLocks noChangeArrowheads="1"/>
          </p:cNvSpPr>
          <p:nvPr/>
        </p:nvSpPr>
        <p:spPr bwMode="auto">
          <a:xfrm>
            <a:off x="3781425" y="4724400"/>
            <a:ext cx="290513" cy="33655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smtClean="0">
                <a:ln>
                  <a:noFill/>
                </a:ln>
                <a:solidFill>
                  <a:sysClr val="windowText" lastClr="000000"/>
                </a:solidFill>
                <a:effectLst/>
                <a:uLnTx/>
                <a:uFillTx/>
              </a:rPr>
              <a:t>~</a:t>
            </a:r>
          </a:p>
        </p:txBody>
      </p:sp>
      <p:sp>
        <p:nvSpPr>
          <p:cNvPr id="46" name="Rectangle 20"/>
          <p:cNvSpPr>
            <a:spLocks noChangeArrowheads="1"/>
          </p:cNvSpPr>
          <p:nvPr/>
        </p:nvSpPr>
        <p:spPr bwMode="auto">
          <a:xfrm>
            <a:off x="3829050" y="5005388"/>
            <a:ext cx="290513" cy="33655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smtClean="0">
                <a:ln>
                  <a:noFill/>
                </a:ln>
                <a:solidFill>
                  <a:sysClr val="windowText" lastClr="000000"/>
                </a:solidFill>
                <a:effectLst/>
                <a:uLnTx/>
                <a:uFillTx/>
              </a:rPr>
              <a:t>~</a:t>
            </a:r>
          </a:p>
        </p:txBody>
      </p:sp>
      <p:sp>
        <p:nvSpPr>
          <p:cNvPr id="47" name="Rectangle 21"/>
          <p:cNvSpPr>
            <a:spLocks noChangeArrowheads="1"/>
          </p:cNvSpPr>
          <p:nvPr/>
        </p:nvSpPr>
        <p:spPr bwMode="auto">
          <a:xfrm>
            <a:off x="3822700" y="5299075"/>
            <a:ext cx="290513" cy="33655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smtClean="0">
                <a:ln>
                  <a:noFill/>
                </a:ln>
                <a:solidFill>
                  <a:sysClr val="windowText" lastClr="000000"/>
                </a:solidFill>
                <a:effectLst/>
                <a:uLnTx/>
                <a:uFillTx/>
              </a:rPr>
              <a:t>~</a:t>
            </a:r>
          </a:p>
        </p:txBody>
      </p:sp>
      <p:sp>
        <p:nvSpPr>
          <p:cNvPr id="48" name="Rectangle 22"/>
          <p:cNvSpPr>
            <a:spLocks noChangeArrowheads="1"/>
          </p:cNvSpPr>
          <p:nvPr/>
        </p:nvSpPr>
        <p:spPr bwMode="auto">
          <a:xfrm>
            <a:off x="3843338" y="5581650"/>
            <a:ext cx="290512" cy="33655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smtClean="0">
                <a:ln>
                  <a:noFill/>
                </a:ln>
                <a:solidFill>
                  <a:sysClr val="windowText" lastClr="000000"/>
                </a:solidFill>
                <a:effectLst/>
                <a:uLnTx/>
                <a:uFillTx/>
              </a:rPr>
              <a:t>~</a:t>
            </a:r>
          </a:p>
        </p:txBody>
      </p:sp>
      <p:sp>
        <p:nvSpPr>
          <p:cNvPr id="49" name="Rectangle 23"/>
          <p:cNvSpPr>
            <a:spLocks noChangeArrowheads="1"/>
          </p:cNvSpPr>
          <p:nvPr/>
        </p:nvSpPr>
        <p:spPr bwMode="auto">
          <a:xfrm>
            <a:off x="712788" y="4716463"/>
            <a:ext cx="290512" cy="33655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smtClean="0">
                <a:ln>
                  <a:noFill/>
                </a:ln>
                <a:solidFill>
                  <a:sysClr val="windowText" lastClr="000000"/>
                </a:solidFill>
                <a:effectLst/>
                <a:uLnTx/>
                <a:uFillTx/>
              </a:rPr>
              <a:t>~</a:t>
            </a:r>
          </a:p>
        </p:txBody>
      </p:sp>
      <p:sp>
        <p:nvSpPr>
          <p:cNvPr id="50" name="Rectangle 24"/>
          <p:cNvSpPr>
            <a:spLocks noChangeArrowheads="1"/>
          </p:cNvSpPr>
          <p:nvPr/>
        </p:nvSpPr>
        <p:spPr bwMode="auto">
          <a:xfrm>
            <a:off x="868363" y="4914900"/>
            <a:ext cx="290512" cy="33655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smtClean="0">
                <a:ln>
                  <a:noFill/>
                </a:ln>
                <a:solidFill>
                  <a:sysClr val="windowText" lastClr="000000"/>
                </a:solidFill>
                <a:effectLst/>
                <a:uLnTx/>
                <a:uFillTx/>
              </a:rPr>
              <a:t>~</a:t>
            </a:r>
          </a:p>
        </p:txBody>
      </p:sp>
      <p:sp>
        <p:nvSpPr>
          <p:cNvPr id="51" name="Rectangle 25"/>
          <p:cNvSpPr>
            <a:spLocks noChangeArrowheads="1"/>
          </p:cNvSpPr>
          <p:nvPr/>
        </p:nvSpPr>
        <p:spPr bwMode="auto">
          <a:xfrm>
            <a:off x="1493838" y="5089525"/>
            <a:ext cx="290512" cy="33655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smtClean="0">
                <a:ln>
                  <a:noFill/>
                </a:ln>
                <a:solidFill>
                  <a:sysClr val="windowText" lastClr="000000"/>
                </a:solidFill>
                <a:effectLst/>
                <a:uLnTx/>
                <a:uFillTx/>
              </a:rPr>
              <a:t>~</a:t>
            </a:r>
          </a:p>
        </p:txBody>
      </p:sp>
      <p:sp>
        <p:nvSpPr>
          <p:cNvPr id="52" name="Rectangle 26"/>
          <p:cNvSpPr>
            <a:spLocks noChangeArrowheads="1"/>
          </p:cNvSpPr>
          <p:nvPr/>
        </p:nvSpPr>
        <p:spPr bwMode="auto">
          <a:xfrm>
            <a:off x="1789113" y="5278438"/>
            <a:ext cx="290512" cy="33655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smtClean="0">
                <a:ln>
                  <a:noFill/>
                </a:ln>
                <a:solidFill>
                  <a:sysClr val="windowText" lastClr="000000"/>
                </a:solidFill>
                <a:effectLst/>
                <a:uLnTx/>
                <a:uFillTx/>
              </a:rPr>
              <a:t>~</a:t>
            </a:r>
          </a:p>
        </p:txBody>
      </p:sp>
      <p:sp>
        <p:nvSpPr>
          <p:cNvPr id="53" name="Rectangle 27"/>
          <p:cNvSpPr>
            <a:spLocks noChangeArrowheads="1"/>
          </p:cNvSpPr>
          <p:nvPr/>
        </p:nvSpPr>
        <p:spPr bwMode="auto">
          <a:xfrm>
            <a:off x="4130675" y="6118225"/>
            <a:ext cx="290513" cy="336550"/>
          </a:xfrm>
          <a:prstGeom prst="rect">
            <a:avLst/>
          </a:prstGeom>
          <a:noFill/>
          <a:ln w="9525">
            <a:noFill/>
            <a:miter lim="800000"/>
            <a:headEnd/>
            <a:tailEnd/>
          </a:ln>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600" b="1" i="0" u="none" strike="noStrike" kern="0" cap="none" spc="0" normalizeH="0" baseline="0" noProof="0" smtClean="0">
                <a:ln>
                  <a:noFill/>
                </a:ln>
                <a:solidFill>
                  <a:sysClr val="windowText" lastClr="000000"/>
                </a:solidFill>
                <a:effectLst/>
                <a:uLnTx/>
                <a:uFillTx/>
              </a:rPr>
              <a:t>~</a:t>
            </a:r>
          </a:p>
        </p:txBody>
      </p:sp>
      <p:sp>
        <p:nvSpPr>
          <p:cNvPr id="54" name="ZoneTexte 53"/>
          <p:cNvSpPr txBox="1"/>
          <p:nvPr/>
        </p:nvSpPr>
        <p:spPr>
          <a:xfrm>
            <a:off x="7740352" y="5877272"/>
            <a:ext cx="1403648" cy="830997"/>
          </a:xfrm>
          <a:prstGeom prst="rect">
            <a:avLst/>
          </a:prstGeom>
          <a:solidFill>
            <a:schemeClr val="bg1"/>
          </a:solidFill>
        </p:spPr>
        <p:txBody>
          <a:bodyPr wrap="square" rtlCol="0">
            <a:spAutoFit/>
          </a:bodyPr>
          <a:lstStyle/>
          <a:p>
            <a:endParaRPr lang="fr-CH" dirty="0" smtClean="0"/>
          </a:p>
          <a:p>
            <a:endParaRPr lang="fr-CH" dirty="0"/>
          </a:p>
        </p:txBody>
      </p:sp>
      <p:sp>
        <p:nvSpPr>
          <p:cNvPr id="55" name="ZoneTexte 54"/>
          <p:cNvSpPr txBox="1"/>
          <p:nvPr/>
        </p:nvSpPr>
        <p:spPr>
          <a:xfrm>
            <a:off x="179512" y="6027003"/>
            <a:ext cx="720080" cy="830997"/>
          </a:xfrm>
          <a:prstGeom prst="rect">
            <a:avLst/>
          </a:prstGeom>
          <a:solidFill>
            <a:schemeClr val="bg1"/>
          </a:solidFill>
        </p:spPr>
        <p:txBody>
          <a:bodyPr wrap="square" rtlCol="0">
            <a:spAutoFit/>
          </a:bodyPr>
          <a:lstStyle/>
          <a:p>
            <a:endParaRPr lang="fr-CH" dirty="0" smtClean="0"/>
          </a:p>
          <a:p>
            <a:endParaRPr lang="fr-CH" dirty="0"/>
          </a:p>
        </p:txBody>
      </p:sp>
    </p:spTree>
    <p:extLst>
      <p:ext uri="{BB962C8B-B14F-4D97-AF65-F5344CB8AC3E}">
        <p14:creationId xmlns:p14="http://schemas.microsoft.com/office/powerpoint/2010/main" val="24208812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648200" y="1524000"/>
            <a:ext cx="4495800" cy="4356100"/>
          </a:xfrm>
          <a:prstGeom prst="rect">
            <a:avLst/>
          </a:prstGeom>
          <a:noFill/>
          <a:ln w="9525">
            <a:noFill/>
            <a:miter lim="800000"/>
            <a:headEnd/>
            <a:tailEnd/>
          </a:ln>
          <a:effectLst/>
        </p:spPr>
        <p:txBody>
          <a:bodyPr lIns="87279" tIns="43640" rIns="87279" bIns="43640">
            <a:spAutoFit/>
          </a:bodyPr>
          <a:lstStyle/>
          <a:p>
            <a:pPr defTabSz="873125">
              <a:buClr>
                <a:srgbClr val="009900"/>
              </a:buClr>
              <a:buSzPct val="70000"/>
              <a:buFont typeface="Wingdings" pitchFamily="2" charset="2"/>
              <a:buChar char="l"/>
            </a:pPr>
            <a:r>
              <a:rPr lang="fr-CH" sz="2700" b="1">
                <a:cs typeface="Times New Roman" pitchFamily="18" charset="0"/>
              </a:rPr>
              <a:t> </a:t>
            </a:r>
            <a:r>
              <a:rPr lang="en-US" sz="2300" b="1">
                <a:cs typeface="Times New Roman" pitchFamily="18" charset="0"/>
              </a:rPr>
              <a:t>Doppler positioning</a:t>
            </a:r>
          </a:p>
          <a:p>
            <a:pPr defTabSz="873125">
              <a:buClr>
                <a:srgbClr val="009900"/>
              </a:buClr>
              <a:buSzPct val="80000"/>
              <a:buFont typeface="Wingdings" pitchFamily="2" charset="2"/>
              <a:buChar char="l"/>
            </a:pPr>
            <a:r>
              <a:rPr lang="en-US" sz="2300" b="1">
                <a:cs typeface="Times New Roman" pitchFamily="18" charset="0"/>
              </a:rPr>
              <a:t> US Navy 1964, civilian 1967</a:t>
            </a:r>
          </a:p>
          <a:p>
            <a:pPr defTabSz="873125">
              <a:buClr>
                <a:srgbClr val="009900"/>
              </a:buClr>
              <a:buSzPct val="80000"/>
              <a:buFont typeface="Wingdings" pitchFamily="2" charset="2"/>
              <a:buChar char="l"/>
            </a:pPr>
            <a:r>
              <a:rPr lang="en-US" sz="2300" b="1">
                <a:cs typeface="Times New Roman" pitchFamily="18" charset="0"/>
              </a:rPr>
              <a:t> Satellites (8), altitude 1000 km</a:t>
            </a:r>
          </a:p>
          <a:p>
            <a:pPr defTabSz="873125">
              <a:buClr>
                <a:srgbClr val="009900"/>
              </a:buClr>
              <a:buSzPct val="80000"/>
              <a:buFont typeface="Wingdings" pitchFamily="2" charset="2"/>
              <a:buChar char="l"/>
            </a:pPr>
            <a:r>
              <a:rPr lang="en-US" sz="2300" b="1">
                <a:cs typeface="Times New Roman" pitchFamily="18" charset="0"/>
              </a:rPr>
              <a:t> Polar orbits 100 min.</a:t>
            </a:r>
          </a:p>
          <a:p>
            <a:pPr defTabSz="873125">
              <a:buClr>
                <a:srgbClr val="009900"/>
              </a:buClr>
              <a:buSzPct val="80000"/>
              <a:buFont typeface="Wingdings" pitchFamily="2" charset="2"/>
              <a:buChar char="l"/>
            </a:pPr>
            <a:r>
              <a:rPr lang="en-US" sz="2300" b="1">
                <a:cs typeface="Times New Roman" pitchFamily="18" charset="0"/>
              </a:rPr>
              <a:t> Emitters 150 et 400 MHz</a:t>
            </a:r>
          </a:p>
          <a:p>
            <a:pPr defTabSz="873125">
              <a:buClr>
                <a:srgbClr val="009900"/>
              </a:buClr>
              <a:buSzPct val="80000"/>
              <a:buFont typeface="Wingdings" pitchFamily="2" charset="2"/>
              <a:buChar char="l"/>
            </a:pPr>
            <a:r>
              <a:rPr lang="en-US" sz="2300" b="1">
                <a:cs typeface="Times New Roman" pitchFamily="18" charset="0"/>
              </a:rPr>
              <a:t> Use of  Doppler effect</a:t>
            </a:r>
          </a:p>
          <a:p>
            <a:pPr defTabSz="873125">
              <a:buClr>
                <a:srgbClr val="009900"/>
              </a:buClr>
              <a:buSzPct val="80000"/>
              <a:buFont typeface="Wingdings" pitchFamily="2" charset="2"/>
              <a:buChar char="l"/>
            </a:pPr>
            <a:r>
              <a:rPr lang="en-US" sz="2300" b="1">
                <a:cs typeface="Times New Roman" pitchFamily="18" charset="0"/>
              </a:rPr>
              <a:t> Timing and orbital data</a:t>
            </a:r>
          </a:p>
          <a:p>
            <a:pPr defTabSz="873125">
              <a:buClr>
                <a:srgbClr val="009900"/>
              </a:buClr>
              <a:buSzPct val="80000"/>
              <a:buFont typeface="Wingdings" pitchFamily="2" charset="2"/>
              <a:buChar char="l"/>
            </a:pPr>
            <a:r>
              <a:rPr lang="en-US" sz="2300" b="1">
                <a:cs typeface="Times New Roman" pitchFamily="18" charset="0"/>
              </a:rPr>
              <a:t> Precision : +/- 200 m</a:t>
            </a:r>
          </a:p>
          <a:p>
            <a:pPr defTabSz="873125">
              <a:buClr>
                <a:srgbClr val="009900"/>
              </a:buClr>
              <a:buSzPct val="80000"/>
              <a:buFont typeface="Wingdings" pitchFamily="2" charset="2"/>
              <a:buChar char="l"/>
            </a:pPr>
            <a:r>
              <a:rPr lang="en-US" sz="2300" b="1">
                <a:cs typeface="Times New Roman" pitchFamily="18" charset="0"/>
              </a:rPr>
              <a:t> Advantages : Lat./Lon./Time, </a:t>
            </a:r>
          </a:p>
          <a:p>
            <a:pPr defTabSz="873125">
              <a:buClr>
                <a:srgbClr val="009900"/>
              </a:buClr>
              <a:buSzPct val="80000"/>
              <a:buFont typeface="Wingdings" pitchFamily="2" charset="2"/>
              <a:buNone/>
            </a:pPr>
            <a:r>
              <a:rPr lang="en-US" sz="2300" b="1">
                <a:cs typeface="Times New Roman" pitchFamily="18" charset="0"/>
              </a:rPr>
              <a:t>   Worldwide coverage</a:t>
            </a:r>
          </a:p>
          <a:p>
            <a:pPr defTabSz="873125">
              <a:buClr>
                <a:srgbClr val="009900"/>
              </a:buClr>
              <a:buSzPct val="80000"/>
              <a:buFont typeface="Wingdings" pitchFamily="2" charset="2"/>
              <a:buChar char="l"/>
            </a:pPr>
            <a:r>
              <a:rPr lang="en-US" sz="2300" b="1">
                <a:cs typeface="Times New Roman" pitchFamily="18" charset="0"/>
              </a:rPr>
              <a:t> Drawback: 15 min. needed,</a:t>
            </a:r>
          </a:p>
          <a:p>
            <a:pPr defTabSz="873125">
              <a:buClr>
                <a:srgbClr val="009900"/>
              </a:buClr>
              <a:buSzPct val="80000"/>
              <a:buFont typeface="Wingdings" pitchFamily="2" charset="2"/>
              <a:buNone/>
            </a:pPr>
            <a:r>
              <a:rPr lang="en-US" sz="2300" b="1">
                <a:cs typeface="Times New Roman" pitchFamily="18" charset="0"/>
              </a:rPr>
              <a:t>   intermittent, inaccurate</a:t>
            </a:r>
            <a:endParaRPr lang="en-US" sz="2300" b="1"/>
          </a:p>
        </p:txBody>
      </p:sp>
      <p:pic>
        <p:nvPicPr>
          <p:cNvPr id="74755" name="Picture 3" descr="Transit orbits"/>
          <p:cNvPicPr>
            <a:picLocks noChangeAspect="1" noChangeArrowheads="1"/>
          </p:cNvPicPr>
          <p:nvPr/>
        </p:nvPicPr>
        <p:blipFill>
          <a:blip r:embed="rId2" cstate="print"/>
          <a:srcRect/>
          <a:stretch>
            <a:fillRect/>
          </a:stretch>
        </p:blipFill>
        <p:spPr bwMode="auto">
          <a:xfrm>
            <a:off x="381000" y="1219200"/>
            <a:ext cx="2824163" cy="3048000"/>
          </a:xfrm>
          <a:prstGeom prst="rect">
            <a:avLst/>
          </a:prstGeom>
          <a:noFill/>
        </p:spPr>
      </p:pic>
      <p:pic>
        <p:nvPicPr>
          <p:cNvPr id="74756" name="Picture 4" descr="transit"/>
          <p:cNvPicPr>
            <a:picLocks noChangeAspect="1" noChangeArrowheads="1"/>
          </p:cNvPicPr>
          <p:nvPr/>
        </p:nvPicPr>
        <p:blipFill>
          <a:blip r:embed="rId3" cstate="print"/>
          <a:srcRect/>
          <a:stretch>
            <a:fillRect/>
          </a:stretch>
        </p:blipFill>
        <p:spPr bwMode="auto">
          <a:xfrm>
            <a:off x="2971800" y="1752600"/>
            <a:ext cx="1676400" cy="1633538"/>
          </a:xfrm>
          <a:prstGeom prst="rect">
            <a:avLst/>
          </a:prstGeom>
          <a:noFill/>
        </p:spPr>
      </p:pic>
      <p:sp>
        <p:nvSpPr>
          <p:cNvPr id="74757" name="Rectangle 5"/>
          <p:cNvSpPr>
            <a:spLocks noGrp="1" noChangeArrowheads="1"/>
          </p:cNvSpPr>
          <p:nvPr>
            <p:ph type="title"/>
          </p:nvPr>
        </p:nvSpPr>
        <p:spPr>
          <a:xfrm>
            <a:off x="762000" y="228600"/>
            <a:ext cx="7696200" cy="1143000"/>
          </a:xfrm>
        </p:spPr>
        <p:txBody>
          <a:bodyPr/>
          <a:lstStyle/>
          <a:p>
            <a:r>
              <a:rPr lang="fr-CH" sz="3400" b="1"/>
              <a:t>Satellite Systems : NNSS (Navy Navigation Satellite System) Transit</a:t>
            </a:r>
            <a:endParaRPr lang="fr-FR" sz="3400" b="1"/>
          </a:p>
        </p:txBody>
      </p:sp>
      <p:pic>
        <p:nvPicPr>
          <p:cNvPr id="74758" name="Picture 6" descr="Signature Doppler"/>
          <p:cNvPicPr>
            <a:picLocks noChangeAspect="1" noChangeArrowheads="1"/>
          </p:cNvPicPr>
          <p:nvPr/>
        </p:nvPicPr>
        <p:blipFill>
          <a:blip r:embed="rId4" cstate="print"/>
          <a:srcRect l="1956" t="11995" r="1956" b="5536"/>
          <a:stretch>
            <a:fillRect/>
          </a:stretch>
        </p:blipFill>
        <p:spPr bwMode="auto">
          <a:xfrm>
            <a:off x="1762125" y="4019550"/>
            <a:ext cx="2887663" cy="26241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1738313" y="809625"/>
            <a:ext cx="9144000" cy="0"/>
          </a:xfrm>
          <a:prstGeom prst="rect">
            <a:avLst/>
          </a:prstGeom>
          <a:noFill/>
          <a:ln w="9525">
            <a:noFill/>
            <a:miter lim="800000"/>
            <a:headEnd/>
            <a:tailEnd/>
          </a:ln>
          <a:effectLst/>
        </p:spPr>
        <p:txBody>
          <a:bodyPr>
            <a:spAutoFit/>
          </a:bodyPr>
          <a:lstStyle/>
          <a:p>
            <a:endParaRPr lang="fr-CH" smtClean="0">
              <a:solidFill>
                <a:srgbClr val="000000"/>
              </a:solidFill>
            </a:endParaRPr>
          </a:p>
        </p:txBody>
      </p:sp>
      <p:sp>
        <p:nvSpPr>
          <p:cNvPr id="113667" name="Rectangle 3"/>
          <p:cNvSpPr>
            <a:spLocks noGrp="1" noChangeArrowheads="1"/>
          </p:cNvSpPr>
          <p:nvPr>
            <p:ph type="title" idx="4294967295"/>
          </p:nvPr>
        </p:nvSpPr>
        <p:spPr>
          <a:xfrm>
            <a:off x="107950" y="404664"/>
            <a:ext cx="9036050" cy="603250"/>
          </a:xfrm>
        </p:spPr>
        <p:txBody>
          <a:bodyPr/>
          <a:lstStyle/>
          <a:p>
            <a:r>
              <a:rPr lang="fr-CH" sz="3200" dirty="0">
                <a:cs typeface="Times New Roman" pitchFamily="18" charset="0"/>
              </a:rPr>
              <a:t>Précision et erreurs sur la position UERE et GDOP</a:t>
            </a:r>
            <a:r>
              <a:rPr lang="fr-CH" sz="2800" b="0" dirty="0">
                <a:cs typeface="Times New Roman" pitchFamily="18" charset="0"/>
              </a:rPr>
              <a:t> </a:t>
            </a:r>
            <a:endParaRPr lang="fr-FR" dirty="0"/>
          </a:p>
        </p:txBody>
      </p:sp>
      <p:sp>
        <p:nvSpPr>
          <p:cNvPr id="113668" name="Text Box 4"/>
          <p:cNvSpPr txBox="1">
            <a:spLocks noChangeArrowheads="1"/>
          </p:cNvSpPr>
          <p:nvPr/>
        </p:nvSpPr>
        <p:spPr bwMode="auto">
          <a:xfrm>
            <a:off x="4788024" y="1124744"/>
            <a:ext cx="4021229" cy="5016758"/>
          </a:xfrm>
          <a:prstGeom prst="rect">
            <a:avLst/>
          </a:prstGeom>
          <a:noFill/>
          <a:ln w="9525">
            <a:noFill/>
            <a:miter lim="800000"/>
            <a:headEnd/>
            <a:tailEnd/>
          </a:ln>
          <a:effectLst/>
        </p:spPr>
        <p:txBody>
          <a:bodyPr wrap="none">
            <a:spAutoFit/>
          </a:bodyPr>
          <a:lstStyle/>
          <a:p>
            <a:pPr eaLnBrk="0" hangingPunct="0">
              <a:buClr>
                <a:srgbClr val="00FF00"/>
              </a:buClr>
              <a:buSzPct val="150000"/>
              <a:buFontTx/>
              <a:buChar char="•"/>
            </a:pPr>
            <a:r>
              <a:rPr lang="fr-CH" sz="1600" b="1" dirty="0" smtClean="0">
                <a:solidFill>
                  <a:srgbClr val="000000"/>
                </a:solidFill>
              </a:rPr>
              <a:t> UERE (User Equivalent Range Error)</a:t>
            </a:r>
          </a:p>
          <a:p>
            <a:pPr eaLnBrk="0" hangingPunct="0">
              <a:buClr>
                <a:srgbClr val="00FF00"/>
              </a:buClr>
              <a:buSzPct val="150000"/>
            </a:pPr>
            <a:r>
              <a:rPr lang="fr-CH" sz="1600" b="1" dirty="0" smtClean="0">
                <a:solidFill>
                  <a:srgbClr val="000000"/>
                </a:solidFill>
              </a:rPr>
              <a:t>Erreurs de mesure des pseudo-distances </a:t>
            </a:r>
            <a:r>
              <a:rPr lang="fr-CH" sz="1600" b="1" i="1" dirty="0" err="1" smtClean="0">
                <a:solidFill>
                  <a:srgbClr val="000000"/>
                </a:solidFill>
              </a:rPr>
              <a:t>R</a:t>
            </a:r>
            <a:r>
              <a:rPr lang="fr-CH" sz="1600" b="1" i="1" baseline="-25000" dirty="0" err="1" smtClean="0">
                <a:solidFill>
                  <a:srgbClr val="000000"/>
                </a:solidFill>
              </a:rPr>
              <a:t>j</a:t>
            </a:r>
            <a:r>
              <a:rPr lang="fr-CH" sz="1600" b="1" baseline="-25000" dirty="0" smtClean="0">
                <a:solidFill>
                  <a:srgbClr val="000000"/>
                </a:solidFill>
              </a:rPr>
              <a:t> </a:t>
            </a:r>
            <a:r>
              <a:rPr lang="fr-CH" sz="1600" b="1" dirty="0" smtClean="0">
                <a:solidFill>
                  <a:srgbClr val="000000"/>
                </a:solidFill>
              </a:rPr>
              <a:t>:</a:t>
            </a:r>
          </a:p>
          <a:p>
            <a:pPr eaLnBrk="0" hangingPunct="0">
              <a:buClr>
                <a:srgbClr val="00FF00"/>
              </a:buClr>
              <a:buSzPct val="150000"/>
            </a:pPr>
            <a:r>
              <a:rPr lang="fr-CH" sz="1600" b="1" dirty="0" smtClean="0">
                <a:solidFill>
                  <a:srgbClr val="000000"/>
                </a:solidFill>
              </a:rPr>
              <a:t>   - retards ionosphère et troposphère</a:t>
            </a:r>
          </a:p>
          <a:p>
            <a:pPr eaLnBrk="0" hangingPunct="0">
              <a:buClr>
                <a:srgbClr val="00FF00"/>
              </a:buClr>
              <a:buSzPct val="150000"/>
            </a:pPr>
            <a:r>
              <a:rPr lang="fr-CH" sz="1600" b="1" dirty="0" smtClean="0">
                <a:solidFill>
                  <a:srgbClr val="000000"/>
                </a:solidFill>
              </a:rPr>
              <a:t>   - </a:t>
            </a:r>
            <a:r>
              <a:rPr lang="fr-CH" sz="1600" b="1" dirty="0" smtClean="0">
                <a:solidFill>
                  <a:srgbClr val="FF0000"/>
                </a:solidFill>
              </a:rPr>
              <a:t>biais d’horloges  </a:t>
            </a:r>
            <a:r>
              <a:rPr lang="fr-CH" sz="1600" b="1" dirty="0" smtClean="0">
                <a:solidFill>
                  <a:srgbClr val="000000"/>
                </a:solidFill>
              </a:rPr>
              <a:t>- SA</a:t>
            </a:r>
          </a:p>
          <a:p>
            <a:pPr eaLnBrk="0" hangingPunct="0">
              <a:buClr>
                <a:srgbClr val="00FF00"/>
              </a:buClr>
              <a:buSzPct val="150000"/>
            </a:pPr>
            <a:r>
              <a:rPr lang="fr-CH" sz="1600" b="1" dirty="0" smtClean="0">
                <a:solidFill>
                  <a:srgbClr val="000000"/>
                </a:solidFill>
              </a:rPr>
              <a:t>   - éphémérides       - effets relativistes</a:t>
            </a:r>
          </a:p>
          <a:p>
            <a:pPr eaLnBrk="0" hangingPunct="0">
              <a:buClr>
                <a:srgbClr val="00FF00"/>
              </a:buClr>
              <a:buSzPct val="150000"/>
            </a:pPr>
            <a:r>
              <a:rPr lang="fr-CH" sz="1600" b="1" dirty="0" smtClean="0">
                <a:solidFill>
                  <a:srgbClr val="000000"/>
                </a:solidFill>
              </a:rPr>
              <a:t>   - </a:t>
            </a:r>
            <a:r>
              <a:rPr lang="fr-CH" sz="1600" b="1" dirty="0" smtClean="0">
                <a:solidFill>
                  <a:srgbClr val="FF0000"/>
                </a:solidFill>
              </a:rPr>
              <a:t>multi-trajets </a:t>
            </a:r>
            <a:r>
              <a:rPr lang="fr-CH" sz="1600" b="1" dirty="0" smtClean="0">
                <a:solidFill>
                  <a:srgbClr val="000000"/>
                </a:solidFill>
              </a:rPr>
              <a:t>       - bruit du récepteur</a:t>
            </a:r>
          </a:p>
          <a:p>
            <a:pPr eaLnBrk="0" hangingPunct="0">
              <a:buClr>
                <a:srgbClr val="00FF00"/>
              </a:buClr>
              <a:buSzPct val="150000"/>
            </a:pPr>
            <a:endParaRPr lang="fr-CH" sz="1600" b="1" dirty="0" smtClean="0">
              <a:solidFill>
                <a:srgbClr val="000000"/>
              </a:solidFill>
            </a:endParaRPr>
          </a:p>
          <a:p>
            <a:pPr eaLnBrk="0" hangingPunct="0">
              <a:buClr>
                <a:srgbClr val="00FF00"/>
              </a:buClr>
              <a:buSzPct val="150000"/>
              <a:buFontTx/>
              <a:buChar char="•"/>
            </a:pPr>
            <a:r>
              <a:rPr lang="fr-CH" sz="1600" b="1" dirty="0" smtClean="0">
                <a:solidFill>
                  <a:srgbClr val="000000"/>
                </a:solidFill>
              </a:rPr>
              <a:t> GDOP (</a:t>
            </a:r>
            <a:r>
              <a:rPr lang="fr-CH" sz="1600" b="1" dirty="0" err="1" smtClean="0">
                <a:solidFill>
                  <a:srgbClr val="000000"/>
                </a:solidFill>
              </a:rPr>
              <a:t>Geometric</a:t>
            </a:r>
            <a:r>
              <a:rPr lang="fr-CH" sz="1600" b="1" dirty="0" smtClean="0">
                <a:solidFill>
                  <a:srgbClr val="000000"/>
                </a:solidFill>
              </a:rPr>
              <a:t> Dilution of </a:t>
            </a:r>
            <a:r>
              <a:rPr lang="fr-CH" sz="1600" b="1" dirty="0" err="1" smtClean="0">
                <a:solidFill>
                  <a:srgbClr val="000000"/>
                </a:solidFill>
              </a:rPr>
              <a:t>Precision</a:t>
            </a:r>
            <a:r>
              <a:rPr lang="fr-CH" sz="1600" b="1" dirty="0" smtClean="0">
                <a:solidFill>
                  <a:srgbClr val="000000"/>
                </a:solidFill>
              </a:rPr>
              <a:t>)</a:t>
            </a:r>
          </a:p>
          <a:p>
            <a:pPr eaLnBrk="0" hangingPunct="0">
              <a:buClr>
                <a:srgbClr val="00FF00"/>
              </a:buClr>
              <a:buSzPct val="150000"/>
            </a:pPr>
            <a:r>
              <a:rPr lang="fr-CH" sz="1600" b="1" dirty="0" smtClean="0">
                <a:solidFill>
                  <a:srgbClr val="000000"/>
                </a:solidFill>
              </a:rPr>
              <a:t>Erreurs géométriques liées à la position</a:t>
            </a:r>
          </a:p>
          <a:p>
            <a:pPr eaLnBrk="0" hangingPunct="0">
              <a:buClr>
                <a:srgbClr val="00FF00"/>
              </a:buClr>
              <a:buSzPct val="150000"/>
            </a:pPr>
            <a:r>
              <a:rPr lang="fr-CH" sz="1600" b="1" dirty="0" smtClean="0">
                <a:solidFill>
                  <a:srgbClr val="000000"/>
                </a:solidFill>
              </a:rPr>
              <a:t>relative des satellites (HDOP, …, TDOP)</a:t>
            </a:r>
          </a:p>
          <a:p>
            <a:pPr eaLnBrk="0" hangingPunct="0">
              <a:buClr>
                <a:srgbClr val="00FF00"/>
              </a:buClr>
              <a:buSzPct val="150000"/>
              <a:buFontTx/>
              <a:buChar char="•"/>
            </a:pPr>
            <a:endParaRPr lang="fr-CH" sz="1600" b="1" dirty="0" smtClean="0">
              <a:solidFill>
                <a:srgbClr val="000000"/>
              </a:solidFill>
            </a:endParaRPr>
          </a:p>
          <a:p>
            <a:pPr eaLnBrk="0" hangingPunct="0">
              <a:buClr>
                <a:srgbClr val="00FF00"/>
              </a:buClr>
              <a:buSzPct val="150000"/>
              <a:buFontTx/>
              <a:buChar char="•"/>
            </a:pPr>
            <a:r>
              <a:rPr lang="fr-CH" sz="1600" b="1" dirty="0" smtClean="0">
                <a:solidFill>
                  <a:srgbClr val="000000"/>
                </a:solidFill>
              </a:rPr>
              <a:t> n  &gt; 4 </a:t>
            </a:r>
            <a:r>
              <a:rPr lang="fr-CH" sz="1800" b="1" dirty="0" smtClean="0">
                <a:solidFill>
                  <a:srgbClr val="000000"/>
                </a:solidFill>
                <a:cs typeface="Times New Roman" pitchFamily="18" charset="0"/>
              </a:rPr>
              <a:t>satellites en vue, système</a:t>
            </a:r>
          </a:p>
          <a:p>
            <a:pPr eaLnBrk="0" hangingPunct="0">
              <a:buClr>
                <a:srgbClr val="00FF00"/>
              </a:buClr>
              <a:buSzPct val="150000"/>
            </a:pPr>
            <a:r>
              <a:rPr lang="fr-CH" sz="1800" b="1" dirty="0" smtClean="0">
                <a:solidFill>
                  <a:srgbClr val="000000"/>
                </a:solidFill>
                <a:cs typeface="Times New Roman" pitchFamily="18" charset="0"/>
              </a:rPr>
              <a:t>d’équations surdéterminé, résolution</a:t>
            </a:r>
          </a:p>
          <a:p>
            <a:pPr eaLnBrk="0" hangingPunct="0">
              <a:buClr>
                <a:srgbClr val="00FF00"/>
              </a:buClr>
              <a:buSzPct val="150000"/>
            </a:pPr>
            <a:r>
              <a:rPr lang="fr-CH" sz="1800" b="1" dirty="0" smtClean="0">
                <a:solidFill>
                  <a:srgbClr val="000000"/>
                </a:solidFill>
                <a:cs typeface="Times New Roman" pitchFamily="18" charset="0"/>
              </a:rPr>
              <a:t>par la méthode des moindres carrés.</a:t>
            </a:r>
          </a:p>
          <a:p>
            <a:pPr eaLnBrk="0" hangingPunct="0">
              <a:buClr>
                <a:srgbClr val="00FF00"/>
              </a:buClr>
              <a:buSzPct val="150000"/>
            </a:pPr>
            <a:endParaRPr lang="fr-CH" sz="1800" b="1" dirty="0" smtClean="0">
              <a:solidFill>
                <a:srgbClr val="000000"/>
              </a:solidFill>
              <a:cs typeface="Times New Roman" pitchFamily="18" charset="0"/>
            </a:endParaRPr>
          </a:p>
          <a:p>
            <a:pPr eaLnBrk="0" hangingPunct="0">
              <a:buClr>
                <a:srgbClr val="00FF00"/>
              </a:buClr>
              <a:buSzPct val="150000"/>
              <a:buFontTx/>
              <a:buChar char="•"/>
            </a:pPr>
            <a:r>
              <a:rPr lang="fr-CH" sz="1800" b="1" dirty="0" smtClean="0">
                <a:solidFill>
                  <a:srgbClr val="000000"/>
                </a:solidFill>
                <a:cs typeface="Times New Roman" pitchFamily="18" charset="0"/>
              </a:rPr>
              <a:t> un nombre élevé de satellites en vue</a:t>
            </a:r>
          </a:p>
          <a:p>
            <a:pPr eaLnBrk="0" hangingPunct="0">
              <a:buClr>
                <a:srgbClr val="00FF00"/>
              </a:buClr>
              <a:buSzPct val="150000"/>
            </a:pPr>
            <a:r>
              <a:rPr lang="fr-CH" sz="1800" b="1" dirty="0" smtClean="0">
                <a:solidFill>
                  <a:srgbClr val="000000"/>
                </a:solidFill>
                <a:cs typeface="Times New Roman" pitchFamily="18" charset="0"/>
              </a:rPr>
              <a:t>pour calculer la solution de navigation</a:t>
            </a:r>
          </a:p>
          <a:p>
            <a:pPr eaLnBrk="0" hangingPunct="0">
              <a:buClr>
                <a:srgbClr val="00FF00"/>
              </a:buClr>
              <a:buSzPct val="150000"/>
            </a:pPr>
            <a:r>
              <a:rPr lang="fr-CH" sz="1800" b="1" dirty="0" smtClean="0">
                <a:solidFill>
                  <a:srgbClr val="000000"/>
                </a:solidFill>
                <a:cs typeface="Times New Roman" pitchFamily="18" charset="0"/>
              </a:rPr>
              <a:t>améliore la précision, GNSS : GPS +</a:t>
            </a:r>
          </a:p>
          <a:p>
            <a:pPr eaLnBrk="0" hangingPunct="0">
              <a:buClr>
                <a:srgbClr val="00FF00"/>
              </a:buClr>
              <a:buSzPct val="150000"/>
            </a:pPr>
            <a:r>
              <a:rPr lang="fr-CH" sz="1800" b="1" dirty="0" smtClean="0">
                <a:solidFill>
                  <a:srgbClr val="000000"/>
                </a:solidFill>
                <a:cs typeface="Times New Roman" pitchFamily="18" charset="0"/>
              </a:rPr>
              <a:t>+ </a:t>
            </a:r>
            <a:r>
              <a:rPr lang="fr-CH" sz="1800" b="1" dirty="0" err="1" smtClean="0">
                <a:solidFill>
                  <a:srgbClr val="000000"/>
                </a:solidFill>
                <a:cs typeface="Times New Roman" pitchFamily="18" charset="0"/>
              </a:rPr>
              <a:t>Glonass</a:t>
            </a:r>
            <a:r>
              <a:rPr lang="fr-CH" sz="1800" b="1" dirty="0" smtClean="0">
                <a:solidFill>
                  <a:srgbClr val="000000"/>
                </a:solidFill>
                <a:cs typeface="Times New Roman" pitchFamily="18" charset="0"/>
              </a:rPr>
              <a:t> + Galileo + Compass + …</a:t>
            </a:r>
            <a:endParaRPr lang="fr-FR" sz="1800" b="1" dirty="0" smtClean="0">
              <a:solidFill>
                <a:srgbClr val="000000"/>
              </a:solidFill>
              <a:cs typeface="Times New Roman" pitchFamily="18" charset="0"/>
            </a:endParaRPr>
          </a:p>
        </p:txBody>
      </p:sp>
      <p:sp>
        <p:nvSpPr>
          <p:cNvPr id="113669" name="Text Box 5"/>
          <p:cNvSpPr txBox="1">
            <a:spLocks noChangeArrowheads="1"/>
          </p:cNvSpPr>
          <p:nvPr/>
        </p:nvSpPr>
        <p:spPr bwMode="auto">
          <a:xfrm>
            <a:off x="1981200" y="2971800"/>
            <a:ext cx="357188" cy="336550"/>
          </a:xfrm>
          <a:prstGeom prst="rect">
            <a:avLst/>
          </a:prstGeom>
          <a:noFill/>
          <a:ln w="9525">
            <a:noFill/>
            <a:miter lim="800000"/>
            <a:headEnd/>
            <a:tailEnd/>
          </a:ln>
          <a:effectLst/>
        </p:spPr>
        <p:txBody>
          <a:bodyPr wrap="none">
            <a:spAutoFit/>
          </a:bodyPr>
          <a:lstStyle/>
          <a:p>
            <a:pPr eaLnBrk="0" hangingPunct="0"/>
            <a:r>
              <a:rPr lang="fr-CH" sz="1600" smtClean="0">
                <a:solidFill>
                  <a:srgbClr val="000000"/>
                </a:solidFill>
              </a:rPr>
              <a:t>R</a:t>
            </a:r>
            <a:r>
              <a:rPr lang="fr-CH" sz="1600" baseline="-25000" smtClean="0">
                <a:solidFill>
                  <a:srgbClr val="000000"/>
                </a:solidFill>
              </a:rPr>
              <a:t>i</a:t>
            </a:r>
            <a:endParaRPr lang="fr-FR" sz="1600" baseline="-25000" smtClean="0">
              <a:solidFill>
                <a:srgbClr val="000000"/>
              </a:solidFill>
            </a:endParaRPr>
          </a:p>
        </p:txBody>
      </p:sp>
      <p:pic>
        <p:nvPicPr>
          <p:cNvPr id="113670" name="Picture 6" descr="Influence de la géométrie sur la précision GDOP"/>
          <p:cNvPicPr>
            <a:picLocks noChangeAspect="1" noChangeArrowheads="1"/>
          </p:cNvPicPr>
          <p:nvPr/>
        </p:nvPicPr>
        <p:blipFill>
          <a:blip r:embed="rId2" cstate="print"/>
          <a:srcRect r="903"/>
          <a:stretch>
            <a:fillRect/>
          </a:stretch>
        </p:blipFill>
        <p:spPr bwMode="auto">
          <a:xfrm>
            <a:off x="611560" y="1340768"/>
            <a:ext cx="3786188" cy="4800600"/>
          </a:xfrm>
          <a:prstGeom prst="rect">
            <a:avLst/>
          </a:prstGeom>
          <a:noFill/>
          <a:ln w="9525">
            <a:noFill/>
            <a:miter lim="800000"/>
            <a:headEnd/>
            <a:tailEnd/>
          </a:ln>
        </p:spPr>
      </p:pic>
      <p:sp>
        <p:nvSpPr>
          <p:cNvPr id="113671" name="Line 7"/>
          <p:cNvSpPr>
            <a:spLocks noChangeShapeType="1"/>
          </p:cNvSpPr>
          <p:nvPr/>
        </p:nvSpPr>
        <p:spPr bwMode="auto">
          <a:xfrm>
            <a:off x="1743075" y="1857375"/>
            <a:ext cx="1295400" cy="128588"/>
          </a:xfrm>
          <a:prstGeom prst="line">
            <a:avLst/>
          </a:prstGeom>
          <a:noFill/>
          <a:ln w="9525">
            <a:solidFill>
              <a:schemeClr val="tx1"/>
            </a:solidFill>
            <a:round/>
            <a:headEnd/>
            <a:tailEnd type="triangle" w="med" len="med"/>
          </a:ln>
          <a:effectLst/>
        </p:spPr>
        <p:txBody>
          <a:bodyPr/>
          <a:lstStyle/>
          <a:p>
            <a:endParaRPr lang="fr-CH" smtClean="0">
              <a:solidFill>
                <a:srgbClr val="000000"/>
              </a:solidFill>
            </a:endParaRPr>
          </a:p>
        </p:txBody>
      </p:sp>
      <p:sp>
        <p:nvSpPr>
          <p:cNvPr id="113672" name="Line 8"/>
          <p:cNvSpPr>
            <a:spLocks noChangeShapeType="1"/>
          </p:cNvSpPr>
          <p:nvPr/>
        </p:nvSpPr>
        <p:spPr bwMode="auto">
          <a:xfrm flipH="1" flipV="1">
            <a:off x="3200400" y="2000250"/>
            <a:ext cx="609600" cy="57150"/>
          </a:xfrm>
          <a:prstGeom prst="line">
            <a:avLst/>
          </a:prstGeom>
          <a:noFill/>
          <a:ln w="9525">
            <a:solidFill>
              <a:schemeClr val="tx1"/>
            </a:solidFill>
            <a:round/>
            <a:headEnd/>
            <a:tailEnd type="triangle" w="med" len="med"/>
          </a:ln>
          <a:effectLst/>
        </p:spPr>
        <p:txBody>
          <a:bodyPr/>
          <a:lstStyle/>
          <a:p>
            <a:endParaRPr lang="fr-CH" smtClean="0">
              <a:solidFill>
                <a:srgbClr val="000000"/>
              </a:solidFill>
            </a:endParaRPr>
          </a:p>
        </p:txBody>
      </p:sp>
      <p:sp>
        <p:nvSpPr>
          <p:cNvPr id="113673" name="Text Box 9"/>
          <p:cNvSpPr txBox="1">
            <a:spLocks noChangeArrowheads="1"/>
          </p:cNvSpPr>
          <p:nvPr/>
        </p:nvSpPr>
        <p:spPr bwMode="auto">
          <a:xfrm>
            <a:off x="2117725" y="1509713"/>
            <a:ext cx="388938" cy="336550"/>
          </a:xfrm>
          <a:prstGeom prst="rect">
            <a:avLst/>
          </a:prstGeom>
          <a:noFill/>
          <a:ln w="9525">
            <a:noFill/>
            <a:miter lim="800000"/>
            <a:headEnd/>
            <a:tailEnd/>
          </a:ln>
          <a:effectLst/>
        </p:spPr>
        <p:txBody>
          <a:bodyPr wrap="none">
            <a:spAutoFit/>
          </a:bodyPr>
          <a:lstStyle/>
          <a:p>
            <a:pPr eaLnBrk="0" hangingPunct="0"/>
            <a:r>
              <a:rPr lang="fr-CH" sz="1600" smtClean="0">
                <a:solidFill>
                  <a:srgbClr val="000000"/>
                </a:solidFill>
              </a:rPr>
              <a:t>R</a:t>
            </a:r>
            <a:r>
              <a:rPr lang="fr-CH" sz="1600" baseline="-25000" smtClean="0">
                <a:solidFill>
                  <a:srgbClr val="000000"/>
                </a:solidFill>
              </a:rPr>
              <a:t>1</a:t>
            </a:r>
            <a:endParaRPr lang="fr-FR" sz="1600" baseline="-25000" smtClean="0">
              <a:solidFill>
                <a:srgbClr val="000000"/>
              </a:solidFill>
            </a:endParaRPr>
          </a:p>
        </p:txBody>
      </p:sp>
      <p:sp>
        <p:nvSpPr>
          <p:cNvPr id="113674" name="Text Box 10"/>
          <p:cNvSpPr txBox="1">
            <a:spLocks noChangeArrowheads="1"/>
          </p:cNvSpPr>
          <p:nvPr/>
        </p:nvSpPr>
        <p:spPr bwMode="auto">
          <a:xfrm>
            <a:off x="3794125" y="1885950"/>
            <a:ext cx="512763" cy="336550"/>
          </a:xfrm>
          <a:prstGeom prst="rect">
            <a:avLst/>
          </a:prstGeom>
          <a:noFill/>
          <a:ln w="9525">
            <a:noFill/>
            <a:miter lim="800000"/>
            <a:headEnd/>
            <a:tailEnd/>
          </a:ln>
          <a:effectLst/>
        </p:spPr>
        <p:txBody>
          <a:bodyPr wrap="none">
            <a:spAutoFit/>
          </a:bodyPr>
          <a:lstStyle/>
          <a:p>
            <a:pPr eaLnBrk="0" hangingPunct="0"/>
            <a:r>
              <a:rPr lang="fr-CH" sz="1600" smtClean="0">
                <a:solidFill>
                  <a:srgbClr val="000000"/>
                </a:solidFill>
                <a:latin typeface="Symbol" pitchFamily="18" charset="2"/>
              </a:rPr>
              <a:t>D</a:t>
            </a:r>
            <a:r>
              <a:rPr lang="fr-CH" sz="1600" smtClean="0">
                <a:solidFill>
                  <a:srgbClr val="000000"/>
                </a:solidFill>
              </a:rPr>
              <a:t>R</a:t>
            </a:r>
            <a:r>
              <a:rPr lang="fr-CH" sz="1600" baseline="-25000" smtClean="0">
                <a:solidFill>
                  <a:srgbClr val="000000"/>
                </a:solidFill>
              </a:rPr>
              <a:t>1</a:t>
            </a:r>
            <a:endParaRPr lang="fr-FR" sz="1600" baseline="-25000" smtClean="0">
              <a:solidFill>
                <a:srgbClr val="000000"/>
              </a:solidFill>
            </a:endParaRPr>
          </a:p>
        </p:txBody>
      </p:sp>
      <p:sp>
        <p:nvSpPr>
          <p:cNvPr id="113675" name="Rectangle 11"/>
          <p:cNvSpPr>
            <a:spLocks noChangeArrowheads="1"/>
          </p:cNvSpPr>
          <p:nvPr/>
        </p:nvSpPr>
        <p:spPr bwMode="auto">
          <a:xfrm>
            <a:off x="8367712" y="1235075"/>
            <a:ext cx="290513" cy="336550"/>
          </a:xfrm>
          <a:prstGeom prst="rect">
            <a:avLst/>
          </a:prstGeom>
          <a:noFill/>
          <a:ln w="9525">
            <a:noFill/>
            <a:miter lim="800000"/>
            <a:headEnd/>
            <a:tailEnd/>
          </a:ln>
          <a:effectLst/>
        </p:spPr>
        <p:txBody>
          <a:bodyPr wrap="none">
            <a:spAutoFit/>
          </a:bodyPr>
          <a:lstStyle/>
          <a:p>
            <a:r>
              <a:rPr lang="fr-CH" sz="1600" b="1" dirty="0" smtClean="0">
                <a:solidFill>
                  <a:srgbClr val="000000"/>
                </a:solidFill>
              </a:rPr>
              <a:t>~</a:t>
            </a:r>
          </a:p>
        </p:txBody>
      </p:sp>
    </p:spTree>
    <p:extLst>
      <p:ext uri="{BB962C8B-B14F-4D97-AF65-F5344CB8AC3E}">
        <p14:creationId xmlns:p14="http://schemas.microsoft.com/office/powerpoint/2010/main" val="1496870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827584" y="476672"/>
            <a:ext cx="7772400" cy="533400"/>
          </a:xfrm>
        </p:spPr>
        <p:txBody>
          <a:bodyPr/>
          <a:lstStyle/>
          <a:p>
            <a:r>
              <a:rPr lang="fr-CH" sz="3200" dirty="0"/>
              <a:t>Stabilité de différentes </a:t>
            </a:r>
            <a:r>
              <a:rPr lang="fr-CH" sz="3200" dirty="0" smtClean="0"/>
              <a:t>horloges atomiques</a:t>
            </a:r>
            <a:endParaRPr lang="fr-FR" sz="3200" dirty="0"/>
          </a:p>
        </p:txBody>
      </p:sp>
      <p:pic>
        <p:nvPicPr>
          <p:cNvPr id="115715" name="Picture 3" descr="Stabilité de différentes horloges"/>
          <p:cNvPicPr>
            <a:picLocks noChangeAspect="1" noChangeArrowheads="1"/>
          </p:cNvPicPr>
          <p:nvPr/>
        </p:nvPicPr>
        <p:blipFill>
          <a:blip r:embed="rId2" cstate="print"/>
          <a:srcRect/>
          <a:stretch>
            <a:fillRect/>
          </a:stretch>
        </p:blipFill>
        <p:spPr bwMode="auto">
          <a:xfrm>
            <a:off x="0" y="980728"/>
            <a:ext cx="9144000" cy="4992688"/>
          </a:xfrm>
          <a:prstGeom prst="rect">
            <a:avLst/>
          </a:prstGeom>
          <a:noFill/>
        </p:spPr>
      </p:pic>
    </p:spTree>
    <p:extLst>
      <p:ext uri="{BB962C8B-B14F-4D97-AF65-F5344CB8AC3E}">
        <p14:creationId xmlns:p14="http://schemas.microsoft.com/office/powerpoint/2010/main" val="16548177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68313" y="404813"/>
            <a:ext cx="8424862" cy="720725"/>
          </a:xfrm>
        </p:spPr>
        <p:txBody>
          <a:bodyPr/>
          <a:lstStyle/>
          <a:p>
            <a:r>
              <a:rPr lang="fr-CH" sz="3400" b="1"/>
              <a:t>GPS – SA </a:t>
            </a:r>
            <a:r>
              <a:rPr lang="en-US" sz="3400" b="1"/>
              <a:t>Selective Availability Interruption</a:t>
            </a:r>
          </a:p>
        </p:txBody>
      </p:sp>
      <p:pic>
        <p:nvPicPr>
          <p:cNvPr id="116739" name="Picture 3" descr="GPS Life After Selective Avaibility 04"/>
          <p:cNvPicPr>
            <a:picLocks noChangeAspect="1" noChangeArrowheads="1"/>
          </p:cNvPicPr>
          <p:nvPr/>
        </p:nvPicPr>
        <p:blipFill>
          <a:blip r:embed="rId2" cstate="print"/>
          <a:srcRect/>
          <a:stretch>
            <a:fillRect/>
          </a:stretch>
        </p:blipFill>
        <p:spPr bwMode="auto">
          <a:xfrm>
            <a:off x="762000" y="1266825"/>
            <a:ext cx="7848600" cy="4768850"/>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4"/>
          <p:cNvSpPr>
            <a:spLocks noGrp="1" noChangeArrowheads="1"/>
          </p:cNvSpPr>
          <p:nvPr>
            <p:ph type="title" idx="4294967295"/>
          </p:nvPr>
        </p:nvSpPr>
        <p:spPr>
          <a:xfrm>
            <a:off x="685800" y="609600"/>
            <a:ext cx="7772400" cy="609600"/>
          </a:xfrm>
        </p:spPr>
        <p:txBody>
          <a:bodyPr/>
          <a:lstStyle/>
          <a:p>
            <a:r>
              <a:rPr lang="fr-CH" sz="3200" b="1"/>
              <a:t>Effets de la ionosphère</a:t>
            </a:r>
            <a:endParaRPr lang="fr-FR" sz="3200" b="1"/>
          </a:p>
        </p:txBody>
      </p:sp>
      <p:pic>
        <p:nvPicPr>
          <p:cNvPr id="117762" name="Picture 2" descr="Iono effect"/>
          <p:cNvPicPr>
            <a:picLocks noChangeAspect="1" noChangeArrowheads="1"/>
          </p:cNvPicPr>
          <p:nvPr/>
        </p:nvPicPr>
        <p:blipFill>
          <a:blip r:embed="rId2" cstate="print"/>
          <a:srcRect/>
          <a:stretch>
            <a:fillRect/>
          </a:stretch>
        </p:blipFill>
        <p:spPr bwMode="auto">
          <a:xfrm>
            <a:off x="0" y="320675"/>
            <a:ext cx="9126538" cy="6537325"/>
          </a:xfrm>
          <a:prstGeom prst="rect">
            <a:avLst/>
          </a:prstGeom>
          <a:noFill/>
        </p:spPr>
      </p:pic>
      <p:sp>
        <p:nvSpPr>
          <p:cNvPr id="117763" name="Text Box 3"/>
          <p:cNvSpPr txBox="1">
            <a:spLocks noChangeArrowheads="1"/>
          </p:cNvSpPr>
          <p:nvPr/>
        </p:nvSpPr>
        <p:spPr bwMode="auto">
          <a:xfrm>
            <a:off x="3505200" y="4724400"/>
            <a:ext cx="2362200" cy="457200"/>
          </a:xfrm>
          <a:prstGeom prst="rect">
            <a:avLst/>
          </a:prstGeom>
          <a:noFill/>
          <a:ln w="9525">
            <a:noFill/>
            <a:miter lim="800000"/>
            <a:headEnd/>
            <a:tailEnd/>
          </a:ln>
          <a:effectLst/>
        </p:spPr>
        <p:txBody>
          <a:bodyPr>
            <a:spAutoFit/>
          </a:bodyPr>
          <a:lstStyle/>
          <a:p>
            <a:pPr eaLnBrk="0" hangingPunct="0"/>
            <a:r>
              <a:rPr lang="fr-CH" b="1">
                <a:latin typeface="Symbol" pitchFamily="18" charset="2"/>
              </a:rPr>
              <a:t>D</a:t>
            </a:r>
            <a:r>
              <a:rPr lang="fr-CH" b="1"/>
              <a:t>T</a:t>
            </a:r>
            <a:r>
              <a:rPr lang="fr-CH" b="1" baseline="-25000"/>
              <a:t>Delay</a:t>
            </a:r>
            <a:r>
              <a:rPr lang="fr-CH" b="1"/>
              <a:t> =   k / f </a:t>
            </a:r>
            <a:r>
              <a:rPr lang="fr-CH" b="1" baseline="30000"/>
              <a:t>2</a:t>
            </a:r>
            <a:endParaRPr lang="fr-FR" b="1" baseline="3000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l="60431" t="13229" r="6042" b="35910"/>
          <a:stretch>
            <a:fillRect/>
          </a:stretch>
        </p:blipFill>
        <p:spPr bwMode="auto">
          <a:xfrm>
            <a:off x="2133600" y="838200"/>
            <a:ext cx="4800600" cy="5826125"/>
          </a:xfrm>
          <a:prstGeom prst="rect">
            <a:avLst/>
          </a:prstGeom>
          <a:noFill/>
          <a:ln w="9525">
            <a:noFill/>
            <a:miter lim="800000"/>
            <a:headEnd/>
            <a:tailEnd/>
          </a:ln>
          <a:effectLst/>
        </p:spPr>
      </p:pic>
      <p:sp>
        <p:nvSpPr>
          <p:cNvPr id="118787" name="Rectangle 3"/>
          <p:cNvSpPr>
            <a:spLocks noGrp="1" noChangeArrowheads="1"/>
          </p:cNvSpPr>
          <p:nvPr>
            <p:ph type="title" idx="4294967295"/>
          </p:nvPr>
        </p:nvSpPr>
        <p:spPr>
          <a:xfrm>
            <a:off x="755650" y="115888"/>
            <a:ext cx="7772400" cy="792162"/>
          </a:xfrm>
        </p:spPr>
        <p:txBody>
          <a:bodyPr/>
          <a:lstStyle/>
          <a:p>
            <a:r>
              <a:rPr lang="en-US" sz="3200" b="1"/>
              <a:t>GPS – Standard Positioning System with 2 Civilian frequencies L1 and L2C</a:t>
            </a:r>
          </a:p>
        </p:txBody>
      </p:sp>
      <p:sp>
        <p:nvSpPr>
          <p:cNvPr id="118788" name="Rectangle 4"/>
          <p:cNvSpPr>
            <a:spLocks noChangeArrowheads="1"/>
          </p:cNvSpPr>
          <p:nvPr/>
        </p:nvSpPr>
        <p:spPr bwMode="auto">
          <a:xfrm>
            <a:off x="4738688" y="3016250"/>
            <a:ext cx="406400" cy="211138"/>
          </a:xfrm>
          <a:prstGeom prst="rect">
            <a:avLst/>
          </a:prstGeom>
          <a:solidFill>
            <a:srgbClr val="FFFF00">
              <a:alpha val="50000"/>
            </a:srgbClr>
          </a:solidFill>
          <a:ln w="9525">
            <a:noFill/>
            <a:miter lim="800000"/>
            <a:headEnd/>
            <a:tailEnd/>
          </a:ln>
          <a:effectLst/>
        </p:spPr>
        <p:txBody>
          <a:bodyPr wrap="none" anchor="ctr"/>
          <a:lstStyle/>
          <a:p>
            <a:pPr algn="ctr" eaLnBrk="0" hangingPunct="0"/>
            <a:r>
              <a:rPr lang="fr-CH" sz="1200"/>
              <a:t>7.0</a:t>
            </a:r>
            <a:endParaRPr lang="fr-FR" sz="1200"/>
          </a:p>
        </p:txBody>
      </p:sp>
      <p:sp>
        <p:nvSpPr>
          <p:cNvPr id="118789" name="Rectangle 5"/>
          <p:cNvSpPr>
            <a:spLocks noChangeArrowheads="1"/>
          </p:cNvSpPr>
          <p:nvPr/>
        </p:nvSpPr>
        <p:spPr bwMode="auto">
          <a:xfrm>
            <a:off x="5870575" y="3017838"/>
            <a:ext cx="406400" cy="223837"/>
          </a:xfrm>
          <a:prstGeom prst="rect">
            <a:avLst/>
          </a:prstGeom>
          <a:solidFill>
            <a:srgbClr val="FFFF00">
              <a:alpha val="50000"/>
            </a:srgbClr>
          </a:solidFill>
          <a:ln w="9525">
            <a:noFill/>
            <a:miter lim="800000"/>
            <a:headEnd/>
            <a:tailEnd/>
          </a:ln>
          <a:effectLst/>
        </p:spPr>
        <p:txBody>
          <a:bodyPr wrap="none" anchor="ctr"/>
          <a:lstStyle/>
          <a:p>
            <a:endParaRPr lang="fr-CH"/>
          </a:p>
        </p:txBody>
      </p:sp>
      <p:sp>
        <p:nvSpPr>
          <p:cNvPr id="118790" name="Rectangle 6"/>
          <p:cNvSpPr>
            <a:spLocks noChangeArrowheads="1"/>
          </p:cNvSpPr>
          <p:nvPr/>
        </p:nvSpPr>
        <p:spPr bwMode="auto">
          <a:xfrm>
            <a:off x="5894388" y="2986088"/>
            <a:ext cx="374650" cy="274637"/>
          </a:xfrm>
          <a:prstGeom prst="rect">
            <a:avLst/>
          </a:prstGeom>
          <a:noFill/>
          <a:ln w="9525">
            <a:noFill/>
            <a:miter lim="800000"/>
            <a:headEnd/>
            <a:tailEnd/>
          </a:ln>
          <a:effectLst/>
        </p:spPr>
        <p:txBody>
          <a:bodyPr wrap="none">
            <a:spAutoFit/>
          </a:bodyPr>
          <a:lstStyle/>
          <a:p>
            <a:pPr eaLnBrk="0" hangingPunct="0"/>
            <a:r>
              <a:rPr lang="fr-CH" sz="1200"/>
              <a:t>0.1</a:t>
            </a:r>
            <a:endParaRPr lang="fr-FR" sz="120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250825" y="381000"/>
            <a:ext cx="8642350" cy="838200"/>
          </a:xfrm>
        </p:spPr>
        <p:txBody>
          <a:bodyPr/>
          <a:lstStyle/>
          <a:p>
            <a:r>
              <a:rPr lang="en-US" sz="3400" b="1"/>
              <a:t>Digital Signal Processing Schematic Diagram</a:t>
            </a:r>
          </a:p>
        </p:txBody>
      </p:sp>
      <p:graphicFrame>
        <p:nvGraphicFramePr>
          <p:cNvPr id="130051" name="Object 3"/>
          <p:cNvGraphicFramePr>
            <a:graphicFrameLocks noChangeAspect="1"/>
          </p:cNvGraphicFramePr>
          <p:nvPr/>
        </p:nvGraphicFramePr>
        <p:xfrm>
          <a:off x="228600" y="1676400"/>
          <a:ext cx="8686800" cy="3038475"/>
        </p:xfrm>
        <a:graphic>
          <a:graphicData uri="http://schemas.openxmlformats.org/presentationml/2006/ole">
            <mc:AlternateContent xmlns:mc="http://schemas.openxmlformats.org/markup-compatibility/2006">
              <mc:Choice xmlns:v="urn:schemas-microsoft-com:vml" Requires="v">
                <p:oleObj spid="_x0000_s130076" name="Dessin Designer" r:id="rId3" imgW="9653400" imgH="3283200" progId="Designer.Drawing.7">
                  <p:embed/>
                </p:oleObj>
              </mc:Choice>
              <mc:Fallback>
                <p:oleObj name="Dessin Designer" r:id="rId3" imgW="9653400" imgH="3283200" progId="Designer.Drawing.7">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76400"/>
                        <a:ext cx="86868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0052" name="Text Box 4"/>
          <p:cNvSpPr txBox="1">
            <a:spLocks noChangeArrowheads="1"/>
          </p:cNvSpPr>
          <p:nvPr/>
        </p:nvSpPr>
        <p:spPr bwMode="auto">
          <a:xfrm>
            <a:off x="1981200" y="4876800"/>
            <a:ext cx="5564188" cy="1006475"/>
          </a:xfrm>
          <a:prstGeom prst="rect">
            <a:avLst/>
          </a:prstGeom>
          <a:noFill/>
          <a:ln w="9525">
            <a:noFill/>
            <a:miter lim="800000"/>
            <a:headEnd/>
            <a:tailEnd/>
          </a:ln>
          <a:effectLst/>
        </p:spPr>
        <p:txBody>
          <a:bodyPr wrap="none">
            <a:spAutoFit/>
          </a:bodyPr>
          <a:lstStyle/>
          <a:p>
            <a:pPr>
              <a:buClr>
                <a:srgbClr val="009900"/>
              </a:buClr>
              <a:buSzPct val="80000"/>
              <a:buFont typeface="Wingdings" pitchFamily="2" charset="2"/>
              <a:buChar char="l"/>
            </a:pPr>
            <a:r>
              <a:rPr lang="fr-CH" sz="2000" b="1"/>
              <a:t> </a:t>
            </a:r>
            <a:r>
              <a:rPr lang="en-US" sz="2000" b="1"/>
              <a:t>Correlation unit I &amp; Q with n channels</a:t>
            </a:r>
          </a:p>
          <a:p>
            <a:pPr>
              <a:buClr>
                <a:srgbClr val="009900"/>
              </a:buClr>
              <a:buSzPct val="80000"/>
              <a:buFont typeface="Wingdings" pitchFamily="2" charset="2"/>
              <a:buChar char="l"/>
            </a:pPr>
            <a:r>
              <a:rPr lang="en-US" sz="2000" b="1"/>
              <a:t> DSP controller for each channel</a:t>
            </a:r>
          </a:p>
          <a:p>
            <a:pPr>
              <a:buClr>
                <a:srgbClr val="009900"/>
              </a:buClr>
              <a:buSzPct val="80000"/>
              <a:buFont typeface="Wingdings" pitchFamily="2" charset="2"/>
              <a:buChar char="l"/>
            </a:pPr>
            <a:r>
              <a:rPr lang="en-US" sz="2000" b="1"/>
              <a:t> Navigation unit with a separate microcontroller</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952500" y="469900"/>
            <a:ext cx="7467600" cy="685800"/>
          </a:xfrm>
        </p:spPr>
        <p:txBody>
          <a:bodyPr/>
          <a:lstStyle/>
          <a:p>
            <a:r>
              <a:rPr lang="en-US" sz="3400" b="1"/>
              <a:t>Correlators – Carrier and Code Loops</a:t>
            </a:r>
          </a:p>
        </p:txBody>
      </p:sp>
      <p:graphicFrame>
        <p:nvGraphicFramePr>
          <p:cNvPr id="131075" name="Object 3"/>
          <p:cNvGraphicFramePr>
            <a:graphicFrameLocks noChangeAspect="1"/>
          </p:cNvGraphicFramePr>
          <p:nvPr/>
        </p:nvGraphicFramePr>
        <p:xfrm>
          <a:off x="838200" y="1371600"/>
          <a:ext cx="7620000" cy="4421188"/>
        </p:xfrm>
        <a:graphic>
          <a:graphicData uri="http://schemas.openxmlformats.org/presentationml/2006/ole">
            <mc:AlternateContent xmlns:mc="http://schemas.openxmlformats.org/markup-compatibility/2006">
              <mc:Choice xmlns:v="urn:schemas-microsoft-com:vml" Requires="v">
                <p:oleObj spid="_x0000_s131101" name="Dessin Designer" r:id="rId3" imgW="9818280" imgH="5928840" progId="Designer.Drawing.7">
                  <p:embed/>
                </p:oleObj>
              </mc:Choice>
              <mc:Fallback>
                <p:oleObj name="Dessin Designer" r:id="rId3" imgW="9818280" imgH="5928840" progId="Designer.Drawing.7">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71600"/>
                        <a:ext cx="7620000" cy="442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noChangeArrowheads="1"/>
          </p:cNvSpPr>
          <p:nvPr>
            <p:ph type="title" idx="4294967295"/>
          </p:nvPr>
        </p:nvSpPr>
        <p:spPr>
          <a:xfrm>
            <a:off x="609600" y="152400"/>
            <a:ext cx="7772400" cy="1066800"/>
          </a:xfrm>
        </p:spPr>
        <p:txBody>
          <a:bodyPr/>
          <a:lstStyle/>
          <a:p>
            <a:pPr eaLnBrk="1" hangingPunct="1"/>
            <a:r>
              <a:rPr lang="fr-CH" sz="3400" b="1" i="1" dirty="0" smtClean="0">
                <a:effectLst>
                  <a:outerShdw blurRad="38100" dist="38100" dir="2700000" algn="tl">
                    <a:srgbClr val="000000">
                      <a:alpha val="43137"/>
                    </a:srgbClr>
                  </a:outerShdw>
                </a:effectLst>
              </a:rPr>
              <a:t>Modernisation des signaux GNSS et </a:t>
            </a:r>
            <a:br>
              <a:rPr lang="fr-CH" sz="3400" b="1" i="1" dirty="0" smtClean="0">
                <a:effectLst>
                  <a:outerShdw blurRad="38100" dist="38100" dir="2700000" algn="tl">
                    <a:srgbClr val="000000">
                      <a:alpha val="43137"/>
                    </a:srgbClr>
                  </a:outerShdw>
                </a:effectLst>
              </a:rPr>
            </a:br>
            <a:r>
              <a:rPr lang="fr-CH" sz="3400" b="1" i="1" dirty="0" smtClean="0">
                <a:effectLst>
                  <a:outerShdw blurRad="38100" dist="38100" dir="2700000" algn="tl">
                    <a:srgbClr val="000000">
                      <a:alpha val="43137"/>
                    </a:srgbClr>
                  </a:outerShdw>
                </a:effectLst>
              </a:rPr>
              <a:t>amélioration de la sensibilité</a:t>
            </a:r>
          </a:p>
        </p:txBody>
      </p:sp>
      <p:sp>
        <p:nvSpPr>
          <p:cNvPr id="410626" name="Text Box 3"/>
          <p:cNvSpPr txBox="1">
            <a:spLocks noChangeArrowheads="1"/>
          </p:cNvSpPr>
          <p:nvPr/>
        </p:nvSpPr>
        <p:spPr bwMode="auto">
          <a:xfrm>
            <a:off x="468313" y="1268413"/>
            <a:ext cx="8507522" cy="4893647"/>
          </a:xfrm>
          <a:prstGeom prst="rect">
            <a:avLst/>
          </a:prstGeom>
          <a:noFill/>
          <a:ln w="9525">
            <a:noFill/>
            <a:miter lim="800000"/>
            <a:headEnd/>
            <a:tailEnd/>
          </a:ln>
        </p:spPr>
        <p:txBody>
          <a:bodyPr wrap="none">
            <a:spAutoFit/>
          </a:bodyPr>
          <a:lstStyle/>
          <a:p>
            <a:pPr marL="457200" indent="-457200" eaLnBrk="0" hangingPunct="0">
              <a:buClr>
                <a:srgbClr val="00FF00"/>
              </a:buClr>
              <a:buSzPct val="150000"/>
              <a:buFontTx/>
              <a:buChar char="•"/>
            </a:pPr>
            <a:r>
              <a:rPr lang="fr-CH" b="1" dirty="0" smtClean="0"/>
              <a:t>Code L2CS sur GPS L2 (1.2276GHz) :</a:t>
            </a:r>
          </a:p>
          <a:p>
            <a:pPr marL="457200" indent="-457200" eaLnBrk="0" hangingPunct="0">
              <a:buClr>
                <a:srgbClr val="00FF00"/>
              </a:buClr>
              <a:buSzPct val="150000"/>
            </a:pPr>
            <a:r>
              <a:rPr lang="fr-CH" b="1" dirty="0" smtClean="0"/>
              <a:t>	- Calibration des effets de la ionosphère avec 2 fréquences</a:t>
            </a:r>
          </a:p>
          <a:p>
            <a:pPr marL="457200" indent="-457200" eaLnBrk="0" hangingPunct="0">
              <a:buClr>
                <a:srgbClr val="00FF00"/>
              </a:buClr>
              <a:buSzPct val="150000"/>
            </a:pPr>
            <a:r>
              <a:rPr lang="fr-CH" b="1" dirty="0" smtClean="0"/>
              <a:t>        L1/L2 (Erreur 1</a:t>
            </a:r>
            <a:r>
              <a:rPr lang="fr-CH" b="1" dirty="0" smtClean="0">
                <a:latin typeface="Symbol" pitchFamily="18" charset="2"/>
              </a:rPr>
              <a:t>s</a:t>
            </a:r>
            <a:r>
              <a:rPr lang="fr-CH" b="1" dirty="0" smtClean="0"/>
              <a:t> de 22m à seulement 8.5m)</a:t>
            </a:r>
          </a:p>
          <a:p>
            <a:pPr marL="457200" indent="-457200" eaLnBrk="0" hangingPunct="0">
              <a:buClr>
                <a:srgbClr val="00FF00"/>
              </a:buClr>
              <a:buSzPct val="150000"/>
            </a:pPr>
            <a:r>
              <a:rPr lang="fr-CH" b="1" dirty="0" smtClean="0"/>
              <a:t>	- Redondance des signaux primaires C/A déjà sur L1</a:t>
            </a:r>
          </a:p>
          <a:p>
            <a:pPr marL="457200" indent="-457200" eaLnBrk="0" hangingPunct="0">
              <a:buClr>
                <a:srgbClr val="00FF00"/>
              </a:buClr>
              <a:buSzPct val="150000"/>
              <a:buFontTx/>
              <a:buChar char="•"/>
            </a:pPr>
            <a:r>
              <a:rPr lang="fr-CH" b="1" dirty="0" smtClean="0"/>
              <a:t>Code M sur GPS L1 (1.57542 GHz) et sur la bande GPS L2 :</a:t>
            </a:r>
          </a:p>
          <a:p>
            <a:pPr marL="457200" indent="-457200" eaLnBrk="0" hangingPunct="0">
              <a:buClr>
                <a:srgbClr val="00FF00"/>
              </a:buClr>
              <a:buSzPct val="150000"/>
            </a:pPr>
            <a:r>
              <a:rPr lang="fr-CH" b="1" dirty="0" smtClean="0"/>
              <a:t>	- Nouveau signal militaire encrypté</a:t>
            </a:r>
          </a:p>
          <a:p>
            <a:pPr marL="457200" indent="-457200" eaLnBrk="0" hangingPunct="0">
              <a:buClr>
                <a:srgbClr val="00FF00"/>
              </a:buClr>
              <a:buSzPct val="150000"/>
            </a:pPr>
            <a:r>
              <a:rPr lang="fr-CH" b="1" dirty="0" smtClean="0"/>
              <a:t>	- Indépendance avec le code C/A</a:t>
            </a:r>
          </a:p>
          <a:p>
            <a:pPr marL="457200" indent="-457200" eaLnBrk="0" hangingPunct="0">
              <a:buClr>
                <a:srgbClr val="00FF00"/>
              </a:buClr>
              <a:buSzPct val="150000"/>
              <a:buFontTx/>
              <a:buChar char="•"/>
            </a:pPr>
            <a:r>
              <a:rPr lang="fr-CH" b="1" dirty="0" smtClean="0"/>
              <a:t>Nouveau code sur GPS et Galileo L5/E5 (1.17645 GHz) :</a:t>
            </a:r>
          </a:p>
          <a:p>
            <a:pPr marL="457200" indent="-457200" eaLnBrk="0" hangingPunct="0">
              <a:buClr>
                <a:srgbClr val="00FF00"/>
              </a:buClr>
              <a:buSzPct val="150000"/>
            </a:pPr>
            <a:r>
              <a:rPr lang="fr-CH" b="1" dirty="0" smtClean="0"/>
              <a:t>	- Correction du retard dû à la ionosphère</a:t>
            </a:r>
          </a:p>
          <a:p>
            <a:pPr marL="457200" indent="-457200" eaLnBrk="0" hangingPunct="0">
              <a:buClr>
                <a:srgbClr val="00FF00"/>
              </a:buClr>
              <a:buSzPct val="150000"/>
            </a:pPr>
            <a:r>
              <a:rPr lang="fr-CH" b="1" dirty="0" smtClean="0"/>
              <a:t>	- Intégrité et protection contre les interférences</a:t>
            </a:r>
          </a:p>
          <a:p>
            <a:pPr marL="457200" indent="-457200" eaLnBrk="0" hangingPunct="0">
              <a:buClr>
                <a:srgbClr val="00FF00"/>
              </a:buClr>
              <a:buSzPct val="150000"/>
            </a:pPr>
            <a:r>
              <a:rPr lang="fr-CH" b="1" dirty="0" smtClean="0"/>
              <a:t>	- Mesures de la phase de la porteuse et résolution de</a:t>
            </a:r>
          </a:p>
          <a:p>
            <a:pPr marL="457200" indent="-457200" eaLnBrk="0" hangingPunct="0">
              <a:buClr>
                <a:srgbClr val="00FF00"/>
              </a:buClr>
              <a:buSzPct val="150000"/>
            </a:pPr>
            <a:r>
              <a:rPr lang="fr-CH" b="1" dirty="0" smtClean="0"/>
              <a:t>         l’ambiguïté en temps réel, </a:t>
            </a:r>
            <a:r>
              <a:rPr lang="fr-CH" b="1" i="1" dirty="0" smtClean="0"/>
              <a:t>mesures centimétriques</a:t>
            </a:r>
          </a:p>
          <a:p>
            <a:pPr marL="457200" indent="-457200" eaLnBrk="0" hangingPunct="0">
              <a:buClr>
                <a:srgbClr val="00FF00"/>
              </a:buClr>
              <a:buSzPct val="150000"/>
            </a:pPr>
            <a:r>
              <a:rPr lang="fr-CH" b="1" dirty="0" smtClean="0"/>
              <a:t>	- Meilleures performances concernant le </a:t>
            </a:r>
            <a:r>
              <a:rPr lang="fr-CH" b="1" i="1" dirty="0" smtClean="0"/>
              <a:t>multi-trajet</a:t>
            </a:r>
            <a:endParaRPr lang="fr-CH" b="1" i="1" dirty="0"/>
          </a:p>
        </p:txBody>
      </p:sp>
    </p:spTree>
    <p:extLst>
      <p:ext uri="{BB962C8B-B14F-4D97-AF65-F5344CB8AC3E}">
        <p14:creationId xmlns:p14="http://schemas.microsoft.com/office/powerpoint/2010/main" val="9478141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266" name="Object 2"/>
          <p:cNvGraphicFramePr>
            <a:graphicFrameLocks noChangeAspect="1"/>
          </p:cNvGraphicFramePr>
          <p:nvPr/>
        </p:nvGraphicFramePr>
        <p:xfrm>
          <a:off x="1219200" y="762000"/>
          <a:ext cx="6208713" cy="1646238"/>
        </p:xfrm>
        <a:graphic>
          <a:graphicData uri="http://schemas.openxmlformats.org/presentationml/2006/ole">
            <mc:AlternateContent xmlns:mc="http://schemas.openxmlformats.org/markup-compatibility/2006">
              <mc:Choice xmlns:v="urn:schemas-microsoft-com:vml" Requires="v">
                <p:oleObj spid="_x0000_s139316" name="Dessin Designer" r:id="rId3" imgW="6209280" imgH="1646280" progId="Designer.Drawing.7">
                  <p:embed/>
                </p:oleObj>
              </mc:Choice>
              <mc:Fallback>
                <p:oleObj name="Dessin Designer" r:id="rId3" imgW="6209280" imgH="1646280" progId="Designer.Drawing.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762000"/>
                        <a:ext cx="6208713" cy="16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9267" name="Object 3"/>
          <p:cNvGraphicFramePr>
            <a:graphicFrameLocks noChangeAspect="1"/>
          </p:cNvGraphicFramePr>
          <p:nvPr/>
        </p:nvGraphicFramePr>
        <p:xfrm>
          <a:off x="1600200" y="2286000"/>
          <a:ext cx="6669088" cy="4183063"/>
        </p:xfrm>
        <a:graphic>
          <a:graphicData uri="http://schemas.openxmlformats.org/presentationml/2006/ole">
            <mc:AlternateContent xmlns:mc="http://schemas.openxmlformats.org/markup-compatibility/2006">
              <mc:Choice xmlns:v="urn:schemas-microsoft-com:vml" Requires="v">
                <p:oleObj spid="_x0000_s139317" name="Dessin Designer" r:id="rId5" imgW="6669720" imgH="4182480" progId="Designer.Drawing.7">
                  <p:embed/>
                </p:oleObj>
              </mc:Choice>
              <mc:Fallback>
                <p:oleObj name="Dessin Designer" r:id="rId5" imgW="6669720" imgH="4182480" progId="Designer.Drawing.7">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286000"/>
                        <a:ext cx="6669088"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9268" name="Rectangle 4"/>
          <p:cNvSpPr>
            <a:spLocks noGrp="1" noChangeArrowheads="1"/>
          </p:cNvSpPr>
          <p:nvPr>
            <p:ph type="title" idx="4294967295"/>
          </p:nvPr>
        </p:nvSpPr>
        <p:spPr>
          <a:xfrm>
            <a:off x="685800" y="152400"/>
            <a:ext cx="7772400" cy="609600"/>
          </a:xfrm>
        </p:spPr>
        <p:txBody>
          <a:bodyPr/>
          <a:lstStyle/>
          <a:p>
            <a:r>
              <a:rPr lang="fr-FR" sz="3400" b="1"/>
              <a:t>BOC(fs, fc) - Binary Offset Carrier</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6" name="Picture 4"/>
          <p:cNvPicPr>
            <a:picLocks noGrp="1" noChangeAspect="1" noChangeArrowheads="1"/>
          </p:cNvPicPr>
          <p:nvPr>
            <p:ph sz="half" idx="1"/>
          </p:nvPr>
        </p:nvPicPr>
        <p:blipFill>
          <a:blip r:embed="rId2" cstate="print"/>
          <a:srcRect l="9450" t="12601" r="9450" b="22050"/>
          <a:stretch>
            <a:fillRect/>
          </a:stretch>
        </p:blipFill>
        <p:spPr>
          <a:xfrm>
            <a:off x="1981200" y="1597025"/>
            <a:ext cx="6913563" cy="4173538"/>
          </a:xfrm>
          <a:noFill/>
          <a:ln/>
        </p:spPr>
      </p:pic>
      <p:sp>
        <p:nvSpPr>
          <p:cNvPr id="269317" name="Rectangle 5"/>
          <p:cNvSpPr>
            <a:spLocks noGrp="1" noChangeArrowheads="1"/>
          </p:cNvSpPr>
          <p:nvPr>
            <p:ph type="title"/>
          </p:nvPr>
        </p:nvSpPr>
        <p:spPr>
          <a:xfrm>
            <a:off x="762000" y="304800"/>
            <a:ext cx="7696200" cy="1143000"/>
          </a:xfrm>
        </p:spPr>
        <p:txBody>
          <a:bodyPr/>
          <a:lstStyle/>
          <a:p>
            <a:r>
              <a:rPr lang="en-US" sz="3400" b="1">
                <a:solidFill>
                  <a:schemeClr val="tx1"/>
                </a:solidFill>
              </a:rPr>
              <a:t>Crosscorrelation BOC(10,5)</a:t>
            </a:r>
            <a:br>
              <a:rPr lang="en-US" sz="3400" b="1">
                <a:solidFill>
                  <a:schemeClr val="tx1"/>
                </a:solidFill>
              </a:rPr>
            </a:br>
            <a:r>
              <a:rPr lang="en-US" sz="3400" b="1">
                <a:solidFill>
                  <a:schemeClr val="tx1"/>
                </a:solidFill>
              </a:rPr>
              <a:t>et tracking of BOC(m,n)</a:t>
            </a:r>
          </a:p>
        </p:txBody>
      </p:sp>
      <p:pic>
        <p:nvPicPr>
          <p:cNvPr id="269319" name="Picture 7"/>
          <p:cNvPicPr>
            <a:picLocks noGrp="1" noChangeAspect="1" noChangeArrowheads="1"/>
          </p:cNvPicPr>
          <p:nvPr>
            <p:ph sz="half" idx="2"/>
          </p:nvPr>
        </p:nvPicPr>
        <p:blipFill>
          <a:blip r:embed="rId3" cstate="print"/>
          <a:srcRect l="54338" t="16695" r="10159" b="49455"/>
          <a:stretch>
            <a:fillRect/>
          </a:stretch>
        </p:blipFill>
        <p:spPr>
          <a:xfrm>
            <a:off x="152400" y="4114800"/>
            <a:ext cx="2559050" cy="1831975"/>
          </a:xfrm>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descr="Evolution programme GPS"/>
          <p:cNvPicPr>
            <a:picLocks noChangeAspect="1" noChangeArrowheads="1"/>
          </p:cNvPicPr>
          <p:nvPr/>
        </p:nvPicPr>
        <p:blipFill>
          <a:blip r:embed="rId2" cstate="print"/>
          <a:srcRect/>
          <a:stretch>
            <a:fillRect/>
          </a:stretch>
        </p:blipFill>
        <p:spPr bwMode="auto">
          <a:xfrm>
            <a:off x="0" y="333375"/>
            <a:ext cx="9144000" cy="6346825"/>
          </a:xfrm>
          <a:prstGeom prst="rect">
            <a:avLst/>
          </a:prstGeom>
          <a:noFill/>
        </p:spPr>
      </p:pic>
      <p:sp>
        <p:nvSpPr>
          <p:cNvPr id="75778" name="Rectangle 2"/>
          <p:cNvSpPr>
            <a:spLocks noGrp="1" noChangeArrowheads="1"/>
          </p:cNvSpPr>
          <p:nvPr>
            <p:ph type="title"/>
          </p:nvPr>
        </p:nvSpPr>
        <p:spPr>
          <a:xfrm>
            <a:off x="539750" y="333375"/>
            <a:ext cx="8077200" cy="533400"/>
          </a:xfrm>
          <a:solidFill>
            <a:srgbClr val="FFFFFF"/>
          </a:solidFill>
          <a:ln/>
        </p:spPr>
        <p:txBody>
          <a:bodyPr/>
          <a:lstStyle/>
          <a:p>
            <a:r>
              <a:rPr lang="fr-CH" sz="3400" b="1"/>
              <a:t>GPS Program Evolution</a:t>
            </a:r>
            <a:endParaRPr lang="fr-FR" sz="3400" b="1"/>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6769" name="Rectangle 2"/>
          <p:cNvSpPr>
            <a:spLocks noChangeArrowheads="1"/>
          </p:cNvSpPr>
          <p:nvPr/>
        </p:nvSpPr>
        <p:spPr bwMode="auto">
          <a:xfrm>
            <a:off x="3886200" y="6096000"/>
            <a:ext cx="1752600" cy="336550"/>
          </a:xfrm>
          <a:prstGeom prst="rect">
            <a:avLst/>
          </a:prstGeom>
          <a:noFill/>
          <a:ln w="9525">
            <a:noFill/>
            <a:miter lim="800000"/>
            <a:headEnd/>
            <a:tailEnd/>
          </a:ln>
        </p:spPr>
        <p:txBody>
          <a:bodyPr>
            <a:spAutoFit/>
          </a:bodyPr>
          <a:lstStyle/>
          <a:p>
            <a:pPr eaLnBrk="0" hangingPunct="0"/>
            <a:r>
              <a:rPr lang="en-US" sz="1600" b="1" dirty="0" err="1" smtClean="0"/>
              <a:t>Fréquence</a:t>
            </a:r>
            <a:r>
              <a:rPr lang="en-US" sz="1600" b="1" dirty="0" smtClean="0"/>
              <a:t> </a:t>
            </a:r>
            <a:r>
              <a:rPr lang="en-US" sz="1600" b="1" dirty="0"/>
              <a:t>[MHz]</a:t>
            </a:r>
          </a:p>
        </p:txBody>
      </p:sp>
      <p:sp>
        <p:nvSpPr>
          <p:cNvPr id="416770" name="Rectangle 3"/>
          <p:cNvSpPr>
            <a:spLocks noChangeArrowheads="1"/>
          </p:cNvSpPr>
          <p:nvPr/>
        </p:nvSpPr>
        <p:spPr bwMode="auto">
          <a:xfrm rot="-5400000">
            <a:off x="-1024731" y="3442494"/>
            <a:ext cx="3116262" cy="304800"/>
          </a:xfrm>
          <a:prstGeom prst="rect">
            <a:avLst/>
          </a:prstGeom>
          <a:noFill/>
          <a:ln w="9525">
            <a:noFill/>
            <a:miter lim="800000"/>
            <a:headEnd/>
            <a:tailEnd/>
          </a:ln>
        </p:spPr>
        <p:txBody>
          <a:bodyPr wrap="none">
            <a:spAutoFit/>
          </a:bodyPr>
          <a:lstStyle/>
          <a:p>
            <a:pPr eaLnBrk="0" hangingPunct="0"/>
            <a:r>
              <a:rPr lang="en-US" sz="1400" b="1" dirty="0"/>
              <a:t>Power Spectral Density PSD [W/MHz]</a:t>
            </a:r>
            <a:endParaRPr lang="en-US" sz="1600" b="1" dirty="0"/>
          </a:p>
        </p:txBody>
      </p:sp>
      <p:pic>
        <p:nvPicPr>
          <p:cNvPr id="416771" name="Picture 4"/>
          <p:cNvPicPr>
            <a:picLocks noChangeAspect="1" noChangeArrowheads="1"/>
          </p:cNvPicPr>
          <p:nvPr/>
        </p:nvPicPr>
        <p:blipFill>
          <a:blip r:embed="rId2" cstate="print"/>
          <a:srcRect l="21063" t="10498" r="3937" b="27034"/>
          <a:stretch>
            <a:fillRect/>
          </a:stretch>
        </p:blipFill>
        <p:spPr bwMode="auto">
          <a:xfrm>
            <a:off x="838200" y="1371600"/>
            <a:ext cx="7467600" cy="4667250"/>
          </a:xfrm>
          <a:prstGeom prst="rect">
            <a:avLst/>
          </a:prstGeom>
          <a:noFill/>
          <a:ln w="9525">
            <a:noFill/>
            <a:miter lim="800000"/>
            <a:headEnd/>
            <a:tailEnd/>
          </a:ln>
        </p:spPr>
      </p:pic>
      <p:sp>
        <p:nvSpPr>
          <p:cNvPr id="416772" name="Rectangle 5"/>
          <p:cNvSpPr>
            <a:spLocks noGrp="1" noChangeArrowheads="1"/>
          </p:cNvSpPr>
          <p:nvPr>
            <p:ph type="title" idx="4294967295"/>
          </p:nvPr>
        </p:nvSpPr>
        <p:spPr>
          <a:xfrm>
            <a:off x="762000" y="304800"/>
            <a:ext cx="7696200" cy="990600"/>
          </a:xfrm>
        </p:spPr>
        <p:txBody>
          <a:bodyPr/>
          <a:lstStyle/>
          <a:p>
            <a:pPr eaLnBrk="1" hangingPunct="1"/>
            <a:r>
              <a:rPr lang="fr-CH" sz="3200" b="1" i="1" dirty="0" smtClean="0">
                <a:effectLst>
                  <a:outerShdw blurRad="38100" dist="38100" dir="2700000" algn="tl">
                    <a:srgbClr val="000000">
                      <a:alpha val="43137"/>
                    </a:srgbClr>
                  </a:outerShdw>
                </a:effectLst>
              </a:rPr>
              <a:t>Densité spectrale de puissance PSD pour les signaux GNSS sur les bandes E1-L1-E2</a:t>
            </a:r>
            <a:endParaRPr lang="fr-CH" sz="3200" i="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442237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0"/>
            <a:ext cx="7772400" cy="720080"/>
          </a:xfrm>
        </p:spPr>
        <p:txBody>
          <a:bodyPr/>
          <a:lstStyle/>
          <a:p>
            <a:r>
              <a:rPr lang="fr-CH" sz="2800" b="1" i="1" dirty="0">
                <a:effectLst>
                  <a:outerShdw blurRad="38100" dist="38100" dir="2700000" algn="tl">
                    <a:srgbClr val="000000">
                      <a:alpha val="43137"/>
                    </a:srgbClr>
                  </a:outerShdw>
                </a:effectLst>
              </a:rPr>
              <a:t>GNSS </a:t>
            </a:r>
            <a:r>
              <a:rPr lang="fr-CH" sz="2800" b="1" i="1" dirty="0" smtClean="0">
                <a:effectLst>
                  <a:outerShdw blurRad="38100" dist="38100" dir="2700000" algn="tl">
                    <a:srgbClr val="000000">
                      <a:alpha val="43137"/>
                    </a:srgbClr>
                  </a:outerShdw>
                </a:effectLst>
              </a:rPr>
              <a:t>– Signaux actuels et futurs</a:t>
            </a:r>
            <a:endParaRPr lang="en-US" sz="2800" b="1" i="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9AC37FD4-C5C1-4BDB-B41C-EA314616A124}" type="slidenum">
              <a:rPr lang="de-CH" smtClean="0">
                <a:solidFill>
                  <a:srgbClr val="000000"/>
                </a:solidFill>
              </a:rPr>
              <a:pPr/>
              <a:t>51</a:t>
            </a:fld>
            <a:endParaRPr lang="de-CH">
              <a:solidFill>
                <a:srgbClr val="000000"/>
              </a:solidFill>
            </a:endParaRPr>
          </a:p>
        </p:txBody>
      </p:sp>
      <p:sp>
        <p:nvSpPr>
          <p:cNvPr id="6" name="Rectangle 9"/>
          <p:cNvSpPr>
            <a:spLocks noChangeArrowheads="1"/>
          </p:cNvSpPr>
          <p:nvPr/>
        </p:nvSpPr>
        <p:spPr bwMode="auto">
          <a:xfrm>
            <a:off x="-1" y="1119546"/>
            <a:ext cx="9144001" cy="571500"/>
          </a:xfrm>
          <a:prstGeom prst="rect">
            <a:avLst/>
          </a:prstGeom>
          <a:solidFill>
            <a:schemeClr val="bg1"/>
          </a:solidFill>
          <a:ln w="12700" algn="ctr">
            <a:solidFill>
              <a:schemeClr val="bg1"/>
            </a:solidFill>
            <a:round/>
            <a:headEnd/>
            <a:tailEnd/>
          </a:ln>
        </p:spPr>
        <p:txBody>
          <a:bodyPr/>
          <a:lstStyle/>
          <a:p>
            <a:pPr fontAlgn="base">
              <a:spcBef>
                <a:spcPct val="0"/>
              </a:spcBef>
              <a:spcAft>
                <a:spcPct val="0"/>
              </a:spcAft>
            </a:pPr>
            <a:endParaRPr lang="en-GB">
              <a:solidFill>
                <a:srgbClr val="000000"/>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692696"/>
            <a:ext cx="7272808" cy="531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 name="TextBox 6"/>
          <p:cNvSpPr txBox="1">
            <a:spLocks noChangeArrowheads="1"/>
          </p:cNvSpPr>
          <p:nvPr/>
        </p:nvSpPr>
        <p:spPr bwMode="auto">
          <a:xfrm>
            <a:off x="3563888" y="6165304"/>
            <a:ext cx="39290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GB" sz="700" b="1" dirty="0">
                <a:solidFill>
                  <a:srgbClr val="000000"/>
                </a:solidFill>
              </a:rPr>
              <a:t>Source: “GNSS Signals and Spectra,” ICG </a:t>
            </a:r>
            <a:r>
              <a:rPr lang="en-GB" sz="700" b="1" dirty="0" err="1">
                <a:solidFill>
                  <a:srgbClr val="000000"/>
                </a:solidFill>
              </a:rPr>
              <a:t>ICG</a:t>
            </a:r>
            <a:r>
              <a:rPr lang="en-GB" sz="700" b="1" dirty="0">
                <a:solidFill>
                  <a:srgbClr val="000000"/>
                </a:solidFill>
              </a:rPr>
              <a:t>-4-02, Sept.4-7, 2007</a:t>
            </a:r>
            <a:endParaRPr lang="en-GB" sz="700" dirty="0">
              <a:solidFill>
                <a:srgbClr val="000000"/>
              </a:solidFill>
            </a:endParaRPr>
          </a:p>
        </p:txBody>
      </p:sp>
      <p:cxnSp>
        <p:nvCxnSpPr>
          <p:cNvPr id="12" name="Straight Arrow Connector 28"/>
          <p:cNvCxnSpPr>
            <a:cxnSpLocks noChangeShapeType="1"/>
          </p:cNvCxnSpPr>
          <p:nvPr/>
        </p:nvCxnSpPr>
        <p:spPr bwMode="auto">
          <a:xfrm>
            <a:off x="1763688" y="1340768"/>
            <a:ext cx="873125" cy="1588"/>
          </a:xfrm>
          <a:prstGeom prst="straightConnector1">
            <a:avLst/>
          </a:prstGeom>
          <a:noFill/>
          <a:ln w="6350" algn="ctr">
            <a:solidFill>
              <a:schemeClr val="tx1"/>
            </a:solidFill>
            <a:round/>
            <a:headEnd type="stealth" w="med" len="med"/>
            <a:tailEnd type="stealth" w="med" len="med"/>
          </a:ln>
          <a:extLst>
            <a:ext uri="{909E8E84-426E-40DD-AFC4-6F175D3DCCD1}">
              <a14:hiddenFill xmlns:a14="http://schemas.microsoft.com/office/drawing/2010/main">
                <a:noFill/>
              </a14:hiddenFill>
            </a:ext>
          </a:extLst>
        </p:spPr>
      </p:cxnSp>
      <p:sp>
        <p:nvSpPr>
          <p:cNvPr id="13" name="TextBox 29"/>
          <p:cNvSpPr txBox="1">
            <a:spLocks noChangeArrowheads="1"/>
          </p:cNvSpPr>
          <p:nvPr/>
        </p:nvSpPr>
        <p:spPr bwMode="auto">
          <a:xfrm>
            <a:off x="1763688" y="1124744"/>
            <a:ext cx="10874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fr-CH" sz="800" dirty="0">
                <a:solidFill>
                  <a:srgbClr val="000000"/>
                </a:solidFill>
              </a:rPr>
              <a:t>30x1.023MHz</a:t>
            </a:r>
            <a:endParaRPr lang="en-GB" sz="800" dirty="0">
              <a:solidFill>
                <a:srgbClr val="000000"/>
              </a:solidFill>
            </a:endParaRPr>
          </a:p>
        </p:txBody>
      </p:sp>
      <p:cxnSp>
        <p:nvCxnSpPr>
          <p:cNvPr id="14" name="Straight Arrow Connector 32"/>
          <p:cNvCxnSpPr>
            <a:cxnSpLocks noChangeShapeType="1"/>
          </p:cNvCxnSpPr>
          <p:nvPr/>
        </p:nvCxnSpPr>
        <p:spPr bwMode="auto">
          <a:xfrm>
            <a:off x="3635896" y="1340768"/>
            <a:ext cx="873125" cy="1587"/>
          </a:xfrm>
          <a:prstGeom prst="straightConnector1">
            <a:avLst/>
          </a:prstGeom>
          <a:noFill/>
          <a:ln w="6350" algn="ctr">
            <a:solidFill>
              <a:schemeClr val="tx1"/>
            </a:solidFill>
            <a:round/>
            <a:headEnd type="stealth" w="med" len="med"/>
            <a:tailEnd type="stealth" w="med" len="med"/>
          </a:ln>
          <a:extLst>
            <a:ext uri="{909E8E84-426E-40DD-AFC4-6F175D3DCCD1}">
              <a14:hiddenFill xmlns:a14="http://schemas.microsoft.com/office/drawing/2010/main">
                <a:noFill/>
              </a14:hiddenFill>
            </a:ext>
          </a:extLst>
        </p:spPr>
      </p:cxnSp>
      <p:sp>
        <p:nvSpPr>
          <p:cNvPr id="15" name="TextBox 33"/>
          <p:cNvSpPr txBox="1">
            <a:spLocks noChangeArrowheads="1"/>
          </p:cNvSpPr>
          <p:nvPr/>
        </p:nvSpPr>
        <p:spPr bwMode="auto">
          <a:xfrm>
            <a:off x="3635896" y="1052736"/>
            <a:ext cx="10874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fr-CH" sz="800">
                <a:solidFill>
                  <a:srgbClr val="000000"/>
                </a:solidFill>
              </a:rPr>
              <a:t>30x1.023MHz</a:t>
            </a:r>
            <a:endParaRPr lang="en-GB" sz="800">
              <a:solidFill>
                <a:srgbClr val="000000"/>
              </a:solidFill>
            </a:endParaRPr>
          </a:p>
        </p:txBody>
      </p:sp>
      <p:cxnSp>
        <p:nvCxnSpPr>
          <p:cNvPr id="16" name="Straight Arrow Connector 34"/>
          <p:cNvCxnSpPr>
            <a:cxnSpLocks noChangeShapeType="1"/>
          </p:cNvCxnSpPr>
          <p:nvPr/>
        </p:nvCxnSpPr>
        <p:spPr bwMode="auto">
          <a:xfrm>
            <a:off x="6228184" y="1340768"/>
            <a:ext cx="873125" cy="1588"/>
          </a:xfrm>
          <a:prstGeom prst="straightConnector1">
            <a:avLst/>
          </a:prstGeom>
          <a:noFill/>
          <a:ln w="6350" algn="ctr">
            <a:solidFill>
              <a:schemeClr val="tx1"/>
            </a:solidFill>
            <a:round/>
            <a:headEnd type="stealth" w="med" len="med"/>
            <a:tailEnd type="stealth" w="med" len="med"/>
          </a:ln>
          <a:extLst>
            <a:ext uri="{909E8E84-426E-40DD-AFC4-6F175D3DCCD1}">
              <a14:hiddenFill xmlns:a14="http://schemas.microsoft.com/office/drawing/2010/main">
                <a:noFill/>
              </a14:hiddenFill>
            </a:ext>
          </a:extLst>
        </p:spPr>
      </p:cxnSp>
      <p:sp>
        <p:nvSpPr>
          <p:cNvPr id="17" name="TextBox 35"/>
          <p:cNvSpPr txBox="1">
            <a:spLocks noChangeArrowheads="1"/>
          </p:cNvSpPr>
          <p:nvPr/>
        </p:nvSpPr>
        <p:spPr bwMode="auto">
          <a:xfrm>
            <a:off x="6156176" y="1124744"/>
            <a:ext cx="10874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fr-CH" sz="800" dirty="0">
                <a:solidFill>
                  <a:srgbClr val="000000"/>
                </a:solidFill>
              </a:rPr>
              <a:t>30x1.023MHz</a:t>
            </a:r>
            <a:endParaRPr lang="en-GB" sz="800" dirty="0">
              <a:solidFill>
                <a:srgbClr val="000000"/>
              </a:solidFill>
            </a:endParaRPr>
          </a:p>
        </p:txBody>
      </p:sp>
      <p:pic>
        <p:nvPicPr>
          <p:cNvPr id="18"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3356992"/>
            <a:ext cx="250507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0"/>
          <p:cNvCxnSpPr>
            <a:cxnSpLocks noChangeShapeType="1"/>
          </p:cNvCxnSpPr>
          <p:nvPr/>
        </p:nvCxnSpPr>
        <p:spPr bwMode="auto">
          <a:xfrm>
            <a:off x="1597472" y="4373921"/>
            <a:ext cx="2286000" cy="1587"/>
          </a:xfrm>
          <a:prstGeom prst="straightConnector1">
            <a:avLst/>
          </a:prstGeom>
          <a:noFill/>
          <a:ln w="6350" algn="ctr">
            <a:solidFill>
              <a:schemeClr val="tx1"/>
            </a:solidFill>
            <a:round/>
            <a:headEnd type="stealth" w="med" len="med"/>
            <a:tailEnd type="stealth" w="med" len="med"/>
          </a:ln>
          <a:extLst>
            <a:ext uri="{909E8E84-426E-40DD-AFC4-6F175D3DCCD1}">
              <a14:hiddenFill xmlns:a14="http://schemas.microsoft.com/office/drawing/2010/main">
                <a:noFill/>
              </a14:hiddenFill>
            </a:ext>
          </a:extLst>
        </p:spPr>
      </p:cxnSp>
      <p:sp>
        <p:nvSpPr>
          <p:cNvPr id="20" name="TextBox 13"/>
          <p:cNvSpPr txBox="1">
            <a:spLocks noChangeArrowheads="1"/>
          </p:cNvSpPr>
          <p:nvPr/>
        </p:nvSpPr>
        <p:spPr bwMode="auto">
          <a:xfrm>
            <a:off x="2146399" y="4372228"/>
            <a:ext cx="10747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fr-CH" sz="800" dirty="0">
                <a:solidFill>
                  <a:srgbClr val="000000"/>
                </a:solidFill>
              </a:rPr>
              <a:t>90x1.023MHz</a:t>
            </a:r>
            <a:endParaRPr lang="en-GB" sz="800" dirty="0">
              <a:solidFill>
                <a:srgbClr val="000000"/>
              </a:solidFill>
            </a:endParaRPr>
          </a:p>
        </p:txBody>
      </p:sp>
      <p:cxnSp>
        <p:nvCxnSpPr>
          <p:cNvPr id="22" name="Straight Arrow Connector 15"/>
          <p:cNvCxnSpPr>
            <a:cxnSpLocks noChangeShapeType="1"/>
          </p:cNvCxnSpPr>
          <p:nvPr/>
        </p:nvCxnSpPr>
        <p:spPr bwMode="auto">
          <a:xfrm>
            <a:off x="4716016" y="4509120"/>
            <a:ext cx="1071562" cy="4763"/>
          </a:xfrm>
          <a:prstGeom prst="straightConnector1">
            <a:avLst/>
          </a:prstGeom>
          <a:noFill/>
          <a:ln w="6350" algn="ctr">
            <a:solidFill>
              <a:schemeClr val="tx1"/>
            </a:solidFill>
            <a:round/>
            <a:headEnd type="stealth" w="med" len="med"/>
            <a:tailEnd type="stealth" w="med" len="med"/>
          </a:ln>
          <a:extLst>
            <a:ext uri="{909E8E84-426E-40DD-AFC4-6F175D3DCCD1}">
              <a14:hiddenFill xmlns:a14="http://schemas.microsoft.com/office/drawing/2010/main">
                <a:noFill/>
              </a14:hiddenFill>
            </a:ext>
          </a:extLst>
        </p:spPr>
      </p:cxnSp>
      <p:sp>
        <p:nvSpPr>
          <p:cNvPr id="23" name="TextBox 16"/>
          <p:cNvSpPr txBox="1">
            <a:spLocks noChangeArrowheads="1"/>
          </p:cNvSpPr>
          <p:nvPr/>
        </p:nvSpPr>
        <p:spPr bwMode="auto">
          <a:xfrm>
            <a:off x="4788024" y="4293096"/>
            <a:ext cx="10747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fr-CH" sz="800" dirty="0">
                <a:solidFill>
                  <a:srgbClr val="000000"/>
                </a:solidFill>
              </a:rPr>
              <a:t>40x1.023MHz</a:t>
            </a:r>
            <a:endParaRPr lang="en-GB" sz="800" dirty="0">
              <a:solidFill>
                <a:srgbClr val="000000"/>
              </a:solidFill>
            </a:endParaRPr>
          </a:p>
        </p:txBody>
      </p:sp>
      <p:cxnSp>
        <p:nvCxnSpPr>
          <p:cNvPr id="24" name="Straight Arrow Connector 26"/>
          <p:cNvCxnSpPr>
            <a:cxnSpLocks noChangeShapeType="1"/>
          </p:cNvCxnSpPr>
          <p:nvPr/>
        </p:nvCxnSpPr>
        <p:spPr bwMode="auto">
          <a:xfrm>
            <a:off x="6156176" y="4509120"/>
            <a:ext cx="1071562" cy="4763"/>
          </a:xfrm>
          <a:prstGeom prst="straightConnector1">
            <a:avLst/>
          </a:prstGeom>
          <a:noFill/>
          <a:ln w="6350" algn="ctr">
            <a:solidFill>
              <a:schemeClr val="tx1"/>
            </a:solidFill>
            <a:round/>
            <a:headEnd type="stealth" w="med" len="med"/>
            <a:tailEnd type="stealth" w="med" len="med"/>
          </a:ln>
          <a:extLst>
            <a:ext uri="{909E8E84-426E-40DD-AFC4-6F175D3DCCD1}">
              <a14:hiddenFill xmlns:a14="http://schemas.microsoft.com/office/drawing/2010/main">
                <a:noFill/>
              </a14:hiddenFill>
            </a:ext>
          </a:extLst>
        </p:spPr>
      </p:cxnSp>
      <p:sp>
        <p:nvSpPr>
          <p:cNvPr id="25" name="TextBox 27"/>
          <p:cNvSpPr txBox="1">
            <a:spLocks noChangeArrowheads="1"/>
          </p:cNvSpPr>
          <p:nvPr/>
        </p:nvSpPr>
        <p:spPr bwMode="auto">
          <a:xfrm>
            <a:off x="6156176" y="4293096"/>
            <a:ext cx="10747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fr-CH" sz="800" dirty="0">
                <a:solidFill>
                  <a:srgbClr val="000000"/>
                </a:solidFill>
              </a:rPr>
              <a:t>40x1.023MHz</a:t>
            </a:r>
            <a:endParaRPr lang="en-GB" sz="800" dirty="0">
              <a:solidFill>
                <a:srgbClr val="000000"/>
              </a:solidFill>
            </a:endParaRPr>
          </a:p>
        </p:txBody>
      </p:sp>
    </p:spTree>
    <p:extLst>
      <p:ext uri="{BB962C8B-B14F-4D97-AF65-F5344CB8AC3E}">
        <p14:creationId xmlns:p14="http://schemas.microsoft.com/office/powerpoint/2010/main" val="13232983"/>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80920" cy="504056"/>
          </a:xfrm>
        </p:spPr>
        <p:txBody>
          <a:bodyPr/>
          <a:lstStyle/>
          <a:p>
            <a:r>
              <a:rPr lang="fr-CH" sz="3200" b="1" i="1" dirty="0" smtClean="0">
                <a:effectLst>
                  <a:outerShdw blurRad="38100" dist="38100" dir="2700000" algn="tl">
                    <a:srgbClr val="000000">
                      <a:alpha val="43137"/>
                    </a:srgbClr>
                  </a:outerShdw>
                </a:effectLst>
              </a:rPr>
              <a:t>GNSS – Différents systèmes de positionnement</a:t>
            </a:r>
            <a:endParaRPr lang="fr-CH" sz="3200" b="1" i="1" dirty="0">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9AC37FD4-C5C1-4BDB-B41C-EA314616A124}" type="slidenum">
              <a:rPr lang="de-CH" smtClean="0">
                <a:solidFill>
                  <a:srgbClr val="000000"/>
                </a:solidFill>
              </a:rPr>
              <a:pPr/>
              <a:t>52</a:t>
            </a:fld>
            <a:endParaRPr lang="de-CH">
              <a:solidFill>
                <a:srgbClr val="000000"/>
              </a:solidFill>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124744"/>
            <a:ext cx="7848872" cy="3427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07504" y="4941168"/>
            <a:ext cx="9036496" cy="1246495"/>
          </a:xfrm>
          <a:prstGeom prst="rect">
            <a:avLst/>
          </a:prstGeom>
        </p:spPr>
        <p:txBody>
          <a:bodyPr wrap="square">
            <a:spAutoFit/>
          </a:bodyPr>
          <a:lstStyle/>
          <a:p>
            <a:pPr fontAlgn="base">
              <a:spcBef>
                <a:spcPct val="0"/>
              </a:spcBef>
              <a:spcAft>
                <a:spcPct val="0"/>
              </a:spcAft>
            </a:pPr>
            <a:r>
              <a:rPr lang="en-GB" sz="1500" dirty="0" smtClean="0">
                <a:solidFill>
                  <a:srgbClr val="000000"/>
                </a:solidFill>
              </a:rPr>
              <a:t>Sources:</a:t>
            </a:r>
          </a:p>
          <a:p>
            <a:pPr fontAlgn="base">
              <a:spcBef>
                <a:spcPct val="0"/>
              </a:spcBef>
              <a:spcAft>
                <a:spcPct val="0"/>
              </a:spcAft>
            </a:pPr>
            <a:r>
              <a:rPr lang="en-GB" sz="1500" dirty="0" smtClean="0">
                <a:solidFill>
                  <a:srgbClr val="000000"/>
                </a:solidFill>
              </a:rPr>
              <a:t>“</a:t>
            </a:r>
            <a:r>
              <a:rPr lang="en-GB" sz="1500" dirty="0">
                <a:solidFill>
                  <a:srgbClr val="000000"/>
                </a:solidFill>
              </a:rPr>
              <a:t>GPS Interface Specification IS-GPS-800 Revision A,” June 2010</a:t>
            </a:r>
            <a:r>
              <a:rPr lang="en-GB" sz="1500" dirty="0" smtClean="0">
                <a:solidFill>
                  <a:srgbClr val="000000"/>
                </a:solidFill>
              </a:rPr>
              <a:t>.</a:t>
            </a:r>
          </a:p>
          <a:p>
            <a:pPr fontAlgn="base">
              <a:spcBef>
                <a:spcPct val="0"/>
              </a:spcBef>
              <a:spcAft>
                <a:spcPct val="0"/>
              </a:spcAft>
            </a:pPr>
            <a:r>
              <a:rPr lang="en-GB" sz="1500" dirty="0">
                <a:solidFill>
                  <a:srgbClr val="000000"/>
                </a:solidFill>
              </a:rPr>
              <a:t>“GLONASS Interface Control Document, Navigational radio signal L1, L2,” January 2008</a:t>
            </a:r>
            <a:r>
              <a:rPr lang="en-GB" sz="1500" dirty="0" smtClean="0">
                <a:solidFill>
                  <a:srgbClr val="000000"/>
                </a:solidFill>
              </a:rPr>
              <a:t>.</a:t>
            </a:r>
            <a:endParaRPr lang="en-GB" sz="1500" dirty="0">
              <a:solidFill>
                <a:srgbClr val="000000"/>
              </a:solidFill>
            </a:endParaRPr>
          </a:p>
          <a:p>
            <a:pPr fontAlgn="base">
              <a:spcBef>
                <a:spcPct val="0"/>
              </a:spcBef>
              <a:spcAft>
                <a:spcPct val="0"/>
              </a:spcAft>
            </a:pPr>
            <a:r>
              <a:rPr lang="en-GB" sz="1500" dirty="0" smtClean="0">
                <a:solidFill>
                  <a:srgbClr val="000000"/>
                </a:solidFill>
              </a:rPr>
              <a:t>“Galileo Open Service, Signal in Space Interface Control Document, OS SIS ICS, Issue 1”, September 2010.</a:t>
            </a:r>
          </a:p>
          <a:p>
            <a:pPr fontAlgn="base">
              <a:spcBef>
                <a:spcPct val="0"/>
              </a:spcBef>
              <a:spcAft>
                <a:spcPct val="0"/>
              </a:spcAft>
            </a:pPr>
            <a:r>
              <a:rPr lang="en-GB" sz="1500" dirty="0" smtClean="0">
                <a:solidFill>
                  <a:srgbClr val="000000"/>
                </a:solidFill>
              </a:rPr>
              <a:t>“Current and planned global and regional navigation satellite system…”, United Nations publication, June 2010</a:t>
            </a:r>
          </a:p>
        </p:txBody>
      </p:sp>
      <p:sp>
        <p:nvSpPr>
          <p:cNvPr id="3" name="TextBox 2"/>
          <p:cNvSpPr txBox="1"/>
          <p:nvPr/>
        </p:nvSpPr>
        <p:spPr>
          <a:xfrm>
            <a:off x="3419872" y="4437112"/>
            <a:ext cx="3888432" cy="738664"/>
          </a:xfrm>
          <a:prstGeom prst="rect">
            <a:avLst/>
          </a:prstGeom>
          <a:noFill/>
        </p:spPr>
        <p:txBody>
          <a:bodyPr wrap="square" rtlCol="0">
            <a:spAutoFit/>
          </a:bodyPr>
          <a:lstStyle/>
          <a:p>
            <a:pPr marL="342900" indent="-342900" fontAlgn="base">
              <a:spcBef>
                <a:spcPct val="0"/>
              </a:spcBef>
              <a:spcAft>
                <a:spcPct val="0"/>
              </a:spcAft>
              <a:buFontTx/>
              <a:buAutoNum type="arabicPlain" startAt="27"/>
            </a:pPr>
            <a:r>
              <a:rPr lang="en-US" sz="1400" dirty="0" smtClean="0">
                <a:solidFill>
                  <a:srgbClr val="000000"/>
                </a:solidFill>
              </a:rPr>
              <a:t>MEO at 21’500km</a:t>
            </a:r>
          </a:p>
          <a:p>
            <a:pPr marL="342900" indent="-342900" fontAlgn="base">
              <a:spcBef>
                <a:spcPct val="0"/>
              </a:spcBef>
              <a:spcAft>
                <a:spcPct val="0"/>
              </a:spcAft>
              <a:buFontTx/>
              <a:buAutoNum type="arabicPlain" startAt="3"/>
            </a:pPr>
            <a:r>
              <a:rPr lang="en-US" sz="1400" dirty="0" smtClean="0">
                <a:solidFill>
                  <a:srgbClr val="000000"/>
                </a:solidFill>
              </a:rPr>
              <a:t>Inclined geosynchronous at 36’000km</a:t>
            </a:r>
          </a:p>
          <a:p>
            <a:pPr fontAlgn="base">
              <a:spcBef>
                <a:spcPct val="0"/>
              </a:spcBef>
              <a:spcAft>
                <a:spcPct val="0"/>
              </a:spcAft>
            </a:pPr>
            <a:r>
              <a:rPr lang="en-US" sz="1400" dirty="0" smtClean="0">
                <a:solidFill>
                  <a:srgbClr val="000000"/>
                </a:solidFill>
              </a:rPr>
              <a:t>5       Geostationary satellites</a:t>
            </a:r>
            <a:endParaRPr lang="en-US" sz="1400" dirty="0">
              <a:solidFill>
                <a:srgbClr val="000000"/>
              </a:solidFill>
            </a:endParaRPr>
          </a:p>
        </p:txBody>
      </p:sp>
      <p:sp>
        <p:nvSpPr>
          <p:cNvPr id="5" name="Right Arrow 4"/>
          <p:cNvSpPr/>
          <p:nvPr/>
        </p:nvSpPr>
        <p:spPr>
          <a:xfrm rot="18759531">
            <a:off x="5161349" y="4188536"/>
            <a:ext cx="576064" cy="252292"/>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580467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1" name="Rectangle 5"/>
          <p:cNvSpPr>
            <a:spLocks noGrp="1" noChangeArrowheads="1"/>
          </p:cNvSpPr>
          <p:nvPr>
            <p:ph type="title"/>
          </p:nvPr>
        </p:nvSpPr>
        <p:spPr>
          <a:xfrm>
            <a:off x="755650" y="188913"/>
            <a:ext cx="7772400" cy="803275"/>
          </a:xfrm>
        </p:spPr>
        <p:txBody>
          <a:bodyPr/>
          <a:lstStyle/>
          <a:p>
            <a:r>
              <a:rPr lang="en-US" sz="3200" b="1"/>
              <a:t>GNSS Signals in E1/L1 Band</a:t>
            </a:r>
          </a:p>
        </p:txBody>
      </p:sp>
      <p:pic>
        <p:nvPicPr>
          <p:cNvPr id="347140" name="Picture 4"/>
          <p:cNvPicPr>
            <a:picLocks noGrp="1" noChangeAspect="1" noChangeArrowheads="1"/>
          </p:cNvPicPr>
          <p:nvPr>
            <p:ph idx="1"/>
          </p:nvPr>
        </p:nvPicPr>
        <p:blipFill>
          <a:blip r:embed="rId2" cstate="print"/>
          <a:srcRect l="26572" t="22202" r="24210" b="16533"/>
          <a:stretch>
            <a:fillRect/>
          </a:stretch>
        </p:blipFill>
        <p:spPr>
          <a:xfrm>
            <a:off x="1042988" y="908050"/>
            <a:ext cx="6840537" cy="5326063"/>
          </a:xfrm>
          <a:noFill/>
          <a:ln/>
        </p:spPr>
      </p:pic>
      <p:sp>
        <p:nvSpPr>
          <p:cNvPr id="347143" name="Text Box 7"/>
          <p:cNvSpPr txBox="1">
            <a:spLocks noChangeArrowheads="1"/>
          </p:cNvSpPr>
          <p:nvPr/>
        </p:nvSpPr>
        <p:spPr bwMode="auto">
          <a:xfrm>
            <a:off x="1116013" y="5949950"/>
            <a:ext cx="2317750" cy="457200"/>
          </a:xfrm>
          <a:prstGeom prst="rect">
            <a:avLst/>
          </a:prstGeom>
          <a:solidFill>
            <a:schemeClr val="bg1"/>
          </a:solidFill>
          <a:ln w="9525">
            <a:noFill/>
            <a:miter lim="800000"/>
            <a:headEnd/>
            <a:tailEnd/>
          </a:ln>
          <a:effectLst/>
        </p:spPr>
        <p:txBody>
          <a:bodyPr wrap="none">
            <a:spAutoFit/>
          </a:bodyPr>
          <a:lstStyle/>
          <a:p>
            <a:r>
              <a:rPr lang="fr-CH"/>
              <a:t>                            </a:t>
            </a:r>
            <a:endParaRPr lang="fr-FR"/>
          </a:p>
        </p:txBody>
      </p:sp>
      <p:sp>
        <p:nvSpPr>
          <p:cNvPr id="347144" name="Text Box 8"/>
          <p:cNvSpPr txBox="1">
            <a:spLocks noChangeArrowheads="1"/>
          </p:cNvSpPr>
          <p:nvPr/>
        </p:nvSpPr>
        <p:spPr bwMode="auto">
          <a:xfrm>
            <a:off x="4427538" y="6165850"/>
            <a:ext cx="412750" cy="457200"/>
          </a:xfrm>
          <a:prstGeom prst="rect">
            <a:avLst/>
          </a:prstGeom>
          <a:solidFill>
            <a:schemeClr val="bg1"/>
          </a:solidFill>
          <a:ln w="9525">
            <a:noFill/>
            <a:miter lim="800000"/>
            <a:headEnd/>
            <a:tailEnd/>
          </a:ln>
          <a:effectLst/>
        </p:spPr>
        <p:txBody>
          <a:bodyPr wrap="none">
            <a:spAutoFit/>
          </a:bodyPr>
          <a:lstStyle/>
          <a:p>
            <a:r>
              <a:rPr lang="fr-CH"/>
              <a:t>   </a:t>
            </a:r>
            <a:endParaRPr lang="fr-FR"/>
          </a:p>
        </p:txBody>
      </p:sp>
      <p:sp>
        <p:nvSpPr>
          <p:cNvPr id="347145" name="Text Box 9"/>
          <p:cNvSpPr txBox="1">
            <a:spLocks noChangeArrowheads="1"/>
          </p:cNvSpPr>
          <p:nvPr/>
        </p:nvSpPr>
        <p:spPr bwMode="auto">
          <a:xfrm>
            <a:off x="7688263" y="5741988"/>
            <a:ext cx="1347787" cy="1004887"/>
          </a:xfrm>
          <a:prstGeom prst="rect">
            <a:avLst/>
          </a:prstGeom>
          <a:solidFill>
            <a:schemeClr val="bg1"/>
          </a:solidFill>
          <a:ln w="9525">
            <a:noFill/>
            <a:miter lim="800000"/>
            <a:headEnd/>
            <a:tailEnd/>
          </a:ln>
          <a:effectLst/>
        </p:spPr>
        <p:txBody>
          <a:bodyPr>
            <a:spAutoFit/>
          </a:bodyPr>
          <a:lstStyle/>
          <a:p>
            <a:pPr>
              <a:spcBef>
                <a:spcPct val="50000"/>
              </a:spcBef>
            </a:pPr>
            <a:endParaRPr lang="fr-CH"/>
          </a:p>
          <a:p>
            <a:pPr>
              <a:spcBef>
                <a:spcPct val="50000"/>
              </a:spcBef>
            </a:pPr>
            <a:endParaRPr lang="fr-F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050" descr="Stabilty of various"/>
          <p:cNvPicPr>
            <a:picLocks noChangeAspect="1" noChangeArrowheads="1"/>
          </p:cNvPicPr>
          <p:nvPr/>
        </p:nvPicPr>
        <p:blipFill>
          <a:blip r:embed="rId2" cstate="print"/>
          <a:srcRect t="9151"/>
          <a:stretch>
            <a:fillRect/>
          </a:stretch>
        </p:blipFill>
        <p:spPr bwMode="auto">
          <a:xfrm>
            <a:off x="50800" y="628650"/>
            <a:ext cx="9093200" cy="6248400"/>
          </a:xfrm>
          <a:prstGeom prst="rect">
            <a:avLst/>
          </a:prstGeom>
          <a:noFill/>
          <a:ln w="9525">
            <a:noFill/>
            <a:miter lim="800000"/>
            <a:headEnd/>
            <a:tailEnd/>
          </a:ln>
        </p:spPr>
      </p:pic>
      <p:sp>
        <p:nvSpPr>
          <p:cNvPr id="248835" name="Rectangle 2051"/>
          <p:cNvSpPr>
            <a:spLocks noGrp="1" noChangeArrowheads="1"/>
          </p:cNvSpPr>
          <p:nvPr>
            <p:ph type="title" idx="4294967295"/>
          </p:nvPr>
        </p:nvSpPr>
        <p:spPr>
          <a:xfrm>
            <a:off x="395288" y="260350"/>
            <a:ext cx="8305800" cy="685800"/>
          </a:xfrm>
        </p:spPr>
        <p:txBody>
          <a:bodyPr/>
          <a:lstStyle/>
          <a:p>
            <a:r>
              <a:rPr lang="fr-CH" sz="3200" b="1">
                <a:solidFill>
                  <a:schemeClr val="tx1"/>
                </a:solidFill>
                <a:cs typeface="Times New Roman" pitchFamily="18" charset="0"/>
              </a:rPr>
              <a:t>Stability of frequency standards</a:t>
            </a:r>
            <a:endParaRPr lang="fr-FR" sz="3200" b="1">
              <a:solidFill>
                <a:schemeClr val="tx1"/>
              </a:solidFill>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80920" cy="720080"/>
          </a:xfrm>
        </p:spPr>
        <p:txBody>
          <a:bodyPr/>
          <a:lstStyle/>
          <a:p>
            <a:r>
              <a:rPr lang="en-US" sz="3200" b="1" i="1" dirty="0" smtClean="0">
                <a:effectLst>
                  <a:outerShdw blurRad="38100" dist="38100" dir="2700000" algn="tl">
                    <a:srgbClr val="000000">
                      <a:alpha val="43137"/>
                    </a:srgbClr>
                  </a:outerShdw>
                </a:effectLst>
              </a:rPr>
              <a:t>Missions </a:t>
            </a:r>
            <a:r>
              <a:rPr lang="en-US" sz="3200" b="1" i="1" dirty="0" err="1" smtClean="0">
                <a:effectLst>
                  <a:outerShdw blurRad="38100" dist="38100" dir="2700000" algn="tl">
                    <a:srgbClr val="000000">
                      <a:alpha val="43137"/>
                    </a:srgbClr>
                  </a:outerShdw>
                </a:effectLst>
              </a:rPr>
              <a:t>lunaires</a:t>
            </a:r>
            <a:r>
              <a:rPr lang="en-US" sz="3200" b="1" i="1" dirty="0" smtClean="0">
                <a:effectLst>
                  <a:outerShdw blurRad="38100" dist="38100" dir="2700000" algn="tl">
                    <a:srgbClr val="000000">
                      <a:alpha val="43137"/>
                    </a:srgbClr>
                  </a:outerShdw>
                </a:effectLst>
              </a:rPr>
              <a:t> – CAST “WeakHEO”</a:t>
            </a:r>
            <a:endParaRPr lang="en-US" sz="3200" b="1" i="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9AC37FD4-C5C1-4BDB-B41C-EA314616A124}" type="slidenum">
              <a:rPr lang="de-CH" smtClean="0">
                <a:solidFill>
                  <a:prstClr val="black"/>
                </a:solidFill>
              </a:rPr>
              <a:pPr/>
              <a:t>55</a:t>
            </a:fld>
            <a:endParaRPr lang="de-CH">
              <a:solidFill>
                <a:prstClr val="black"/>
              </a:solidFill>
            </a:endParaRPr>
          </a:p>
        </p:txBody>
      </p:sp>
      <p:sp>
        <p:nvSpPr>
          <p:cNvPr id="3" name="Content Placeholder 2"/>
          <p:cNvSpPr>
            <a:spLocks noGrp="1"/>
          </p:cNvSpPr>
          <p:nvPr>
            <p:ph idx="4294967295"/>
          </p:nvPr>
        </p:nvSpPr>
        <p:spPr>
          <a:xfrm>
            <a:off x="395536" y="1196752"/>
            <a:ext cx="4140200" cy="5111750"/>
          </a:xfrm>
        </p:spPr>
        <p:txBody>
          <a:bodyPr>
            <a:normAutofit/>
          </a:bodyPr>
          <a:lstStyle/>
          <a:p>
            <a:r>
              <a:rPr lang="fr-CH" sz="2000" dirty="0" smtClean="0"/>
              <a:t>Réception de signaux GNSS pour les missions lunaires (</a:t>
            </a:r>
            <a:r>
              <a:rPr lang="fr-CH" sz="2000" dirty="0" err="1" smtClean="0"/>
              <a:t>attén</a:t>
            </a:r>
            <a:r>
              <a:rPr lang="fr-CH" sz="2000" dirty="0" smtClean="0"/>
              <a:t>. 30dB)</a:t>
            </a:r>
          </a:p>
          <a:p>
            <a:r>
              <a:rPr lang="fr-CH" sz="2000" dirty="0" smtClean="0"/>
              <a:t>Nombre suffisant de satellites en vue par recours au faisceau principal et à 2 lobes secondaires </a:t>
            </a:r>
            <a:r>
              <a:rPr lang="en-US" sz="2000" dirty="0" smtClean="0"/>
              <a:t>! </a:t>
            </a:r>
            <a:endParaRPr lang="en-US" sz="2000" dirty="0"/>
          </a:p>
          <a:p>
            <a:endParaRPr lang="en-US" sz="2000" dirty="0" smtClean="0"/>
          </a:p>
        </p:txBody>
      </p:sp>
      <p:sp>
        <p:nvSpPr>
          <p:cNvPr id="7" name="Content Placeholder 2"/>
          <p:cNvSpPr txBox="1">
            <a:spLocks/>
          </p:cNvSpPr>
          <p:nvPr/>
        </p:nvSpPr>
        <p:spPr>
          <a:xfrm>
            <a:off x="4499992" y="1155990"/>
            <a:ext cx="4139992" cy="5112000"/>
          </a:xfrm>
          <a:prstGeom prst="rect">
            <a:avLst/>
          </a:prstGeom>
        </p:spPr>
        <p:txBody>
          <a:bodyPr vert="horz">
            <a:normAutofit/>
          </a:bodyPr>
          <a:lstStyle>
            <a:lvl1pPr marL="411480" indent="-342900" algn="l" rtl="0" eaLnBrk="1" latinLnBrk="0" hangingPunct="1">
              <a:spcBef>
                <a:spcPts val="700"/>
              </a:spcBef>
              <a:buClr>
                <a:schemeClr val="accent1"/>
              </a:buClr>
              <a:buSzPct val="95000"/>
              <a:buFont typeface="Wingdings"/>
              <a:buChar char=""/>
              <a:defRPr kumimoji="0" sz="3000" kern="1200">
                <a:solidFill>
                  <a:schemeClr val="tx1"/>
                </a:solidFill>
                <a:latin typeface="Calibri" pitchFamily="34" charset="0"/>
                <a:ea typeface="+mn-ea"/>
                <a:cs typeface="Calibri" pitchFamily="34" charset="0"/>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Calibri" pitchFamily="34" charset="0"/>
                <a:ea typeface="+mn-ea"/>
                <a:cs typeface="Calibri" pitchFamily="34" charset="0"/>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Calibri" pitchFamily="34" charset="0"/>
                <a:ea typeface="+mn-ea"/>
                <a:cs typeface="Calibri" pitchFamily="34" charset="0"/>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Calibri" pitchFamily="34" charset="0"/>
                <a:ea typeface="+mn-ea"/>
                <a:cs typeface="Calibri"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buClr>
                <a:srgbClr val="FF0000"/>
              </a:buClr>
            </a:pPr>
            <a:endParaRPr lang="en-US" sz="2000" dirty="0" smtClean="0">
              <a:solidFill>
                <a:prstClr val="black"/>
              </a:solidFill>
            </a:endParaRPr>
          </a:p>
        </p:txBody>
      </p:sp>
      <p:pic>
        <p:nvPicPr>
          <p:cNvPr id="132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8830" y="1161281"/>
            <a:ext cx="3262313"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8831" y="3886684"/>
            <a:ext cx="3262312" cy="271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2924944"/>
            <a:ext cx="3620641" cy="281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23528" y="5661248"/>
            <a:ext cx="4716016" cy="646331"/>
          </a:xfrm>
          <a:prstGeom prst="rect">
            <a:avLst/>
          </a:prstGeom>
          <a:noFill/>
        </p:spPr>
        <p:txBody>
          <a:bodyPr wrap="square" rtlCol="0">
            <a:spAutoFit/>
          </a:bodyPr>
          <a:lstStyle/>
          <a:p>
            <a:endParaRPr lang="en-US" sz="1200" dirty="0">
              <a:solidFill>
                <a:prstClr val="black"/>
              </a:solidFill>
            </a:endParaRPr>
          </a:p>
          <a:p>
            <a:r>
              <a:rPr lang="en-US" sz="1200" dirty="0">
                <a:solidFill>
                  <a:prstClr val="black"/>
                </a:solidFill>
              </a:rPr>
              <a:t>Source: M. S. </a:t>
            </a:r>
            <a:r>
              <a:rPr lang="en-US" sz="1200" dirty="0" err="1">
                <a:solidFill>
                  <a:prstClr val="black"/>
                </a:solidFill>
              </a:rPr>
              <a:t>Braasch</a:t>
            </a:r>
            <a:r>
              <a:rPr lang="en-US" sz="1200" dirty="0">
                <a:solidFill>
                  <a:prstClr val="black"/>
                </a:solidFill>
              </a:rPr>
              <a:t> et Al., “GNSS For LEO, GEO, HEO and Beyond”</a:t>
            </a:r>
          </a:p>
          <a:p>
            <a:endParaRPr lang="fr-CH" sz="1200" dirty="0">
              <a:solidFill>
                <a:prstClr val="black"/>
              </a:solidFill>
            </a:endParaRPr>
          </a:p>
        </p:txBody>
      </p:sp>
    </p:spTree>
    <p:extLst>
      <p:ext uri="{BB962C8B-B14F-4D97-AF65-F5344CB8AC3E}">
        <p14:creationId xmlns:p14="http://schemas.microsoft.com/office/powerpoint/2010/main" val="37094660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5759"/>
            <a:ext cx="7886700" cy="884011"/>
          </a:xfrm>
        </p:spPr>
        <p:txBody>
          <a:bodyPr/>
          <a:lstStyle/>
          <a:p>
            <a:r>
              <a:rPr lang="en-US" sz="3600" b="1" i="1" dirty="0" smtClean="0">
                <a:effectLst>
                  <a:outerShdw blurRad="38100" dist="38100" dir="2700000" algn="tl">
                    <a:srgbClr val="000000">
                      <a:alpha val="43137"/>
                    </a:srgbClr>
                  </a:outerShdw>
                </a:effectLst>
              </a:rPr>
              <a:t>Concept de </a:t>
            </a:r>
            <a:r>
              <a:rPr lang="fr-CH" sz="3600" b="1" i="1" dirty="0" smtClean="0">
                <a:effectLst>
                  <a:outerShdw blurRad="38100" dist="38100" dir="2700000" algn="tl">
                    <a:srgbClr val="000000">
                      <a:alpha val="43137"/>
                    </a:srgbClr>
                  </a:outerShdw>
                </a:effectLst>
              </a:rPr>
              <a:t>réflectométrie </a:t>
            </a:r>
            <a:r>
              <a:rPr lang="en-US" sz="3600" b="1" i="1" dirty="0" smtClean="0">
                <a:effectLst>
                  <a:outerShdw blurRad="38100" dist="38100" dir="2700000" algn="tl">
                    <a:srgbClr val="000000">
                      <a:alpha val="43137"/>
                    </a:srgbClr>
                  </a:outerShdw>
                </a:effectLst>
              </a:rPr>
              <a:t>GNSS-R</a:t>
            </a:r>
            <a:endParaRPr lang="en-US" sz="3600" b="1" i="1" dirty="0">
              <a:effectLst>
                <a:outerShdw blurRad="38100" dist="38100" dir="2700000" algn="tl">
                  <a:srgbClr val="000000">
                    <a:alpha val="43137"/>
                  </a:srgbClr>
                </a:outerShdw>
              </a:effectLst>
            </a:endParaRPr>
          </a:p>
        </p:txBody>
      </p:sp>
      <p:grpSp>
        <p:nvGrpSpPr>
          <p:cNvPr id="3" name="Group 100"/>
          <p:cNvGrpSpPr/>
          <p:nvPr/>
        </p:nvGrpSpPr>
        <p:grpSpPr>
          <a:xfrm>
            <a:off x="-167683" y="2204863"/>
            <a:ext cx="4888815" cy="4247312"/>
            <a:chOff x="14127" y="1682908"/>
            <a:chExt cx="6137321" cy="3998994"/>
          </a:xfrm>
        </p:grpSpPr>
        <p:sp>
          <p:nvSpPr>
            <p:cNvPr id="11" name="Rectangle 10"/>
            <p:cNvSpPr/>
            <p:nvPr/>
          </p:nvSpPr>
          <p:spPr>
            <a:xfrm>
              <a:off x="838200" y="4627985"/>
              <a:ext cx="4368282" cy="8063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08799" y="4736746"/>
              <a:ext cx="1911220" cy="457199"/>
            </a:xfrm>
            <a:prstGeom prst="ellipse">
              <a:avLst/>
            </a:prstGeom>
            <a:solidFill>
              <a:schemeClr val="accent5">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a:off x="1156995" y="3321697"/>
              <a:ext cx="279919" cy="251927"/>
            </a:xfrm>
            <a:prstGeom prst="hexagon">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21181" y="2903274"/>
              <a:ext cx="1172073" cy="376718"/>
            </a:xfrm>
            <a:prstGeom prst="rect">
              <a:avLst/>
            </a:prstGeom>
            <a:noFill/>
          </p:spPr>
          <p:txBody>
            <a:bodyPr wrap="square" rtlCol="0">
              <a:spAutoFit/>
            </a:bodyPr>
            <a:lstStyle/>
            <a:p>
              <a:pPr algn="ctr"/>
              <a:r>
                <a:rPr lang="es-ES_tradnl" sz="1000" b="1" dirty="0" err="1" smtClean="0">
                  <a:latin typeface="+mn-lt"/>
                  <a:ea typeface="CMU Sans Serif" panose="02000603000000000000" pitchFamily="2" charset="0"/>
                  <a:cs typeface="CMU Sans Serif" panose="02000603000000000000" pitchFamily="2" charset="0"/>
                </a:rPr>
                <a:t>Récepteur</a:t>
              </a:r>
              <a:r>
                <a:rPr lang="es-ES_tradnl" sz="1000" b="1" dirty="0" smtClean="0">
                  <a:latin typeface="+mn-lt"/>
                  <a:ea typeface="CMU Sans Serif" panose="02000603000000000000" pitchFamily="2" charset="0"/>
                  <a:cs typeface="CMU Sans Serif" panose="02000603000000000000" pitchFamily="2" charset="0"/>
                </a:rPr>
                <a:t> GNSS</a:t>
              </a:r>
            </a:p>
          </p:txBody>
        </p:sp>
        <p:cxnSp>
          <p:nvCxnSpPr>
            <p:cNvPr id="26" name="Straight Arrow Connector 25"/>
            <p:cNvCxnSpPr/>
            <p:nvPr/>
          </p:nvCxnSpPr>
          <p:spPr>
            <a:xfrm flipV="1">
              <a:off x="2547257" y="2087277"/>
              <a:ext cx="2127315" cy="2878070"/>
            </a:xfrm>
            <a:prstGeom prst="straightConnector1">
              <a:avLst/>
            </a:prstGeom>
            <a:ln w="28575">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608270" y="1682908"/>
              <a:ext cx="1543178" cy="231826"/>
            </a:xfrm>
            <a:prstGeom prst="rect">
              <a:avLst/>
            </a:prstGeom>
            <a:noFill/>
          </p:spPr>
          <p:txBody>
            <a:bodyPr wrap="square" rtlCol="0">
              <a:spAutoFit/>
            </a:bodyPr>
            <a:lstStyle/>
            <a:p>
              <a:pPr algn="ctr"/>
              <a:r>
                <a:rPr lang="en-US" sz="1000" b="1" dirty="0" err="1" smtClean="0">
                  <a:latin typeface="+mn-lt"/>
                  <a:ea typeface="CMU Sans Serif" panose="02000603000000000000" pitchFamily="2" charset="0"/>
                  <a:cs typeface="CMU Sans Serif" panose="02000603000000000000" pitchFamily="2" charset="0"/>
                </a:rPr>
                <a:t>Emetteur</a:t>
              </a:r>
              <a:r>
                <a:rPr lang="en-US" sz="1000" b="1" dirty="0" smtClean="0">
                  <a:latin typeface="+mn-lt"/>
                  <a:ea typeface="CMU Sans Serif" panose="02000603000000000000" pitchFamily="2" charset="0"/>
                  <a:cs typeface="CMU Sans Serif" panose="02000603000000000000" pitchFamily="2" charset="0"/>
                </a:rPr>
                <a:t> GNSS</a:t>
              </a:r>
            </a:p>
          </p:txBody>
        </p:sp>
        <p:sp>
          <p:nvSpPr>
            <p:cNvPr id="39" name="Oval 38"/>
            <p:cNvSpPr/>
            <p:nvPr/>
          </p:nvSpPr>
          <p:spPr>
            <a:xfrm>
              <a:off x="4683839" y="1894114"/>
              <a:ext cx="205839" cy="20583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778294">
              <a:off x="4392994" y="1764311"/>
              <a:ext cx="316760" cy="22393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1778294">
              <a:off x="4855073" y="2005822"/>
              <a:ext cx="316760" cy="22393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a:stCxn id="21" idx="0"/>
            </p:cNvCxnSpPr>
            <p:nvPr/>
          </p:nvCxnSpPr>
          <p:spPr>
            <a:xfrm flipV="1">
              <a:off x="1436914" y="2070591"/>
              <a:ext cx="3237658" cy="1377070"/>
            </a:xfrm>
            <a:prstGeom prst="straightConnector1">
              <a:avLst/>
            </a:prstGeom>
            <a:ln w="28575">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896348" y="5276207"/>
              <a:ext cx="1543178" cy="405695"/>
            </a:xfrm>
            <a:prstGeom prst="rect">
              <a:avLst/>
            </a:prstGeom>
            <a:noFill/>
          </p:spPr>
          <p:txBody>
            <a:bodyPr wrap="square" rtlCol="0">
              <a:spAutoFit/>
            </a:bodyPr>
            <a:lstStyle/>
            <a:p>
              <a:pPr algn="ctr"/>
              <a:r>
                <a:rPr lang="en-US" sz="1100" dirty="0" smtClean="0">
                  <a:latin typeface="+mn-lt"/>
                  <a:ea typeface="CMU Sans Serif" panose="02000603000000000000" pitchFamily="2" charset="0"/>
                  <a:cs typeface="CMU Sans Serif" panose="02000603000000000000" pitchFamily="2" charset="0"/>
                </a:rPr>
                <a:t>Zone de scintillation</a:t>
              </a:r>
            </a:p>
          </p:txBody>
        </p:sp>
        <p:sp>
          <p:nvSpPr>
            <p:cNvPr id="47" name="Oval 46"/>
            <p:cNvSpPr/>
            <p:nvPr/>
          </p:nvSpPr>
          <p:spPr>
            <a:xfrm>
              <a:off x="2492375" y="4956176"/>
              <a:ext cx="101599" cy="502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H="1" flipV="1">
              <a:off x="1436915" y="3456991"/>
              <a:ext cx="1110342" cy="1515711"/>
            </a:xfrm>
            <a:prstGeom prst="straightConnector1">
              <a:avLst/>
            </a:prstGeom>
            <a:ln w="28575">
              <a:solidFill>
                <a:srgbClr val="C3101A"/>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896348" y="5005015"/>
              <a:ext cx="1543178" cy="231826"/>
            </a:xfrm>
            <a:prstGeom prst="rect">
              <a:avLst/>
            </a:prstGeom>
            <a:noFill/>
          </p:spPr>
          <p:txBody>
            <a:bodyPr wrap="square" rtlCol="0">
              <a:spAutoFit/>
            </a:bodyPr>
            <a:lstStyle/>
            <a:p>
              <a:pPr algn="ctr"/>
              <a:r>
                <a:rPr lang="en-US" sz="1000" dirty="0" smtClean="0">
                  <a:latin typeface="+mn-lt"/>
                  <a:ea typeface="CMU Sans Serif" panose="02000603000000000000" pitchFamily="2" charset="0"/>
                  <a:cs typeface="CMU Sans Serif" panose="02000603000000000000" pitchFamily="2" charset="0"/>
                </a:rPr>
                <a:t>Point </a:t>
              </a:r>
              <a:r>
                <a:rPr lang="en-US" sz="1000" dirty="0" err="1" smtClean="0">
                  <a:latin typeface="+mn-lt"/>
                  <a:ea typeface="CMU Sans Serif" panose="02000603000000000000" pitchFamily="2" charset="0"/>
                  <a:cs typeface="CMU Sans Serif" panose="02000603000000000000" pitchFamily="2" charset="0"/>
                </a:rPr>
                <a:t>spéculaire</a:t>
              </a:r>
              <a:endParaRPr lang="en-US" sz="1000" dirty="0" smtClean="0">
                <a:latin typeface="+mn-lt"/>
                <a:ea typeface="CMU Sans Serif" panose="02000603000000000000" pitchFamily="2" charset="0"/>
                <a:cs typeface="CMU Sans Serif" panose="02000603000000000000" pitchFamily="2" charset="0"/>
              </a:endParaRPr>
            </a:p>
          </p:txBody>
        </p:sp>
        <p:cxnSp>
          <p:nvCxnSpPr>
            <p:cNvPr id="50" name="Straight Connector 49"/>
            <p:cNvCxnSpPr>
              <a:endCxn id="12" idx="2"/>
            </p:cNvCxnSpPr>
            <p:nvPr/>
          </p:nvCxnSpPr>
          <p:spPr>
            <a:xfrm>
              <a:off x="1436913" y="3484994"/>
              <a:ext cx="271886" cy="1480352"/>
            </a:xfrm>
            <a:prstGeom prst="line">
              <a:avLst/>
            </a:prstGeom>
            <a:ln>
              <a:solidFill>
                <a:srgbClr val="CC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12" idx="6"/>
            </p:cNvCxnSpPr>
            <p:nvPr/>
          </p:nvCxnSpPr>
          <p:spPr>
            <a:xfrm>
              <a:off x="1436914" y="3484994"/>
              <a:ext cx="2183105" cy="1480352"/>
            </a:xfrm>
            <a:prstGeom prst="line">
              <a:avLst/>
            </a:prstGeom>
            <a:ln>
              <a:solidFill>
                <a:srgbClr val="C3101A"/>
              </a:solidFill>
              <a:prstDash val="dash"/>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19819101">
              <a:off x="1990624" y="2580873"/>
              <a:ext cx="1901948" cy="231826"/>
            </a:xfrm>
            <a:prstGeom prst="rect">
              <a:avLst/>
            </a:prstGeom>
            <a:noFill/>
          </p:spPr>
          <p:txBody>
            <a:bodyPr wrap="square" rtlCol="0">
              <a:spAutoFit/>
            </a:bodyPr>
            <a:lstStyle/>
            <a:p>
              <a:pPr algn="ctr"/>
              <a:r>
                <a:rPr lang="en-US" sz="1000" dirty="0" smtClean="0">
                  <a:solidFill>
                    <a:srgbClr val="002060"/>
                  </a:solidFill>
                  <a:latin typeface="+mn-lt"/>
                  <a:ea typeface="CMU Sans Serif" panose="02000603000000000000" pitchFamily="2" charset="0"/>
                  <a:cs typeface="CMU Sans Serif" panose="02000603000000000000" pitchFamily="2" charset="0"/>
                </a:rPr>
                <a:t>Signal direct (RHCP)</a:t>
              </a:r>
            </a:p>
          </p:txBody>
        </p:sp>
        <p:sp>
          <p:nvSpPr>
            <p:cNvPr id="55" name="TextBox 54"/>
            <p:cNvSpPr txBox="1"/>
            <p:nvPr/>
          </p:nvSpPr>
          <p:spPr>
            <a:xfrm>
              <a:off x="1449093" y="3502715"/>
              <a:ext cx="2164805" cy="231826"/>
            </a:xfrm>
            <a:prstGeom prst="rect">
              <a:avLst/>
            </a:prstGeom>
            <a:noFill/>
          </p:spPr>
          <p:txBody>
            <a:bodyPr wrap="square" rtlCol="0">
              <a:spAutoFit/>
            </a:bodyPr>
            <a:lstStyle/>
            <a:p>
              <a:pPr algn="ctr"/>
              <a:r>
                <a:rPr lang="fr-CH" sz="1000" dirty="0" smtClean="0">
                  <a:solidFill>
                    <a:srgbClr val="CC0000"/>
                  </a:solidFill>
                  <a:latin typeface="+mn-lt"/>
                  <a:ea typeface="CMU Sans Serif" panose="02000603000000000000" pitchFamily="2" charset="0"/>
                  <a:cs typeface="CMU Sans Serif" panose="02000603000000000000" pitchFamily="2" charset="0"/>
                </a:rPr>
                <a:t>Signal réfléchi (LHCP)</a:t>
              </a:r>
            </a:p>
          </p:txBody>
        </p:sp>
        <p:cxnSp>
          <p:nvCxnSpPr>
            <p:cNvPr id="57" name="Straight Connector 56"/>
            <p:cNvCxnSpPr/>
            <p:nvPr/>
          </p:nvCxnSpPr>
          <p:spPr>
            <a:xfrm>
              <a:off x="838200" y="4984521"/>
              <a:ext cx="4368282" cy="0"/>
            </a:xfrm>
            <a:prstGeom prst="line">
              <a:avLst/>
            </a:prstGeom>
            <a:ln w="19050">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1296954" y="3553736"/>
              <a:ext cx="0" cy="142758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p:cNvSpPr txBox="1"/>
                <p:nvPr/>
              </p:nvSpPr>
              <p:spPr>
                <a:xfrm>
                  <a:off x="14127" y="3935718"/>
                  <a:ext cx="2024744" cy="4483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_tradnl" sz="1200" b="1" i="1" smtClean="0">
                            <a:latin typeface="Cambria Math" panose="02040503050406030204" pitchFamily="18" charset="0"/>
                          </a:rPr>
                          <m:t>𝒉</m:t>
                        </m:r>
                        <m:r>
                          <a:rPr lang="es-ES_tradnl" sz="1200" b="1" i="1" smtClean="0">
                            <a:latin typeface="Cambria Math" panose="02040503050406030204" pitchFamily="18" charset="0"/>
                            <a:ea typeface="Cambria Math" panose="02040503050406030204" pitchFamily="18" charset="0"/>
                          </a:rPr>
                          <m:t>≈</m:t>
                        </m:r>
                        <m:f>
                          <m:fPr>
                            <m:ctrlPr>
                              <a:rPr lang="es-ES_tradnl" sz="1200" b="1" i="1" smtClean="0">
                                <a:latin typeface="Cambria Math" panose="02040503050406030204" pitchFamily="18" charset="0"/>
                                <a:ea typeface="Cambria Math" panose="02040503050406030204" pitchFamily="18" charset="0"/>
                              </a:rPr>
                            </m:ctrlPr>
                          </m:fPr>
                          <m:num>
                            <m:r>
                              <a:rPr lang="es-ES_tradnl" sz="1200" b="1" i="1" smtClean="0">
                                <a:latin typeface="Cambria Math" panose="02040503050406030204" pitchFamily="18" charset="0"/>
                                <a:ea typeface="Cambria Math" panose="02040503050406030204" pitchFamily="18" charset="0"/>
                              </a:rPr>
                              <m:t>𝜹</m:t>
                            </m:r>
                          </m:num>
                          <m:den>
                            <m:r>
                              <a:rPr lang="es-ES_tradnl" sz="1200" b="1" i="1" smtClean="0">
                                <a:latin typeface="Cambria Math" panose="02040503050406030204" pitchFamily="18" charset="0"/>
                                <a:ea typeface="Cambria Math" panose="02040503050406030204" pitchFamily="18" charset="0"/>
                              </a:rPr>
                              <m:t>𝟐</m:t>
                            </m:r>
                            <m:func>
                              <m:funcPr>
                                <m:ctrlPr>
                                  <a:rPr lang="es-ES_tradnl" sz="1200" b="1" i="1" smtClean="0">
                                    <a:latin typeface="Cambria Math" panose="02040503050406030204" pitchFamily="18" charset="0"/>
                                    <a:ea typeface="Cambria Math" panose="02040503050406030204" pitchFamily="18" charset="0"/>
                                  </a:rPr>
                                </m:ctrlPr>
                              </m:funcPr>
                              <m:fName>
                                <m:r>
                                  <a:rPr lang="es-ES_tradnl" sz="1200" b="1" i="0" smtClean="0">
                                    <a:latin typeface="Cambria Math" panose="02040503050406030204" pitchFamily="18" charset="0"/>
                                    <a:ea typeface="Cambria Math" panose="02040503050406030204" pitchFamily="18" charset="0"/>
                                  </a:rPr>
                                  <m:t>𝐬𝐢𝐧</m:t>
                                </m:r>
                              </m:fName>
                              <m:e>
                                <m:r>
                                  <a:rPr lang="es-ES_tradnl" sz="1200" b="1" i="1" smtClean="0">
                                    <a:latin typeface="Cambria Math" panose="02040503050406030204" pitchFamily="18" charset="0"/>
                                    <a:ea typeface="Cambria Math" panose="02040503050406030204" pitchFamily="18" charset="0"/>
                                  </a:rPr>
                                  <m:t>(</m:t>
                                </m:r>
                                <m:sSub>
                                  <m:sSubPr>
                                    <m:ctrlPr>
                                      <a:rPr lang="es-ES_tradnl" sz="1200" b="1" i="1" smtClean="0">
                                        <a:latin typeface="Cambria Math" panose="02040503050406030204" pitchFamily="18" charset="0"/>
                                        <a:ea typeface="Cambria Math" panose="02040503050406030204" pitchFamily="18" charset="0"/>
                                      </a:rPr>
                                    </m:ctrlPr>
                                  </m:sSubPr>
                                  <m:e>
                                    <m:r>
                                      <a:rPr lang="es-ES_tradnl" sz="1200" b="1" i="1" smtClean="0">
                                        <a:latin typeface="Cambria Math" panose="02040503050406030204" pitchFamily="18" charset="0"/>
                                        <a:ea typeface="Cambria Math" panose="02040503050406030204" pitchFamily="18" charset="0"/>
                                      </a:rPr>
                                      <m:t>𝜽</m:t>
                                    </m:r>
                                  </m:e>
                                  <m:sub>
                                    <m:r>
                                      <a:rPr lang="es-ES_tradnl" sz="1200" b="1" i="1" smtClean="0">
                                        <a:latin typeface="Cambria Math" panose="02040503050406030204" pitchFamily="18" charset="0"/>
                                        <a:ea typeface="Cambria Math" panose="02040503050406030204" pitchFamily="18" charset="0"/>
                                      </a:rPr>
                                      <m:t>𝒆𝒍</m:t>
                                    </m:r>
                                  </m:sub>
                                </m:sSub>
                                <m:r>
                                  <a:rPr lang="es-ES_tradnl" sz="1200" b="1" i="1" smtClean="0">
                                    <a:latin typeface="Cambria Math" panose="02040503050406030204" pitchFamily="18" charset="0"/>
                                    <a:ea typeface="Cambria Math" panose="02040503050406030204" pitchFamily="18" charset="0"/>
                                  </a:rPr>
                                  <m:t>)</m:t>
                                </m:r>
                              </m:e>
                            </m:func>
                          </m:den>
                        </m:f>
                      </m:oMath>
                    </m:oMathPara>
                  </a14:m>
                  <a:endParaRPr lang="en-US" sz="1200" b="1" dirty="0"/>
                </a:p>
              </p:txBody>
            </p:sp>
          </mc:Choice>
          <mc:Fallback xmlns="">
            <p:sp>
              <p:nvSpPr>
                <p:cNvPr id="64" name="TextBox 63"/>
                <p:cNvSpPr txBox="1">
                  <a:spLocks noRot="1" noChangeAspect="1" noMove="1" noResize="1" noEditPoints="1" noAdjustHandles="1" noChangeArrowheads="1" noChangeShapeType="1" noTextEdit="1"/>
                </p:cNvSpPr>
                <p:nvPr/>
              </p:nvSpPr>
              <p:spPr>
                <a:xfrm>
                  <a:off x="14127" y="3935718"/>
                  <a:ext cx="2024744" cy="448318"/>
                </a:xfrm>
                <a:prstGeom prst="rect">
                  <a:avLst/>
                </a:prstGeom>
                <a:blipFill rotWithShape="1">
                  <a:blip r:embed="rId3"/>
                  <a:stretch>
                    <a:fillRect b="-6410"/>
                  </a:stretch>
                </a:blipFill>
              </p:spPr>
              <p:txBody>
                <a:bodyPr/>
                <a:lstStyle/>
                <a:p>
                  <a:r>
                    <a:rPr lang="fr-CH">
                      <a:noFill/>
                    </a:rPr>
                    <a:t> </a:t>
                  </a:r>
                </a:p>
              </p:txBody>
            </p:sp>
          </mc:Fallback>
        </mc:AlternateContent>
        <p:sp>
          <p:nvSpPr>
            <p:cNvPr id="65" name="Arc 64"/>
            <p:cNvSpPr/>
            <p:nvPr/>
          </p:nvSpPr>
          <p:spPr>
            <a:xfrm>
              <a:off x="2399691" y="4746077"/>
              <a:ext cx="474140" cy="452722"/>
            </a:xfrm>
            <a:prstGeom prst="arc">
              <a:avLst>
                <a:gd name="adj1" fmla="val 17673944"/>
                <a:gd name="adj2" fmla="val 0"/>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6" name="TextBox 65"/>
                <p:cNvSpPr txBox="1"/>
                <p:nvPr/>
              </p:nvSpPr>
              <p:spPr>
                <a:xfrm>
                  <a:off x="2784567" y="4696379"/>
                  <a:ext cx="382556" cy="2463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ES_tradnl" sz="1100" b="1" i="1" smtClean="0">
                                <a:solidFill>
                                  <a:srgbClr val="002060"/>
                                </a:solidFill>
                                <a:latin typeface="Cambria Math" panose="02040503050406030204" pitchFamily="18" charset="0"/>
                              </a:rPr>
                            </m:ctrlPr>
                          </m:sSubPr>
                          <m:e>
                            <m:r>
                              <a:rPr lang="es-ES_tradnl" sz="1100" b="1" i="1" smtClean="0">
                                <a:solidFill>
                                  <a:srgbClr val="002060"/>
                                </a:solidFill>
                                <a:latin typeface="Cambria Math" panose="02040503050406030204" pitchFamily="18" charset="0"/>
                              </a:rPr>
                              <m:t>𝜽</m:t>
                            </m:r>
                          </m:e>
                          <m:sub>
                            <m:r>
                              <a:rPr lang="es-ES_tradnl" sz="1100" b="1" i="1" smtClean="0">
                                <a:solidFill>
                                  <a:srgbClr val="002060"/>
                                </a:solidFill>
                                <a:latin typeface="Cambria Math" panose="02040503050406030204" pitchFamily="18" charset="0"/>
                              </a:rPr>
                              <m:t>𝒆𝒍</m:t>
                            </m:r>
                          </m:sub>
                        </m:sSub>
                      </m:oMath>
                    </m:oMathPara>
                  </a14:m>
                  <a:endParaRPr lang="en-US" sz="1100" b="1" dirty="0">
                    <a:solidFill>
                      <a:srgbClr val="002060"/>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2784567" y="4696379"/>
                  <a:ext cx="382556" cy="246315"/>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1918510" y="4680382"/>
                  <a:ext cx="382556" cy="2463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ES_tradnl" sz="1100" b="1" i="1" smtClean="0">
                                <a:solidFill>
                                  <a:srgbClr val="002060"/>
                                </a:solidFill>
                                <a:latin typeface="Cambria Math" panose="02040503050406030204" pitchFamily="18" charset="0"/>
                              </a:rPr>
                            </m:ctrlPr>
                          </m:sSubPr>
                          <m:e>
                            <m:r>
                              <a:rPr lang="es-ES_tradnl" sz="1100" b="1" i="1" smtClean="0">
                                <a:solidFill>
                                  <a:srgbClr val="002060"/>
                                </a:solidFill>
                                <a:latin typeface="Cambria Math" panose="02040503050406030204" pitchFamily="18" charset="0"/>
                              </a:rPr>
                              <m:t>𝜽</m:t>
                            </m:r>
                          </m:e>
                          <m:sub>
                            <m:r>
                              <a:rPr lang="es-ES_tradnl" sz="1100" b="1" i="1" smtClean="0">
                                <a:solidFill>
                                  <a:srgbClr val="002060"/>
                                </a:solidFill>
                                <a:latin typeface="Cambria Math" panose="02040503050406030204" pitchFamily="18" charset="0"/>
                              </a:rPr>
                              <m:t>𝒆𝒍</m:t>
                            </m:r>
                          </m:sub>
                        </m:sSub>
                      </m:oMath>
                    </m:oMathPara>
                  </a14:m>
                  <a:endParaRPr lang="en-US" sz="1100" b="1" dirty="0">
                    <a:solidFill>
                      <a:srgbClr val="002060"/>
                    </a:solidFill>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1918510" y="4680382"/>
                  <a:ext cx="382556" cy="246315"/>
                </a:xfrm>
                <a:prstGeom prst="rect">
                  <a:avLst/>
                </a:prstGeom>
                <a:blipFill rotWithShape="0">
                  <a:blip r:embed="rId4" cstate="print"/>
                  <a:stretch>
                    <a:fillRect/>
                  </a:stretch>
                </a:blipFill>
              </p:spPr>
              <p:txBody>
                <a:bodyPr/>
                <a:lstStyle/>
                <a:p>
                  <a:r>
                    <a:rPr lang="en-US">
                      <a:noFill/>
                    </a:rPr>
                    <a:t> </a:t>
                  </a:r>
                </a:p>
              </p:txBody>
            </p:sp>
          </mc:Fallback>
        </mc:AlternateContent>
        <p:sp>
          <p:nvSpPr>
            <p:cNvPr id="68" name="Arc 67"/>
            <p:cNvSpPr/>
            <p:nvPr/>
          </p:nvSpPr>
          <p:spPr>
            <a:xfrm flipH="1">
              <a:off x="2222342" y="4748694"/>
              <a:ext cx="448895" cy="452722"/>
            </a:xfrm>
            <a:prstGeom prst="arc">
              <a:avLst>
                <a:gd name="adj1" fmla="val 17673944"/>
                <a:gd name="adj2" fmla="val 0"/>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82" name="Content Placeholder 81"/>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303280" y="3640843"/>
            <a:ext cx="4449110" cy="2338635"/>
          </a:xfrm>
        </p:spPr>
      </p:pic>
      <p:cxnSp>
        <p:nvCxnSpPr>
          <p:cNvPr id="84" name="Straight Arrow Connector 83"/>
          <p:cNvCxnSpPr/>
          <p:nvPr/>
        </p:nvCxnSpPr>
        <p:spPr>
          <a:xfrm>
            <a:off x="4604730" y="5903444"/>
            <a:ext cx="321916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flipV="1">
            <a:off x="4604730" y="3824768"/>
            <a:ext cx="1" cy="20839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7255808" y="4099025"/>
            <a:ext cx="1084997" cy="246221"/>
          </a:xfrm>
          <a:prstGeom prst="rect">
            <a:avLst/>
          </a:prstGeom>
          <a:noFill/>
        </p:spPr>
        <p:txBody>
          <a:bodyPr wrap="square" rtlCol="0">
            <a:spAutoFit/>
          </a:bodyPr>
          <a:lstStyle/>
          <a:p>
            <a:r>
              <a:rPr lang="fr-CH" sz="1000" dirty="0" smtClean="0">
                <a:latin typeface="+mn-lt"/>
                <a:ea typeface="CMU Sans Serif" panose="02000603000000000000" pitchFamily="2" charset="0"/>
                <a:cs typeface="CMU Sans Serif" panose="02000603000000000000" pitchFamily="2" charset="0"/>
              </a:rPr>
              <a:t>Signal direct</a:t>
            </a:r>
            <a:endParaRPr lang="fr-CH" sz="1000" dirty="0">
              <a:latin typeface="+mn-lt"/>
              <a:ea typeface="CMU Sans Serif" panose="02000603000000000000" pitchFamily="2" charset="0"/>
              <a:cs typeface="CMU Sans Serif" panose="02000603000000000000" pitchFamily="2" charset="0"/>
            </a:endParaRPr>
          </a:p>
        </p:txBody>
      </p:sp>
      <p:sp>
        <p:nvSpPr>
          <p:cNvPr id="89" name="TextBox 88"/>
          <p:cNvSpPr txBox="1"/>
          <p:nvPr/>
        </p:nvSpPr>
        <p:spPr>
          <a:xfrm>
            <a:off x="7260925" y="4343157"/>
            <a:ext cx="1084997" cy="246221"/>
          </a:xfrm>
          <a:prstGeom prst="rect">
            <a:avLst/>
          </a:prstGeom>
          <a:noFill/>
        </p:spPr>
        <p:txBody>
          <a:bodyPr wrap="square" rtlCol="0">
            <a:spAutoFit/>
          </a:bodyPr>
          <a:lstStyle/>
          <a:p>
            <a:r>
              <a:rPr lang="fr-CH" sz="1000" dirty="0" smtClean="0">
                <a:latin typeface="+mn-lt"/>
                <a:ea typeface="CMU Sans Serif" panose="02000603000000000000" pitchFamily="2" charset="0"/>
                <a:cs typeface="CMU Sans Serif" panose="02000603000000000000" pitchFamily="2" charset="0"/>
              </a:rPr>
              <a:t>Signal réfléchi</a:t>
            </a:r>
            <a:endParaRPr lang="fr-CH" sz="1000" dirty="0">
              <a:latin typeface="+mn-lt"/>
              <a:ea typeface="CMU Sans Serif" panose="02000603000000000000" pitchFamily="2" charset="0"/>
              <a:cs typeface="CMU Sans Serif" panose="02000603000000000000" pitchFamily="2" charset="0"/>
            </a:endParaRPr>
          </a:p>
        </p:txBody>
      </p:sp>
      <p:sp>
        <p:nvSpPr>
          <p:cNvPr id="90" name="TextBox 89"/>
          <p:cNvSpPr txBox="1"/>
          <p:nvPr/>
        </p:nvSpPr>
        <p:spPr>
          <a:xfrm>
            <a:off x="5671814" y="5942589"/>
            <a:ext cx="1455616" cy="246221"/>
          </a:xfrm>
          <a:prstGeom prst="rect">
            <a:avLst/>
          </a:prstGeom>
          <a:noFill/>
        </p:spPr>
        <p:txBody>
          <a:bodyPr wrap="square" rtlCol="0">
            <a:spAutoFit/>
          </a:bodyPr>
          <a:lstStyle/>
          <a:p>
            <a:r>
              <a:rPr lang="en-US" sz="1000" dirty="0" smtClean="0">
                <a:latin typeface="+mn-lt"/>
                <a:ea typeface="CMU Sans Serif" panose="02000603000000000000" pitchFamily="2" charset="0"/>
                <a:cs typeface="CMU Sans Serif" panose="02000603000000000000" pitchFamily="2" charset="0"/>
              </a:rPr>
              <a:t>Retard (Distance)</a:t>
            </a:r>
            <a:endParaRPr lang="en-US" sz="1000" dirty="0">
              <a:latin typeface="+mn-lt"/>
              <a:ea typeface="CMU Sans Serif" panose="02000603000000000000" pitchFamily="2" charset="0"/>
              <a:cs typeface="CMU Sans Serif" panose="02000603000000000000" pitchFamily="2" charset="0"/>
            </a:endParaRPr>
          </a:p>
        </p:txBody>
      </p:sp>
      <p:sp>
        <p:nvSpPr>
          <p:cNvPr id="91" name="TextBox 90"/>
          <p:cNvSpPr txBox="1"/>
          <p:nvPr/>
        </p:nvSpPr>
        <p:spPr>
          <a:xfrm rot="16200000">
            <a:off x="3403849" y="4574299"/>
            <a:ext cx="2243136" cy="261610"/>
          </a:xfrm>
          <a:prstGeom prst="rect">
            <a:avLst/>
          </a:prstGeom>
          <a:noFill/>
        </p:spPr>
        <p:txBody>
          <a:bodyPr wrap="square" rtlCol="0">
            <a:spAutoFit/>
          </a:bodyPr>
          <a:lstStyle/>
          <a:p>
            <a:pPr algn="ctr"/>
            <a:r>
              <a:rPr lang="fr-CH" sz="1100" dirty="0" smtClean="0">
                <a:latin typeface="+mn-lt"/>
                <a:ea typeface="CMU Sans Serif" panose="02000603000000000000" pitchFamily="2" charset="0"/>
                <a:cs typeface="CMU Sans Serif" panose="02000603000000000000" pitchFamily="2" charset="0"/>
              </a:rPr>
              <a:t>Signal de corrélation</a:t>
            </a:r>
            <a:endParaRPr lang="fr-CH" sz="1100" dirty="0">
              <a:latin typeface="+mn-lt"/>
              <a:ea typeface="CMU Sans Serif" panose="02000603000000000000" pitchFamily="2" charset="0"/>
              <a:cs typeface="CMU Sans Serif" panose="02000603000000000000" pitchFamily="2" charset="0"/>
            </a:endParaRPr>
          </a:p>
        </p:txBody>
      </p:sp>
      <p:sp>
        <p:nvSpPr>
          <p:cNvPr id="92" name="TextBox 91"/>
          <p:cNvSpPr txBox="1"/>
          <p:nvPr/>
        </p:nvSpPr>
        <p:spPr>
          <a:xfrm>
            <a:off x="5543254" y="3621487"/>
            <a:ext cx="1448839" cy="400110"/>
          </a:xfrm>
          <a:prstGeom prst="rect">
            <a:avLst/>
          </a:prstGeom>
          <a:noFill/>
        </p:spPr>
        <p:txBody>
          <a:bodyPr wrap="square" rtlCol="0">
            <a:spAutoFit/>
          </a:bodyPr>
          <a:lstStyle/>
          <a:p>
            <a:r>
              <a:rPr lang="fr-CH" sz="1000" dirty="0" smtClean="0">
                <a:latin typeface="+mn-lt"/>
                <a:ea typeface="CMU Sans Serif" panose="02000603000000000000" pitchFamily="2" charset="0"/>
                <a:cs typeface="CMU Sans Serif" panose="02000603000000000000" pitchFamily="2" charset="0"/>
              </a:rPr>
              <a:t>Différence d’altitude </a:t>
            </a:r>
            <a:r>
              <a:rPr lang="en-US" sz="1000" dirty="0" smtClean="0">
                <a:latin typeface="+mn-lt"/>
                <a:ea typeface="CMU Sans Serif" panose="02000603000000000000" pitchFamily="2" charset="0"/>
                <a:cs typeface="CMU Sans Serif" panose="02000603000000000000" pitchFamily="2" charset="0"/>
              </a:rPr>
              <a:t>(</a:t>
            </a:r>
            <a:r>
              <a:rPr lang="fr-CH" sz="1000" dirty="0" smtClean="0">
                <a:latin typeface="+mn-lt"/>
                <a:ea typeface="CMU Sans Serif" panose="02000603000000000000" pitchFamily="2" charset="0"/>
                <a:cs typeface="CMU Sans Serif" panose="02000603000000000000" pitchFamily="2" charset="0"/>
              </a:rPr>
              <a:t>Altimétrie)</a:t>
            </a:r>
            <a:endParaRPr lang="fr-CH" sz="1000" dirty="0">
              <a:latin typeface="+mn-lt"/>
              <a:ea typeface="CMU Sans Serif" panose="02000603000000000000" pitchFamily="2" charset="0"/>
              <a:cs typeface="CMU Sans Serif" panose="02000603000000000000" pitchFamily="2" charset="0"/>
            </a:endParaRPr>
          </a:p>
        </p:txBody>
      </p:sp>
      <p:sp>
        <p:nvSpPr>
          <p:cNvPr id="93" name="TextBox 92"/>
          <p:cNvSpPr txBox="1"/>
          <p:nvPr/>
        </p:nvSpPr>
        <p:spPr>
          <a:xfrm>
            <a:off x="4750794" y="4086699"/>
            <a:ext cx="1008112" cy="246221"/>
          </a:xfrm>
          <a:prstGeom prst="rect">
            <a:avLst/>
          </a:prstGeom>
          <a:noFill/>
        </p:spPr>
        <p:txBody>
          <a:bodyPr wrap="square" rtlCol="0">
            <a:spAutoFit/>
          </a:bodyPr>
          <a:lstStyle/>
          <a:p>
            <a:pPr algn="ctr"/>
            <a:r>
              <a:rPr lang="en-US" sz="1000" dirty="0" smtClean="0">
                <a:solidFill>
                  <a:schemeClr val="tx1">
                    <a:lumMod val="65000"/>
                    <a:lumOff val="35000"/>
                  </a:schemeClr>
                </a:solidFill>
                <a:latin typeface="+mn-lt"/>
                <a:ea typeface="CMU Sans Serif" panose="02000603000000000000" pitchFamily="2" charset="0"/>
                <a:cs typeface="CMU Sans Serif" panose="02000603000000000000" pitchFamily="2" charset="0"/>
              </a:rPr>
              <a:t>Puissance  max.</a:t>
            </a:r>
            <a:endParaRPr lang="en-US" sz="1000" dirty="0">
              <a:solidFill>
                <a:schemeClr val="tx1">
                  <a:lumMod val="65000"/>
                  <a:lumOff val="35000"/>
                </a:schemeClr>
              </a:solidFill>
              <a:latin typeface="+mn-lt"/>
              <a:ea typeface="CMU Sans Serif" panose="02000603000000000000" pitchFamily="2" charset="0"/>
              <a:cs typeface="CMU Sans Serif" panose="02000603000000000000" pitchFamily="2" charset="0"/>
            </a:endParaRPr>
          </a:p>
        </p:txBody>
      </p:sp>
      <p:cxnSp>
        <p:nvCxnSpPr>
          <p:cNvPr id="95" name="Straight Arrow Connector 94"/>
          <p:cNvCxnSpPr/>
          <p:nvPr/>
        </p:nvCxnSpPr>
        <p:spPr>
          <a:xfrm>
            <a:off x="5213761" y="5640196"/>
            <a:ext cx="230306"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6098732" y="5625769"/>
            <a:ext cx="25035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755576" y="1268760"/>
            <a:ext cx="7992887" cy="707886"/>
          </a:xfrm>
          <a:prstGeom prst="rect">
            <a:avLst/>
          </a:prstGeom>
        </p:spPr>
        <p:txBody>
          <a:bodyPr wrap="square">
            <a:spAutoFit/>
          </a:bodyPr>
          <a:lstStyle/>
          <a:p>
            <a:r>
              <a:rPr lang="fr-CH" sz="2000" dirty="0" smtClean="0">
                <a:latin typeface="+mn-lt"/>
                <a:ea typeface="CMU Sans Serif" panose="02000603000000000000" pitchFamily="2" charset="0"/>
                <a:cs typeface="CMU Sans Serif" panose="02000603000000000000" pitchFamily="2" charset="0"/>
              </a:rPr>
              <a:t>Capter à distance (</a:t>
            </a:r>
            <a:r>
              <a:rPr lang="fr-CH" sz="2000" dirty="0" err="1" smtClean="0">
                <a:latin typeface="+mn-lt"/>
                <a:ea typeface="CMU Sans Serif" panose="02000603000000000000" pitchFamily="2" charset="0"/>
                <a:cs typeface="CMU Sans Serif" panose="02000603000000000000" pitchFamily="2" charset="0"/>
              </a:rPr>
              <a:t>Remote</a:t>
            </a:r>
            <a:r>
              <a:rPr lang="fr-CH" sz="2000" dirty="0" smtClean="0">
                <a:latin typeface="+mn-lt"/>
                <a:ea typeface="CMU Sans Serif" panose="02000603000000000000" pitchFamily="2" charset="0"/>
                <a:cs typeface="CMU Sans Serif" panose="02000603000000000000" pitchFamily="2" charset="0"/>
              </a:rPr>
              <a:t> </a:t>
            </a:r>
            <a:r>
              <a:rPr lang="fr-CH" sz="2000" dirty="0" err="1" smtClean="0">
                <a:latin typeface="+mn-lt"/>
                <a:ea typeface="CMU Sans Serif" panose="02000603000000000000" pitchFamily="2" charset="0"/>
                <a:cs typeface="CMU Sans Serif" panose="02000603000000000000" pitchFamily="2" charset="0"/>
              </a:rPr>
              <a:t>sensing</a:t>
            </a:r>
            <a:r>
              <a:rPr lang="fr-CH" sz="2000" dirty="0" smtClean="0">
                <a:latin typeface="+mn-lt"/>
                <a:ea typeface="CMU Sans Serif" panose="02000603000000000000" pitchFamily="2" charset="0"/>
                <a:cs typeface="CMU Sans Serif" panose="02000603000000000000" pitchFamily="2" charset="0"/>
              </a:rPr>
              <a:t>) les signaux GNSS réfléchis afin d’estimer les propriétés géophysiques de la surface réfléchissante.</a:t>
            </a:r>
            <a:endParaRPr lang="fr-CH" sz="2000" dirty="0">
              <a:latin typeface="+mn-lt"/>
              <a:ea typeface="CMU Sans Serif" panose="02000603000000000000" pitchFamily="2" charset="0"/>
              <a:cs typeface="CMU Sans Serif" panose="02000603000000000000" pitchFamily="2" charset="0"/>
            </a:endParaRPr>
          </a:p>
        </p:txBody>
      </p:sp>
      <p:sp>
        <p:nvSpPr>
          <p:cNvPr id="103" name="Rectangle 102"/>
          <p:cNvSpPr/>
          <p:nvPr/>
        </p:nvSpPr>
        <p:spPr>
          <a:xfrm>
            <a:off x="4939722" y="2002314"/>
            <a:ext cx="3736733" cy="1384995"/>
          </a:xfrm>
          <a:prstGeom prst="rect">
            <a:avLst/>
          </a:prstGeom>
          <a:noFill/>
        </p:spPr>
        <p:txBody>
          <a:bodyPr wrap="square">
            <a:spAutoFit/>
          </a:bodyPr>
          <a:lstStyle/>
          <a:p>
            <a:r>
              <a:rPr lang="fr-CH" sz="1200" b="1" dirty="0" smtClean="0">
                <a:solidFill>
                  <a:srgbClr val="C00000"/>
                </a:solidFill>
                <a:latin typeface="+mn-lt"/>
                <a:ea typeface="CMU Sans Serif" panose="02000603000000000000" pitchFamily="2" charset="0"/>
                <a:cs typeface="CMU Sans Serif" panose="02000603000000000000" pitchFamily="2" charset="0"/>
              </a:rPr>
              <a:t>Principes:</a:t>
            </a:r>
          </a:p>
          <a:p>
            <a:pPr marL="285750" indent="-285750">
              <a:buFont typeface="Arial" panose="020B0604020202020204" pitchFamily="34" charset="0"/>
              <a:buChar char="•"/>
            </a:pPr>
            <a:r>
              <a:rPr lang="fr-CH" sz="1200" dirty="0" smtClean="0">
                <a:latin typeface="+mn-lt"/>
                <a:ea typeface="CMU Sans Serif" panose="02000603000000000000" pitchFamily="2" charset="0"/>
                <a:cs typeface="CMU Sans Serif" panose="02000603000000000000" pitchFamily="2" charset="0"/>
              </a:rPr>
              <a:t>Les signaux GNSS sont utilisés comme signaux d’opportunité par un récepteur passif</a:t>
            </a:r>
          </a:p>
          <a:p>
            <a:pPr marL="285750" indent="-285750">
              <a:buFont typeface="Arial" panose="020B0604020202020204" pitchFamily="34" charset="0"/>
              <a:buChar char="•"/>
            </a:pPr>
            <a:r>
              <a:rPr lang="fr-CH" sz="1200" dirty="0" smtClean="0">
                <a:latin typeface="+mn-lt"/>
                <a:ea typeface="CMU Sans Serif" panose="02000603000000000000" pitchFamily="2" charset="0"/>
                <a:cs typeface="CMU Sans Serif" panose="02000603000000000000" pitchFamily="2" charset="0"/>
              </a:rPr>
              <a:t>Configuration bi-statique ou </a:t>
            </a:r>
            <a:r>
              <a:rPr lang="fr-CH" sz="1200" b="1" dirty="0" smtClean="0">
                <a:latin typeface="+mn-lt"/>
                <a:ea typeface="CMU Sans Serif" panose="02000603000000000000" pitchFamily="2" charset="0"/>
                <a:cs typeface="CMU Sans Serif" panose="02000603000000000000" pitchFamily="2" charset="0"/>
              </a:rPr>
              <a:t>multistatique</a:t>
            </a:r>
            <a:endParaRPr lang="fr-CH" sz="1200" dirty="0" smtClean="0">
              <a:latin typeface="+mn-lt"/>
              <a:ea typeface="CMU Sans Serif" panose="02000603000000000000" pitchFamily="2" charset="0"/>
              <a:cs typeface="CMU Sans Serif" panose="02000603000000000000" pitchFamily="2" charset="0"/>
            </a:endParaRPr>
          </a:p>
          <a:p>
            <a:pPr marL="285750" indent="-285750">
              <a:buFont typeface="Arial" panose="020B0604020202020204" pitchFamily="34" charset="0"/>
              <a:buChar char="•"/>
            </a:pPr>
            <a:r>
              <a:rPr lang="fr-CH" sz="1200" dirty="0" smtClean="0">
                <a:latin typeface="+mn-lt"/>
                <a:ea typeface="CMU Sans Serif" panose="02000603000000000000" pitchFamily="2" charset="0"/>
                <a:cs typeface="CMU Sans Serif" panose="02000603000000000000" pitchFamily="2" charset="0"/>
              </a:rPr>
              <a:t>Information délivrée :</a:t>
            </a:r>
          </a:p>
          <a:p>
            <a:pPr marL="800100" lvl="1" indent="-342900">
              <a:buFont typeface="+mj-lt"/>
              <a:buAutoNum type="arabicPeriod"/>
            </a:pPr>
            <a:r>
              <a:rPr lang="fr-CH" sz="1200" dirty="0" smtClean="0">
                <a:latin typeface="+mn-lt"/>
                <a:ea typeface="CMU Sans Serif" panose="02000603000000000000" pitchFamily="2" charset="0"/>
                <a:cs typeface="CMU Sans Serif" panose="02000603000000000000" pitchFamily="2" charset="0"/>
              </a:rPr>
              <a:t>Retard de réflexion (hauteur)</a:t>
            </a:r>
          </a:p>
          <a:p>
            <a:pPr marL="800100" lvl="1" indent="-342900">
              <a:buFont typeface="+mj-lt"/>
              <a:buAutoNum type="arabicPeriod"/>
            </a:pPr>
            <a:r>
              <a:rPr lang="fr-CH" sz="1200" dirty="0" smtClean="0">
                <a:latin typeface="+mn-lt"/>
                <a:ea typeface="CMU Sans Serif" panose="02000603000000000000" pitchFamily="2" charset="0"/>
                <a:cs typeface="CMU Sans Serif" panose="02000603000000000000" pitchFamily="2" charset="0"/>
              </a:rPr>
              <a:t>Caractéristiques de la surface de réflexion</a:t>
            </a:r>
          </a:p>
        </p:txBody>
      </p:sp>
      <p:sp>
        <p:nvSpPr>
          <p:cNvPr id="106" name="TextBox 105"/>
          <p:cNvSpPr txBox="1"/>
          <p:nvPr/>
        </p:nvSpPr>
        <p:spPr>
          <a:xfrm>
            <a:off x="6767390" y="4701607"/>
            <a:ext cx="2016224" cy="861774"/>
          </a:xfrm>
          <a:prstGeom prst="rect">
            <a:avLst/>
          </a:prstGeom>
          <a:noFill/>
        </p:spPr>
        <p:txBody>
          <a:bodyPr wrap="square" rtlCol="0">
            <a:spAutoFit/>
          </a:bodyPr>
          <a:lstStyle/>
          <a:p>
            <a:r>
              <a:rPr lang="fr-CH" sz="1000" dirty="0" smtClean="0">
                <a:latin typeface="+mn-lt"/>
                <a:ea typeface="CMU Sans Serif" panose="02000603000000000000" pitchFamily="2" charset="0"/>
                <a:cs typeface="CMU Sans Serif" panose="02000603000000000000" pitchFamily="2" charset="0"/>
              </a:rPr>
              <a:t>La forme et la largeur  du signal de corrélation issu de la réflexion donne aussi des informations sur la rugosité et sur les propriétés électriques du sol</a:t>
            </a:r>
            <a:endParaRPr lang="fr-CH" sz="1000" dirty="0">
              <a:latin typeface="+mn-lt"/>
              <a:ea typeface="CMU Sans Serif" panose="02000603000000000000" pitchFamily="2" charset="0"/>
              <a:cs typeface="CMU Sans Serif" panose="02000603000000000000" pitchFamily="2" charset="0"/>
            </a:endParaRPr>
          </a:p>
        </p:txBody>
      </p:sp>
      <p:sp>
        <p:nvSpPr>
          <p:cNvPr id="107" name="Right Arrow 106"/>
          <p:cNvSpPr/>
          <p:nvPr/>
        </p:nvSpPr>
        <p:spPr>
          <a:xfrm>
            <a:off x="3660875" y="4666083"/>
            <a:ext cx="792813" cy="301991"/>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9" name="TextBox 108"/>
              <p:cNvSpPr txBox="1"/>
              <p:nvPr/>
            </p:nvSpPr>
            <p:spPr>
              <a:xfrm>
                <a:off x="6082221" y="5321756"/>
                <a:ext cx="573776" cy="446084"/>
              </a:xfrm>
              <a:prstGeom prst="rect">
                <a:avLst/>
              </a:prstGeom>
              <a:noFill/>
            </p:spPr>
            <p:txBody>
              <a:bodyPr wrap="square" rtlCol="0">
                <a:spAutoFit/>
              </a:bodyPr>
              <a:lstStyle/>
              <a:p>
                <a:r>
                  <a:rPr lang="es-ES_tradnl" sz="1100" b="1" dirty="0" smtClean="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2</a:t>
                </a:r>
                <a14:m>
                  <m:oMath xmlns:m="http://schemas.openxmlformats.org/officeDocument/2006/math">
                    <m:sSub>
                      <m:sSubPr>
                        <m:ctrlPr>
                          <a:rPr lang="es-ES_tradnl" sz="1100" b="1" i="1" smtClean="0">
                            <a:solidFill>
                              <a:srgbClr val="FF0000"/>
                            </a:solidFill>
                            <a:latin typeface="Cambria Math" panose="02040503050406030204" pitchFamily="18" charset="0"/>
                            <a:ea typeface="CMU Sans Serif" panose="02000603000000000000" pitchFamily="2" charset="0"/>
                            <a:cs typeface="CMU Sans Serif" panose="02000603000000000000" pitchFamily="2" charset="0"/>
                          </a:rPr>
                        </m:ctrlPr>
                      </m:sSubPr>
                      <m:e>
                        <m:r>
                          <a:rPr lang="es-ES_tradnl" sz="1100" b="1" i="1" smtClean="0">
                            <a:solidFill>
                              <a:srgbClr val="FF0000"/>
                            </a:solidFill>
                            <a:latin typeface="Cambria Math" panose="02040503050406030204" pitchFamily="18" charset="0"/>
                            <a:ea typeface="CMU Sans Serif" panose="02000603000000000000" pitchFamily="2" charset="0"/>
                            <a:cs typeface="CMU Sans Serif" panose="02000603000000000000" pitchFamily="2" charset="0"/>
                          </a:rPr>
                          <m:t>𝝉</m:t>
                        </m:r>
                      </m:e>
                      <m:sub>
                        <m:r>
                          <a:rPr lang="es-ES_tradnl" sz="1100" b="1" i="1" smtClean="0">
                            <a:solidFill>
                              <a:srgbClr val="FF0000"/>
                            </a:solidFill>
                            <a:latin typeface="Cambria Math" panose="02040503050406030204" pitchFamily="18" charset="0"/>
                            <a:ea typeface="CMU Sans Serif" panose="02000603000000000000" pitchFamily="2" charset="0"/>
                            <a:cs typeface="CMU Sans Serif" panose="02000603000000000000" pitchFamily="2" charset="0"/>
                          </a:rPr>
                          <m:t>𝒄𝒉𝒊𝒑</m:t>
                        </m:r>
                      </m:sub>
                    </m:sSub>
                  </m:oMath>
                </a14:m>
                <a:endParaRPr lang="es-ES_tradnl" sz="1100" b="1" dirty="0" smtClean="0">
                  <a:solidFill>
                    <a:srgbClr val="FF0000"/>
                  </a:solidFill>
                  <a:latin typeface="CMU Sans Serif" panose="02000603000000000000" pitchFamily="2" charset="0"/>
                  <a:ea typeface="CMU Sans Serif" panose="02000603000000000000" pitchFamily="2" charset="0"/>
                  <a:cs typeface="CMU Sans Serif" panose="02000603000000000000" pitchFamily="2" charset="0"/>
                </a:endParaRPr>
              </a:p>
              <a:p>
                <a:endParaRPr lang="en-US" sz="1100"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6082221" y="5321756"/>
                <a:ext cx="573776" cy="446084"/>
              </a:xfrm>
              <a:prstGeom prst="rect">
                <a:avLst/>
              </a:prstGeom>
              <a:blipFill rotWithShape="1">
                <a:blip r:embed="rId6"/>
                <a:stretch>
                  <a:fillRect/>
                </a:stretch>
              </a:blipFill>
            </p:spPr>
            <p:txBody>
              <a:bodyPr/>
              <a:lstStyle/>
              <a:p>
                <a:r>
                  <a:rPr lang="fr-CH">
                    <a:noFill/>
                  </a:rPr>
                  <a:t> </a:t>
                </a:r>
              </a:p>
            </p:txBody>
          </p:sp>
        </mc:Fallback>
      </mc:AlternateContent>
    </p:spTree>
    <p:extLst>
      <p:ext uri="{BB962C8B-B14F-4D97-AF65-F5344CB8AC3E}">
        <p14:creationId xmlns:p14="http://schemas.microsoft.com/office/powerpoint/2010/main" val="4703792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685800" y="152400"/>
            <a:ext cx="7772400" cy="685800"/>
          </a:xfrm>
        </p:spPr>
        <p:txBody>
          <a:bodyPr/>
          <a:lstStyle/>
          <a:p>
            <a:r>
              <a:rPr lang="fr-CH" sz="3400" b="1">
                <a:solidFill>
                  <a:srgbClr val="FF0000"/>
                </a:solidFill>
                <a:latin typeface="Arial" charset="0"/>
              </a:rPr>
              <a:t>SOME REFERENCES</a:t>
            </a:r>
            <a:endParaRPr lang="fr-FR" sz="3400" b="1">
              <a:solidFill>
                <a:srgbClr val="FF0000"/>
              </a:solidFill>
              <a:latin typeface="Arial" charset="0"/>
            </a:endParaRPr>
          </a:p>
        </p:txBody>
      </p:sp>
      <p:sp>
        <p:nvSpPr>
          <p:cNvPr id="252931" name="Text Box 3"/>
          <p:cNvSpPr txBox="1">
            <a:spLocks noChangeArrowheads="1"/>
          </p:cNvSpPr>
          <p:nvPr/>
        </p:nvSpPr>
        <p:spPr bwMode="auto">
          <a:xfrm>
            <a:off x="762000" y="762000"/>
            <a:ext cx="7772400" cy="5262979"/>
          </a:xfrm>
          <a:prstGeom prst="rect">
            <a:avLst/>
          </a:prstGeom>
          <a:noFill/>
          <a:ln w="9525">
            <a:noFill/>
            <a:miter lim="800000"/>
            <a:headEnd/>
            <a:tailEnd/>
          </a:ln>
          <a:effectLst/>
        </p:spPr>
        <p:txBody>
          <a:bodyPr>
            <a:spAutoFit/>
          </a:bodyPr>
          <a:lstStyle/>
          <a:p>
            <a:pPr>
              <a:buClr>
                <a:srgbClr val="FF0000"/>
              </a:buClr>
              <a:buSzPct val="150000"/>
              <a:buFontTx/>
              <a:buChar char="•"/>
            </a:pPr>
            <a:r>
              <a:rPr lang="fr-CH" dirty="0"/>
              <a:t>  </a:t>
            </a:r>
            <a:r>
              <a:rPr lang="en-US" dirty="0"/>
              <a:t>P. </a:t>
            </a:r>
            <a:r>
              <a:rPr lang="en-US" dirty="0" err="1"/>
              <a:t>Misra</a:t>
            </a:r>
            <a:r>
              <a:rPr lang="en-US" dirty="0"/>
              <a:t>, P. </a:t>
            </a:r>
            <a:r>
              <a:rPr lang="en-US" dirty="0" err="1"/>
              <a:t>Enge</a:t>
            </a:r>
            <a:r>
              <a:rPr lang="en-US" dirty="0"/>
              <a:t>, « Global Positioning System, Signal,     Measurements, and Performance », Ganga-</a:t>
            </a:r>
            <a:r>
              <a:rPr lang="en-US" dirty="0" err="1"/>
              <a:t>Jamuna</a:t>
            </a:r>
            <a:r>
              <a:rPr lang="en-US" dirty="0"/>
              <a:t> Press,     USA, 2001.</a:t>
            </a:r>
          </a:p>
          <a:p>
            <a:pPr>
              <a:buClr>
                <a:srgbClr val="FF0000"/>
              </a:buClr>
              <a:buSzPct val="150000"/>
              <a:buFontTx/>
              <a:buChar char="•"/>
            </a:pPr>
            <a:r>
              <a:rPr lang="en-US" dirty="0"/>
              <a:t>  J. </a:t>
            </a:r>
            <a:r>
              <a:rPr lang="en-US" dirty="0" err="1"/>
              <a:t>Spilker</a:t>
            </a:r>
            <a:r>
              <a:rPr lang="en-US" dirty="0"/>
              <a:t>, P. </a:t>
            </a:r>
            <a:r>
              <a:rPr lang="en-US" dirty="0" err="1"/>
              <a:t>Axelrad</a:t>
            </a:r>
            <a:r>
              <a:rPr lang="en-US" dirty="0"/>
              <a:t>, P. </a:t>
            </a:r>
            <a:r>
              <a:rPr lang="en-US" dirty="0" err="1"/>
              <a:t>Enge</a:t>
            </a:r>
            <a:r>
              <a:rPr lang="en-US" dirty="0"/>
              <a:t>, « Global Positioning System: Theory and Applications Volume I &amp; II », Progress in Astronautics and Aeronautics, Volume 163, USA, 1996.</a:t>
            </a:r>
          </a:p>
          <a:p>
            <a:pPr>
              <a:buClr>
                <a:srgbClr val="FF0000"/>
              </a:buClr>
              <a:buSzPct val="150000"/>
              <a:buFontTx/>
              <a:buChar char="•"/>
            </a:pPr>
            <a:r>
              <a:rPr lang="en-US" dirty="0"/>
              <a:t>  F. van </a:t>
            </a:r>
            <a:r>
              <a:rPr lang="en-US" dirty="0" err="1"/>
              <a:t>Diggelen</a:t>
            </a:r>
            <a:r>
              <a:rPr lang="en-US" dirty="0"/>
              <a:t>, « Indoor GPS Theory and Implementation », 2002 IEEE Position, Location and Navigation Symposium, Palm Springs, April 2002.</a:t>
            </a:r>
          </a:p>
          <a:p>
            <a:pPr>
              <a:buClr>
                <a:srgbClr val="FF0000"/>
              </a:buClr>
              <a:buSzPct val="150000"/>
              <a:buFontTx/>
              <a:buChar char="•"/>
            </a:pPr>
            <a:r>
              <a:rPr lang="en-US" dirty="0"/>
              <a:t>  « GPS World », Advanstar Communications, Duluth, USA</a:t>
            </a:r>
          </a:p>
          <a:p>
            <a:pPr>
              <a:buClr>
                <a:srgbClr val="FF0000"/>
              </a:buClr>
              <a:buSzPct val="150000"/>
            </a:pPr>
            <a:r>
              <a:rPr lang="en-US" dirty="0"/>
              <a:t>    http://www.gpsworld.com</a:t>
            </a:r>
          </a:p>
          <a:p>
            <a:pPr>
              <a:buClr>
                <a:srgbClr val="FF0000"/>
              </a:buClr>
              <a:buSzPct val="150000"/>
              <a:buFontTx/>
              <a:buChar char="•"/>
            </a:pPr>
            <a:r>
              <a:rPr lang="en-US" dirty="0"/>
              <a:t>  ION – Institute of Navigation : http://www.ion.org  </a:t>
            </a:r>
          </a:p>
          <a:p>
            <a:pPr>
              <a:buClr>
                <a:srgbClr val="FF0000"/>
              </a:buClr>
              <a:buSzPct val="150000"/>
              <a:buFontTx/>
              <a:buChar char="•"/>
            </a:pPr>
            <a:r>
              <a:rPr lang="en-US" dirty="0"/>
              <a:t>  Navtech Seminars &amp; GPS Supply : http://www.gpsetc.com</a:t>
            </a:r>
          </a:p>
          <a:p>
            <a:pPr>
              <a:buClr>
                <a:srgbClr val="FF0000"/>
              </a:buClr>
              <a:buSzPct val="150000"/>
              <a:buFontTx/>
              <a:buChar char="•"/>
            </a:pPr>
            <a:r>
              <a:rPr lang="en-US" dirty="0"/>
              <a:t>  Galileo : http://</a:t>
            </a:r>
            <a:r>
              <a:rPr lang="en-US" dirty="0" smtClean="0"/>
              <a:t>www.esa.int/navigation</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6" name="Picture 4" descr="PCB RF Part Hybrid"/>
          <p:cNvPicPr>
            <a:picLocks noChangeAspect="1" noChangeArrowheads="1"/>
          </p:cNvPicPr>
          <p:nvPr/>
        </p:nvPicPr>
        <p:blipFill>
          <a:blip r:embed="rId2" cstate="print"/>
          <a:srcRect/>
          <a:stretch>
            <a:fillRect/>
          </a:stretch>
        </p:blipFill>
        <p:spPr bwMode="auto">
          <a:xfrm>
            <a:off x="539552" y="1579562"/>
            <a:ext cx="2200275" cy="2257425"/>
          </a:xfrm>
          <a:prstGeom prst="rect">
            <a:avLst/>
          </a:prstGeom>
          <a:noFill/>
        </p:spPr>
      </p:pic>
      <p:pic>
        <p:nvPicPr>
          <p:cNvPr id="253957" name="Picture 5" descr="GPS watch traineau + cycliste 01"/>
          <p:cNvPicPr>
            <a:picLocks noChangeAspect="1" noChangeArrowheads="1"/>
          </p:cNvPicPr>
          <p:nvPr/>
        </p:nvPicPr>
        <p:blipFill>
          <a:blip r:embed="rId3" cstate="print"/>
          <a:srcRect/>
          <a:stretch>
            <a:fillRect/>
          </a:stretch>
        </p:blipFill>
        <p:spPr bwMode="auto">
          <a:xfrm>
            <a:off x="0" y="0"/>
            <a:ext cx="4833938" cy="6858000"/>
          </a:xfrm>
          <a:prstGeom prst="rect">
            <a:avLst/>
          </a:prstGeom>
          <a:noFill/>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l="298" t="12902" r="16756" b="-590"/>
          <a:stretch/>
        </p:blipFill>
        <p:spPr>
          <a:xfrm>
            <a:off x="0" y="-9293"/>
            <a:ext cx="9144000" cy="7250043"/>
          </a:xfrm>
          <a:prstGeom prst="rect">
            <a:avLst/>
          </a:prstGeom>
        </p:spPr>
      </p:pic>
      <p:pic>
        <p:nvPicPr>
          <p:cNvPr id="253955" name="Picture 3" descr="PCB Digital Part Hybrid"/>
          <p:cNvPicPr>
            <a:picLocks noChangeAspect="1" noChangeArrowheads="1"/>
          </p:cNvPicPr>
          <p:nvPr/>
        </p:nvPicPr>
        <p:blipFill>
          <a:blip r:embed="rId5" cstate="print"/>
          <a:srcRect/>
          <a:stretch>
            <a:fillRect/>
          </a:stretch>
        </p:blipFill>
        <p:spPr bwMode="auto">
          <a:xfrm>
            <a:off x="1043683" y="1558437"/>
            <a:ext cx="2743200" cy="2225675"/>
          </a:xfrm>
          <a:prstGeom prst="rect">
            <a:avLst/>
          </a:prstGeom>
          <a:noFill/>
        </p:spPr>
      </p:pic>
      <p:sp>
        <p:nvSpPr>
          <p:cNvPr id="253954" name="Rectangle 2"/>
          <p:cNvSpPr>
            <a:spLocks noGrp="1" noChangeArrowheads="1"/>
          </p:cNvSpPr>
          <p:nvPr>
            <p:ph type="title"/>
          </p:nvPr>
        </p:nvSpPr>
        <p:spPr>
          <a:xfrm>
            <a:off x="775326" y="620688"/>
            <a:ext cx="3429000" cy="762000"/>
          </a:xfrm>
        </p:spPr>
        <p:txBody>
          <a:bodyPr/>
          <a:lstStyle/>
          <a:p>
            <a:r>
              <a:rPr lang="fr-CH" sz="3400" b="1" dirty="0" smtClean="0">
                <a:solidFill>
                  <a:srgbClr val="FF0000"/>
                </a:solidFill>
                <a:latin typeface="Arial" charset="0"/>
              </a:rPr>
              <a:t>QUESTIONS ?</a:t>
            </a:r>
            <a:endParaRPr lang="fr-FR" sz="3400" b="1" dirty="0">
              <a:solidFill>
                <a:srgbClr val="FF0000"/>
              </a:solidFill>
              <a:latin typeface="Arial"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772400" cy="1143000"/>
          </a:xfrm>
        </p:spPr>
        <p:txBody>
          <a:bodyPr/>
          <a:lstStyle/>
          <a:p>
            <a:r>
              <a:rPr lang="fr-CH" sz="3200" b="1" i="1" dirty="0" smtClean="0">
                <a:effectLst>
                  <a:outerShdw blurRad="38100" dist="38100" dir="2700000" algn="tl">
                    <a:srgbClr val="000000">
                      <a:alpha val="43137"/>
                    </a:srgbClr>
                  </a:outerShdw>
                </a:effectLst>
              </a:rPr>
              <a:t>Navigation dans l’espace lointain, Définitions des orbites</a:t>
            </a:r>
            <a:endParaRPr lang="fr-CH" sz="3200" b="1" i="1" dirty="0">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9AC37FD4-C5C1-4BDB-B41C-EA314616A124}" type="slidenum">
              <a:rPr lang="de-CH" smtClean="0">
                <a:solidFill>
                  <a:prstClr val="black"/>
                </a:solidFill>
              </a:rPr>
              <a:pPr/>
              <a:t>59</a:t>
            </a:fld>
            <a:endParaRPr lang="de-CH">
              <a:solidFill>
                <a:prstClr val="black"/>
              </a:solidFill>
            </a:endParaRPr>
          </a:p>
        </p:txBody>
      </p:sp>
      <p:sp>
        <p:nvSpPr>
          <p:cNvPr id="3" name="Content Placeholder 2"/>
          <p:cNvSpPr>
            <a:spLocks noGrp="1"/>
          </p:cNvSpPr>
          <p:nvPr>
            <p:ph idx="4294967295"/>
          </p:nvPr>
        </p:nvSpPr>
        <p:spPr>
          <a:xfrm>
            <a:off x="0" y="1412776"/>
            <a:ext cx="4680520" cy="4680520"/>
          </a:xfrm>
        </p:spPr>
        <p:txBody>
          <a:bodyPr>
            <a:noAutofit/>
          </a:bodyPr>
          <a:lstStyle/>
          <a:p>
            <a:r>
              <a:rPr lang="fr-CH" sz="1200" dirty="0" smtClean="0"/>
              <a:t>Low </a:t>
            </a:r>
            <a:r>
              <a:rPr lang="fr-CH" sz="1200" dirty="0" err="1" smtClean="0"/>
              <a:t>Earth</a:t>
            </a:r>
            <a:r>
              <a:rPr lang="fr-CH" sz="1200" dirty="0" smtClean="0"/>
              <a:t> </a:t>
            </a:r>
            <a:r>
              <a:rPr lang="fr-CH" sz="1200" dirty="0" err="1" smtClean="0"/>
              <a:t>Orbit</a:t>
            </a:r>
            <a:r>
              <a:rPr lang="fr-CH" sz="1200" dirty="0" smtClean="0"/>
              <a:t> (LEO) – </a:t>
            </a:r>
            <a:r>
              <a:rPr lang="fr-CH" sz="1200" b="1" dirty="0" smtClean="0"/>
              <a:t>Orbites basses</a:t>
            </a:r>
          </a:p>
          <a:p>
            <a:pPr lvl="1"/>
            <a:r>
              <a:rPr lang="fr-CH" sz="1200" i="1" dirty="0" err="1" smtClean="0"/>
              <a:t>Platformes</a:t>
            </a:r>
            <a:r>
              <a:rPr lang="fr-CH" sz="1200" i="1" dirty="0" smtClean="0"/>
              <a:t> spatiales entre 80 km et 2000 km.</a:t>
            </a:r>
            <a:endParaRPr lang="fr-CH" sz="1200" dirty="0" smtClean="0"/>
          </a:p>
          <a:p>
            <a:r>
              <a:rPr lang="fr-CH" sz="1200" dirty="0" smtClean="0"/>
              <a:t>Medium </a:t>
            </a:r>
            <a:r>
              <a:rPr lang="fr-CH" sz="1200" dirty="0" err="1" smtClean="0"/>
              <a:t>Earth</a:t>
            </a:r>
            <a:r>
              <a:rPr lang="fr-CH" sz="1200" dirty="0" smtClean="0"/>
              <a:t> </a:t>
            </a:r>
            <a:r>
              <a:rPr lang="fr-CH" sz="1200" dirty="0" err="1" smtClean="0"/>
              <a:t>Orbit</a:t>
            </a:r>
            <a:r>
              <a:rPr lang="fr-CH" sz="1200" dirty="0" smtClean="0"/>
              <a:t> (MEO) – </a:t>
            </a:r>
            <a:r>
              <a:rPr lang="fr-CH" sz="1200" b="1" dirty="0" smtClean="0"/>
              <a:t>Orbites médianes</a:t>
            </a:r>
          </a:p>
          <a:p>
            <a:pPr lvl="1"/>
            <a:r>
              <a:rPr lang="fr-CH" sz="1200" i="1" dirty="0" smtClean="0"/>
              <a:t>Platform es entre 2000 km to 35’786 km</a:t>
            </a:r>
          </a:p>
          <a:p>
            <a:pPr lvl="1"/>
            <a:r>
              <a:rPr lang="fr-CH" sz="1200" i="1" dirty="0" smtClean="0"/>
              <a:t>A 20’650km, avec une  période  orbitale de 12 heures</a:t>
            </a:r>
            <a:endParaRPr lang="fr-CH" sz="1200" dirty="0" smtClean="0"/>
          </a:p>
          <a:p>
            <a:r>
              <a:rPr lang="fr-CH" sz="1200" dirty="0" err="1" smtClean="0"/>
              <a:t>Geosynchronous</a:t>
            </a:r>
            <a:r>
              <a:rPr lang="fr-CH" sz="1200" dirty="0" smtClean="0"/>
              <a:t> </a:t>
            </a:r>
            <a:r>
              <a:rPr lang="fr-CH" sz="1200" dirty="0" err="1" smtClean="0"/>
              <a:t>Orbit</a:t>
            </a:r>
            <a:r>
              <a:rPr lang="fr-CH" sz="1200" dirty="0" smtClean="0"/>
              <a:t> (GEO) - </a:t>
            </a:r>
            <a:r>
              <a:rPr lang="fr-CH" sz="1200" b="1" dirty="0" smtClean="0"/>
              <a:t>Géosynchrone</a:t>
            </a:r>
          </a:p>
          <a:p>
            <a:pPr lvl="1"/>
            <a:r>
              <a:rPr lang="fr-CH" sz="1200" i="1" dirty="0" smtClean="0"/>
              <a:t>Platform es en orbite avec une révolution d’un jour à une altitude de 35’786 km</a:t>
            </a:r>
            <a:endParaRPr lang="fr-CH" sz="1200" dirty="0" smtClean="0"/>
          </a:p>
          <a:p>
            <a:r>
              <a:rPr lang="fr-CH" sz="1200" dirty="0" err="1" smtClean="0"/>
              <a:t>Highly</a:t>
            </a:r>
            <a:r>
              <a:rPr lang="fr-CH" sz="1200" dirty="0" smtClean="0"/>
              <a:t> </a:t>
            </a:r>
            <a:r>
              <a:rPr lang="fr-CH" sz="1200" dirty="0" err="1" smtClean="0"/>
              <a:t>Elliptical</a:t>
            </a:r>
            <a:r>
              <a:rPr lang="fr-CH" sz="1200" dirty="0" smtClean="0"/>
              <a:t> </a:t>
            </a:r>
            <a:r>
              <a:rPr lang="fr-CH" sz="1200" dirty="0" err="1" smtClean="0"/>
              <a:t>Orbit</a:t>
            </a:r>
            <a:r>
              <a:rPr lang="fr-CH" sz="1200" dirty="0" smtClean="0"/>
              <a:t> (HEO) – </a:t>
            </a:r>
            <a:r>
              <a:rPr lang="fr-CH" sz="1200" b="1" dirty="0" smtClean="0"/>
              <a:t>Orbites élevées</a:t>
            </a:r>
          </a:p>
          <a:p>
            <a:pPr lvl="1"/>
            <a:r>
              <a:rPr lang="fr-CH" sz="1200" i="1" dirty="0" smtClean="0"/>
              <a:t>Orbite élevée terrestre : n’importe quelle orbite au-dessus de l’orbite géosynchrone  (35’786 km)</a:t>
            </a:r>
          </a:p>
          <a:p>
            <a:pPr lvl="1"/>
            <a:r>
              <a:rPr lang="fr-CH" sz="1200" i="1" dirty="0" smtClean="0"/>
              <a:t>Orbite elliptique élevée HEO est une orbite de faible périgée (environ 1000 km) et une apogée supérieure à  35’786 km</a:t>
            </a:r>
            <a:endParaRPr lang="fr-CH" sz="1200" dirty="0" smtClean="0"/>
          </a:p>
          <a:p>
            <a:r>
              <a:rPr lang="fr-CH" sz="1200" dirty="0" err="1" smtClean="0"/>
              <a:t>Lagrangian</a:t>
            </a:r>
            <a:r>
              <a:rPr lang="fr-CH" sz="1200" dirty="0" smtClean="0"/>
              <a:t> Point </a:t>
            </a:r>
            <a:r>
              <a:rPr lang="fr-CH" sz="1200" dirty="0" err="1" smtClean="0"/>
              <a:t>Orbit</a:t>
            </a:r>
            <a:r>
              <a:rPr lang="fr-CH" sz="1200" dirty="0" smtClean="0"/>
              <a:t> (LPO) – </a:t>
            </a:r>
            <a:r>
              <a:rPr lang="fr-CH" sz="1200" b="1" dirty="0" smtClean="0"/>
              <a:t>Point de Lagrange </a:t>
            </a:r>
          </a:p>
          <a:p>
            <a:pPr lvl="1"/>
            <a:r>
              <a:rPr lang="fr-CH" sz="1200" i="1" dirty="0" smtClean="0"/>
              <a:t>Un point de l’espace au voisinage d’un système à deux corps (Terre-Lune ou Soleil-Terre)  où les forces d’attraction des 2 corps se combinent  de façon à ce que un 3ème corps de masse négligeable reste stationnaire par rapport aux 2 autres corps.</a:t>
            </a:r>
          </a:p>
          <a:p>
            <a:r>
              <a:rPr lang="fr-CH" sz="1200" dirty="0" smtClean="0"/>
              <a:t>Projet WeakHEO – Positionnement de sondes spatiales autour et sur La Lune – Coopération </a:t>
            </a:r>
            <a:r>
              <a:rPr lang="fr-CH" sz="1200" b="1" dirty="0" smtClean="0"/>
              <a:t>EPFL avec l’Académie chinoise de technologie spatiale CAST</a:t>
            </a:r>
            <a:endParaRPr lang="fr-CH" sz="1200" i="1" dirty="0" smtClean="0"/>
          </a:p>
          <a:p>
            <a:pPr lvl="1"/>
            <a:endParaRPr lang="fr-CH" sz="1200" dirty="0"/>
          </a:p>
        </p:txBody>
      </p:sp>
      <p:sp>
        <p:nvSpPr>
          <p:cNvPr id="6" name="TextBox 5"/>
          <p:cNvSpPr txBox="1"/>
          <p:nvPr/>
        </p:nvSpPr>
        <p:spPr>
          <a:xfrm>
            <a:off x="2339752" y="6309320"/>
            <a:ext cx="4138429" cy="253916"/>
          </a:xfrm>
          <a:prstGeom prst="rect">
            <a:avLst/>
          </a:prstGeom>
          <a:noFill/>
        </p:spPr>
        <p:txBody>
          <a:bodyPr wrap="square" rtlCol="0">
            <a:spAutoFit/>
          </a:bodyPr>
          <a:lstStyle/>
          <a:p>
            <a:r>
              <a:rPr lang="en-US" sz="1050" dirty="0" smtClean="0">
                <a:solidFill>
                  <a:prstClr val="black"/>
                </a:solidFill>
              </a:rPr>
              <a:t>Source: </a:t>
            </a:r>
            <a:r>
              <a:rPr lang="en-US" sz="1050" dirty="0" smtClean="0">
                <a:solidFill>
                  <a:schemeClr val="accent2"/>
                </a:solidFill>
              </a:rPr>
              <a:t>http</a:t>
            </a:r>
            <a:r>
              <a:rPr lang="en-US" sz="1050" dirty="0">
                <a:solidFill>
                  <a:schemeClr val="accent2"/>
                </a:solidFill>
              </a:rPr>
              <a:t>://</a:t>
            </a:r>
            <a:r>
              <a:rPr lang="en-US" sz="1050" dirty="0" smtClean="0">
                <a:solidFill>
                  <a:schemeClr val="accent2"/>
                </a:solidFill>
              </a:rPr>
              <a:t>gcmd.nasa.gov/User/suppguide/platforms/orbit.html</a:t>
            </a:r>
            <a:endParaRPr lang="en-US" sz="1050" dirty="0">
              <a:solidFill>
                <a:schemeClr val="accent2"/>
              </a:solidFill>
            </a:endParaRPr>
          </a:p>
        </p:txBody>
      </p:sp>
      <p:pic>
        <p:nvPicPr>
          <p:cNvPr id="129026" name="Picture 2" descr="http://www.kalipedia.com/kalipediamedia/ingenieria/media/200708/21/informatica/20070821klpinginf_29.Ees.S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916832"/>
            <a:ext cx="4362365" cy="295540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5148064" y="1772816"/>
            <a:ext cx="772969" cy="307777"/>
          </a:xfrm>
          <a:prstGeom prst="rect">
            <a:avLst/>
          </a:prstGeom>
          <a:solidFill>
            <a:schemeClr val="bg1"/>
          </a:solidFill>
        </p:spPr>
        <p:txBody>
          <a:bodyPr wrap="none" rtlCol="0">
            <a:spAutoFit/>
          </a:bodyPr>
          <a:lstStyle/>
          <a:p>
            <a:r>
              <a:rPr lang="fr-CH" sz="1400" dirty="0" smtClean="0"/>
              <a:t>Satellite</a:t>
            </a:r>
            <a:endParaRPr lang="fr-CH" sz="1400" dirty="0"/>
          </a:p>
        </p:txBody>
      </p:sp>
      <p:sp>
        <p:nvSpPr>
          <p:cNvPr id="9" name="ZoneTexte 8"/>
          <p:cNvSpPr txBox="1"/>
          <p:nvPr/>
        </p:nvSpPr>
        <p:spPr>
          <a:xfrm>
            <a:off x="7092280" y="1844824"/>
            <a:ext cx="772969" cy="307777"/>
          </a:xfrm>
          <a:prstGeom prst="rect">
            <a:avLst/>
          </a:prstGeom>
          <a:solidFill>
            <a:schemeClr val="bg1"/>
          </a:solidFill>
        </p:spPr>
        <p:txBody>
          <a:bodyPr wrap="none" rtlCol="0">
            <a:spAutoFit/>
          </a:bodyPr>
          <a:lstStyle/>
          <a:p>
            <a:r>
              <a:rPr lang="fr-CH" sz="1400" dirty="0" smtClean="0"/>
              <a:t>Satellite</a:t>
            </a:r>
            <a:endParaRPr lang="fr-CH" sz="1400" dirty="0"/>
          </a:p>
        </p:txBody>
      </p:sp>
      <p:sp>
        <p:nvSpPr>
          <p:cNvPr id="10" name="ZoneTexte 9"/>
          <p:cNvSpPr txBox="1"/>
          <p:nvPr/>
        </p:nvSpPr>
        <p:spPr>
          <a:xfrm>
            <a:off x="8244408" y="2204864"/>
            <a:ext cx="772969" cy="307777"/>
          </a:xfrm>
          <a:prstGeom prst="rect">
            <a:avLst/>
          </a:prstGeom>
          <a:solidFill>
            <a:schemeClr val="bg1"/>
          </a:solidFill>
        </p:spPr>
        <p:txBody>
          <a:bodyPr wrap="none" rtlCol="0">
            <a:spAutoFit/>
          </a:bodyPr>
          <a:lstStyle/>
          <a:p>
            <a:r>
              <a:rPr lang="fr-CH" sz="1400" dirty="0" smtClean="0"/>
              <a:t>Satellite</a:t>
            </a:r>
            <a:endParaRPr lang="fr-CH" sz="1400" dirty="0"/>
          </a:p>
        </p:txBody>
      </p:sp>
      <p:sp>
        <p:nvSpPr>
          <p:cNvPr id="11" name="ZoneTexte 10"/>
          <p:cNvSpPr txBox="1"/>
          <p:nvPr/>
        </p:nvSpPr>
        <p:spPr>
          <a:xfrm>
            <a:off x="4644008" y="3861048"/>
            <a:ext cx="772969" cy="307777"/>
          </a:xfrm>
          <a:prstGeom prst="rect">
            <a:avLst/>
          </a:prstGeom>
          <a:solidFill>
            <a:schemeClr val="bg1"/>
          </a:solidFill>
        </p:spPr>
        <p:txBody>
          <a:bodyPr wrap="none" rtlCol="0">
            <a:spAutoFit/>
          </a:bodyPr>
          <a:lstStyle/>
          <a:p>
            <a:r>
              <a:rPr lang="fr-CH" sz="1400" dirty="0" smtClean="0"/>
              <a:t>Satellite</a:t>
            </a:r>
            <a:endParaRPr lang="fr-CH" sz="1400" dirty="0"/>
          </a:p>
        </p:txBody>
      </p:sp>
    </p:spTree>
    <p:extLst>
      <p:ext uri="{BB962C8B-B14F-4D97-AF65-F5344CB8AC3E}">
        <p14:creationId xmlns:p14="http://schemas.microsoft.com/office/powerpoint/2010/main" val="2381271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304800"/>
            <a:ext cx="9144000" cy="914400"/>
          </a:xfrm>
        </p:spPr>
        <p:txBody>
          <a:bodyPr/>
          <a:lstStyle/>
          <a:p>
            <a:r>
              <a:rPr lang="en-US" sz="3100" b="1"/>
              <a:t>NAVSTAR - GPS : NAVigation System Timing And Ranging - Global Positioning System</a:t>
            </a:r>
          </a:p>
        </p:txBody>
      </p:sp>
      <p:pic>
        <p:nvPicPr>
          <p:cNvPr id="76803" name="Picture 3" descr="GPS IIF view"/>
          <p:cNvPicPr>
            <a:picLocks noChangeAspect="1" noChangeArrowheads="1"/>
          </p:cNvPicPr>
          <p:nvPr/>
        </p:nvPicPr>
        <p:blipFill>
          <a:blip r:embed="rId3" cstate="print"/>
          <a:srcRect/>
          <a:stretch>
            <a:fillRect/>
          </a:stretch>
        </p:blipFill>
        <p:spPr bwMode="auto">
          <a:xfrm>
            <a:off x="4094163" y="1392238"/>
            <a:ext cx="4840287" cy="5294312"/>
          </a:xfrm>
          <a:prstGeom prst="rect">
            <a:avLst/>
          </a:prstGeom>
          <a:noFill/>
        </p:spPr>
      </p:pic>
      <p:pic>
        <p:nvPicPr>
          <p:cNvPr id="76804" name="Picture 4" descr="033103 Delta 2 with GPS 2R-9"/>
          <p:cNvPicPr>
            <a:picLocks noChangeAspect="1" noChangeArrowheads="1"/>
          </p:cNvPicPr>
          <p:nvPr/>
        </p:nvPicPr>
        <p:blipFill>
          <a:blip r:embed="rId4" cstate="print"/>
          <a:srcRect/>
          <a:stretch>
            <a:fillRect/>
          </a:stretch>
        </p:blipFill>
        <p:spPr bwMode="auto">
          <a:xfrm>
            <a:off x="282575" y="1385888"/>
            <a:ext cx="3611563" cy="5287962"/>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p:nvPr>
        </p:nvSpPr>
        <p:spPr>
          <a:xfrm>
            <a:off x="323850" y="188913"/>
            <a:ext cx="8640763" cy="730250"/>
          </a:xfrm>
          <a:solidFill>
            <a:srgbClr val="FFFFFF"/>
          </a:solidFill>
        </p:spPr>
        <p:txBody>
          <a:bodyPr/>
          <a:lstStyle/>
          <a:p>
            <a:pPr eaLnBrk="1" hangingPunct="1"/>
            <a:r>
              <a:rPr lang="en-US" sz="3200" b="1" i="1" dirty="0" err="1" smtClean="0">
                <a:effectLst>
                  <a:outerShdw blurRad="38100" dist="38100" dir="2700000" algn="tl">
                    <a:srgbClr val="000000">
                      <a:alpha val="43137"/>
                    </a:srgbClr>
                  </a:outerShdw>
                </a:effectLst>
              </a:rPr>
              <a:t>Modèle</a:t>
            </a:r>
            <a:r>
              <a:rPr lang="en-US" sz="3200" b="1" i="1" dirty="0" smtClean="0">
                <a:effectLst>
                  <a:outerShdw blurRad="38100" dist="38100" dir="2700000" algn="tl">
                    <a:srgbClr val="000000">
                      <a:alpha val="43137"/>
                    </a:srgbClr>
                  </a:outerShdw>
                </a:effectLst>
              </a:rPr>
              <a:t> </a:t>
            </a:r>
            <a:r>
              <a:rPr lang="en-US" sz="3200" b="1" i="1" dirty="0" err="1" smtClean="0">
                <a:effectLst>
                  <a:outerShdw blurRad="38100" dist="38100" dir="2700000" algn="tl">
                    <a:srgbClr val="000000">
                      <a:alpha val="43137"/>
                    </a:srgbClr>
                  </a:outerShdw>
                </a:effectLst>
              </a:rPr>
              <a:t>d’antenne</a:t>
            </a:r>
            <a:r>
              <a:rPr lang="en-US" sz="3200" b="1" i="1" dirty="0" smtClean="0">
                <a:effectLst>
                  <a:outerShdw blurRad="38100" dist="38100" dir="2700000" algn="tl">
                    <a:srgbClr val="000000">
                      <a:alpha val="43137"/>
                    </a:srgbClr>
                  </a:outerShdw>
                </a:effectLst>
              </a:rPr>
              <a:t> GPS C/A et puissance </a:t>
            </a:r>
            <a:r>
              <a:rPr lang="en-US" sz="3200" b="1" i="1" dirty="0" err="1" smtClean="0">
                <a:effectLst>
                  <a:outerShdw blurRad="38100" dist="38100" dir="2700000" algn="tl">
                    <a:srgbClr val="000000">
                      <a:alpha val="43137"/>
                    </a:srgbClr>
                  </a:outerShdw>
                </a:effectLst>
              </a:rPr>
              <a:t>reçue</a:t>
            </a:r>
            <a:r>
              <a:rPr lang="fr-CH" sz="3800" b="1" i="1" dirty="0" smtClean="0">
                <a:effectLst>
                  <a:outerShdw blurRad="38100" dist="38100" dir="2700000" algn="tl">
                    <a:srgbClr val="000000">
                      <a:alpha val="43137"/>
                    </a:srgbClr>
                  </a:outerShdw>
                </a:effectLst>
              </a:rPr>
              <a:t>  </a:t>
            </a:r>
            <a:endParaRPr lang="fr-FR" sz="3800" b="1" i="1" dirty="0" smtClean="0">
              <a:effectLst>
                <a:outerShdw blurRad="38100" dist="38100" dir="2700000" algn="tl">
                  <a:srgbClr val="000000">
                    <a:alpha val="43137"/>
                  </a:srgbClr>
                </a:outerShdw>
              </a:effectLst>
            </a:endParaRPr>
          </a:p>
        </p:txBody>
      </p:sp>
      <p:sp>
        <p:nvSpPr>
          <p:cNvPr id="419842" name="Rectangle 3"/>
          <p:cNvSpPr>
            <a:spLocks noChangeArrowheads="1"/>
          </p:cNvSpPr>
          <p:nvPr/>
        </p:nvSpPr>
        <p:spPr bwMode="auto">
          <a:xfrm>
            <a:off x="539750" y="908050"/>
            <a:ext cx="8604250" cy="923330"/>
          </a:xfrm>
          <a:prstGeom prst="rect">
            <a:avLst/>
          </a:prstGeom>
          <a:solidFill>
            <a:srgbClr val="FFFFFF"/>
          </a:solidFill>
          <a:ln w="9525">
            <a:noFill/>
            <a:miter lim="800000"/>
            <a:headEnd/>
            <a:tailEnd/>
          </a:ln>
        </p:spPr>
        <p:txBody>
          <a:bodyPr wrap="square">
            <a:spAutoFit/>
          </a:bodyPr>
          <a:lstStyle/>
          <a:p>
            <a:r>
              <a:rPr lang="en-US" sz="1800" dirty="0" smtClean="0">
                <a:latin typeface="Arial" charset="0"/>
              </a:rPr>
              <a:t>Puissance </a:t>
            </a:r>
            <a:r>
              <a:rPr lang="en-US" sz="1800" dirty="0" err="1" smtClean="0">
                <a:latin typeface="Arial" charset="0"/>
              </a:rPr>
              <a:t>transmise</a:t>
            </a:r>
            <a:r>
              <a:rPr lang="en-US" sz="1800" dirty="0" smtClean="0">
                <a:latin typeface="Arial" charset="0"/>
              </a:rPr>
              <a:t> SV : </a:t>
            </a:r>
            <a:r>
              <a:rPr lang="en-US" sz="1800" dirty="0">
                <a:latin typeface="Arial" charset="0"/>
              </a:rPr>
              <a:t>P</a:t>
            </a:r>
            <a:r>
              <a:rPr lang="en-US" sz="1800" baseline="-25000" dirty="0">
                <a:latin typeface="Arial" charset="0"/>
              </a:rPr>
              <a:t>T</a:t>
            </a:r>
            <a:r>
              <a:rPr lang="en-US" sz="1800" dirty="0">
                <a:latin typeface="Arial" charset="0"/>
              </a:rPr>
              <a:t> = </a:t>
            </a:r>
            <a:r>
              <a:rPr lang="en-US" sz="1800" dirty="0" smtClean="0">
                <a:latin typeface="Arial" charset="0"/>
              </a:rPr>
              <a:t>27 W                Gain </a:t>
            </a:r>
            <a:r>
              <a:rPr lang="en-US" sz="1800" dirty="0" err="1" smtClean="0">
                <a:latin typeface="Arial" charset="0"/>
              </a:rPr>
              <a:t>d’antenne</a:t>
            </a:r>
            <a:r>
              <a:rPr lang="en-US" sz="1800" dirty="0" smtClean="0">
                <a:latin typeface="Arial" charset="0"/>
              </a:rPr>
              <a:t> SV : G</a:t>
            </a:r>
            <a:r>
              <a:rPr lang="en-US" sz="1800" baseline="-25000" dirty="0" smtClean="0">
                <a:latin typeface="Arial" charset="0"/>
              </a:rPr>
              <a:t>T</a:t>
            </a:r>
            <a:r>
              <a:rPr lang="en-US" sz="1800" dirty="0" smtClean="0">
                <a:latin typeface="Arial" charset="0"/>
              </a:rPr>
              <a:t> </a:t>
            </a:r>
            <a:r>
              <a:rPr lang="en-US" sz="1800" dirty="0">
                <a:latin typeface="Arial" charset="0"/>
              </a:rPr>
              <a:t>= {10 to 16}</a:t>
            </a:r>
          </a:p>
          <a:p>
            <a:r>
              <a:rPr lang="en-US" sz="1800" dirty="0">
                <a:latin typeface="Arial" charset="0"/>
              </a:rPr>
              <a:t>P</a:t>
            </a:r>
            <a:r>
              <a:rPr lang="en-US" sz="1800" baseline="-25000" dirty="0">
                <a:latin typeface="Arial" charset="0"/>
              </a:rPr>
              <a:t>T</a:t>
            </a:r>
            <a:r>
              <a:rPr lang="en-US" sz="1800" dirty="0">
                <a:latin typeface="Arial" charset="0"/>
              </a:rPr>
              <a:t> </a:t>
            </a:r>
            <a:r>
              <a:rPr lang="en-US" sz="1800" dirty="0" smtClean="0">
                <a:latin typeface="Arial" charset="0"/>
              </a:rPr>
              <a:t>· </a:t>
            </a:r>
            <a:r>
              <a:rPr lang="en-US" sz="1800" dirty="0">
                <a:latin typeface="Arial" charset="0"/>
              </a:rPr>
              <a:t>G</a:t>
            </a:r>
            <a:r>
              <a:rPr lang="en-US" sz="1800" baseline="-25000" dirty="0">
                <a:latin typeface="Arial" charset="0"/>
              </a:rPr>
              <a:t>T</a:t>
            </a:r>
            <a:r>
              <a:rPr lang="en-US" sz="1800" dirty="0">
                <a:latin typeface="Arial" charset="0"/>
              </a:rPr>
              <a:t> = 283 to 438 W       	                </a:t>
            </a:r>
            <a:r>
              <a:rPr lang="en-US" sz="1800" dirty="0" smtClean="0">
                <a:latin typeface="Arial" charset="0"/>
              </a:rPr>
              <a:t>Gain </a:t>
            </a:r>
            <a:r>
              <a:rPr lang="en-US" sz="1800" dirty="0" err="1" smtClean="0">
                <a:latin typeface="Arial" charset="0"/>
              </a:rPr>
              <a:t>antenne</a:t>
            </a:r>
            <a:r>
              <a:rPr lang="en-US" sz="1800" dirty="0" smtClean="0">
                <a:latin typeface="Arial" charset="0"/>
              </a:rPr>
              <a:t> </a:t>
            </a:r>
            <a:r>
              <a:rPr lang="en-US" sz="1800" dirty="0" err="1" smtClean="0">
                <a:latin typeface="Arial" charset="0"/>
              </a:rPr>
              <a:t>récepteur</a:t>
            </a:r>
            <a:r>
              <a:rPr lang="en-US" sz="1800" dirty="0" smtClean="0">
                <a:latin typeface="Arial" charset="0"/>
              </a:rPr>
              <a:t> G</a:t>
            </a:r>
            <a:r>
              <a:rPr lang="en-US" sz="1800" baseline="-25000" dirty="0" smtClean="0">
                <a:latin typeface="Arial" charset="0"/>
              </a:rPr>
              <a:t>R</a:t>
            </a:r>
            <a:r>
              <a:rPr lang="en-US" sz="1800" dirty="0" smtClean="0">
                <a:latin typeface="Arial" charset="0"/>
              </a:rPr>
              <a:t> </a:t>
            </a:r>
            <a:r>
              <a:rPr lang="en-US" sz="1800" dirty="0">
                <a:latin typeface="Arial" charset="0"/>
              </a:rPr>
              <a:t>= </a:t>
            </a:r>
            <a:r>
              <a:rPr lang="en-US" sz="1800" dirty="0">
                <a:latin typeface="Symbol" pitchFamily="18" charset="2"/>
              </a:rPr>
              <a:t>l</a:t>
            </a:r>
            <a:r>
              <a:rPr lang="en-US" sz="1800" baseline="30000" dirty="0">
                <a:latin typeface="Arial" charset="0"/>
              </a:rPr>
              <a:t>2</a:t>
            </a:r>
            <a:r>
              <a:rPr lang="en-US" sz="1800" dirty="0">
                <a:latin typeface="Arial" charset="0"/>
              </a:rPr>
              <a:t>/4</a:t>
            </a:r>
            <a:r>
              <a:rPr lang="en-US" sz="1800" dirty="0">
                <a:latin typeface="Symbol" pitchFamily="18" charset="2"/>
              </a:rPr>
              <a:t>p</a:t>
            </a:r>
          </a:p>
          <a:p>
            <a:r>
              <a:rPr lang="en-US" sz="1800" dirty="0" smtClean="0">
                <a:latin typeface="Arial" charset="0"/>
              </a:rPr>
              <a:t>Puissance </a:t>
            </a:r>
            <a:r>
              <a:rPr lang="en-US" sz="1800" dirty="0" err="1" smtClean="0">
                <a:latin typeface="Arial" charset="0"/>
              </a:rPr>
              <a:t>reçue</a:t>
            </a:r>
            <a:r>
              <a:rPr lang="en-US" sz="1800" dirty="0" smtClean="0">
                <a:latin typeface="Arial" charset="0"/>
              </a:rPr>
              <a:t> </a:t>
            </a:r>
            <a:r>
              <a:rPr lang="en-US" sz="1800" dirty="0">
                <a:latin typeface="Arial" charset="0"/>
              </a:rPr>
              <a:t>= </a:t>
            </a:r>
            <a:r>
              <a:rPr lang="en-US" sz="1800" dirty="0" smtClean="0">
                <a:latin typeface="Arial" charset="0"/>
              </a:rPr>
              <a:t>P</a:t>
            </a:r>
            <a:r>
              <a:rPr lang="en-US" sz="1800" baseline="-25000" dirty="0" smtClean="0">
                <a:latin typeface="Arial" charset="0"/>
              </a:rPr>
              <a:t>T</a:t>
            </a:r>
            <a:r>
              <a:rPr lang="en-US" sz="1800" dirty="0" smtClean="0">
                <a:latin typeface="Arial" charset="0"/>
              </a:rPr>
              <a:t>·G</a:t>
            </a:r>
            <a:r>
              <a:rPr lang="en-US" sz="1800" baseline="-25000" dirty="0" smtClean="0">
                <a:latin typeface="Arial" charset="0"/>
              </a:rPr>
              <a:t>T</a:t>
            </a:r>
            <a:r>
              <a:rPr lang="en-US" sz="1800" dirty="0" smtClean="0">
                <a:latin typeface="Arial" charset="0"/>
              </a:rPr>
              <a:t>·G</a:t>
            </a:r>
            <a:r>
              <a:rPr lang="en-US" sz="1800" baseline="-25000" dirty="0" smtClean="0">
                <a:latin typeface="Arial" charset="0"/>
              </a:rPr>
              <a:t>R</a:t>
            </a:r>
            <a:r>
              <a:rPr lang="en-US" sz="1800" dirty="0" smtClean="0">
                <a:latin typeface="Arial" charset="0"/>
              </a:rPr>
              <a:t>/4</a:t>
            </a:r>
            <a:r>
              <a:rPr lang="en-US" sz="1800" dirty="0" smtClean="0">
                <a:latin typeface="Symbol" pitchFamily="18" charset="2"/>
              </a:rPr>
              <a:t>p</a:t>
            </a:r>
            <a:r>
              <a:rPr lang="en-US" sz="1800" dirty="0" smtClean="0">
                <a:latin typeface="Arial" charset="0"/>
              </a:rPr>
              <a:t>R</a:t>
            </a:r>
            <a:r>
              <a:rPr lang="en-US" sz="1800" baseline="30000" dirty="0" smtClean="0">
                <a:latin typeface="Arial" charset="0"/>
              </a:rPr>
              <a:t>2</a:t>
            </a:r>
            <a:r>
              <a:rPr lang="en-US" sz="1800" dirty="0" smtClean="0">
                <a:latin typeface="Arial" charset="0"/>
              </a:rPr>
              <a:t> </a:t>
            </a:r>
            <a:r>
              <a:rPr lang="en-US" sz="1800" dirty="0">
                <a:latin typeface="Arial" charset="0"/>
              </a:rPr>
              <a:t>= 10</a:t>
            </a:r>
            <a:r>
              <a:rPr lang="en-US" sz="1800" baseline="30000" dirty="0">
                <a:latin typeface="Arial" charset="0"/>
              </a:rPr>
              <a:t>-16</a:t>
            </a:r>
            <a:r>
              <a:rPr lang="en-US" sz="1800" dirty="0">
                <a:latin typeface="Arial" charset="0"/>
              </a:rPr>
              <a:t> W = -</a:t>
            </a:r>
            <a:r>
              <a:rPr lang="en-US" sz="1800" dirty="0" smtClean="0">
                <a:latin typeface="Arial" charset="0"/>
              </a:rPr>
              <a:t>160 </a:t>
            </a:r>
            <a:r>
              <a:rPr lang="en-US" sz="1800" dirty="0" err="1" smtClean="0">
                <a:latin typeface="Arial" charset="0"/>
              </a:rPr>
              <a:t>dBW</a:t>
            </a:r>
            <a:r>
              <a:rPr lang="en-US" sz="1800" dirty="0" smtClean="0">
                <a:latin typeface="Arial" charset="0"/>
              </a:rPr>
              <a:t> </a:t>
            </a:r>
            <a:r>
              <a:rPr lang="en-US" sz="1800" dirty="0">
                <a:latin typeface="Arial" charset="0"/>
              </a:rPr>
              <a:t>= -</a:t>
            </a:r>
            <a:r>
              <a:rPr lang="en-US" sz="1800" dirty="0" smtClean="0">
                <a:latin typeface="Arial" charset="0"/>
              </a:rPr>
              <a:t>130 </a:t>
            </a:r>
            <a:r>
              <a:rPr lang="en-US" sz="1800" dirty="0" err="1" smtClean="0">
                <a:latin typeface="Arial" charset="0"/>
              </a:rPr>
              <a:t>dBm</a:t>
            </a:r>
            <a:endParaRPr lang="en-US" sz="1800" dirty="0">
              <a:latin typeface="Arial" charset="0"/>
            </a:endParaRPr>
          </a:p>
        </p:txBody>
      </p:sp>
      <p:pic>
        <p:nvPicPr>
          <p:cNvPr id="419843" name="Picture 4" descr="Indoor Antenna Pattern 01"/>
          <p:cNvPicPr>
            <a:picLocks noChangeAspect="1" noChangeArrowheads="1"/>
          </p:cNvPicPr>
          <p:nvPr/>
        </p:nvPicPr>
        <p:blipFill>
          <a:blip r:embed="rId2" cstate="print"/>
          <a:srcRect/>
          <a:stretch>
            <a:fillRect/>
          </a:stretch>
        </p:blipFill>
        <p:spPr bwMode="auto">
          <a:xfrm>
            <a:off x="1476375" y="1844675"/>
            <a:ext cx="6403975" cy="4906963"/>
          </a:xfrm>
          <a:prstGeom prst="rect">
            <a:avLst/>
          </a:prstGeom>
          <a:noFill/>
          <a:ln w="9525">
            <a:noFill/>
            <a:miter lim="800000"/>
            <a:headEnd/>
            <a:tailEnd/>
          </a:ln>
        </p:spPr>
      </p:pic>
      <p:sp>
        <p:nvSpPr>
          <p:cNvPr id="419844" name="Text Box 1028"/>
          <p:cNvSpPr txBox="1">
            <a:spLocks noChangeArrowheads="1"/>
          </p:cNvSpPr>
          <p:nvPr/>
        </p:nvSpPr>
        <p:spPr bwMode="auto">
          <a:xfrm>
            <a:off x="7840663" y="5751513"/>
            <a:ext cx="1150937" cy="1004887"/>
          </a:xfrm>
          <a:prstGeom prst="rect">
            <a:avLst/>
          </a:prstGeom>
          <a:solidFill>
            <a:schemeClr val="bg1"/>
          </a:solidFill>
          <a:ln w="9525">
            <a:noFill/>
            <a:miter lim="800000"/>
            <a:headEnd/>
            <a:tailEnd/>
          </a:ln>
        </p:spPr>
        <p:txBody>
          <a:bodyPr>
            <a:spAutoFit/>
          </a:bodyPr>
          <a:lstStyle/>
          <a:p>
            <a:pPr>
              <a:spcBef>
                <a:spcPct val="50000"/>
              </a:spcBef>
            </a:pPr>
            <a:endParaRPr lang="fr-CH"/>
          </a:p>
          <a:p>
            <a:pPr>
              <a:spcBef>
                <a:spcPct val="50000"/>
              </a:spcBef>
            </a:pPr>
            <a:endParaRPr lang="fr-FR"/>
          </a:p>
        </p:txBody>
      </p:sp>
    </p:spTree>
    <p:extLst>
      <p:ext uri="{BB962C8B-B14F-4D97-AF65-F5344CB8AC3E}">
        <p14:creationId xmlns:p14="http://schemas.microsoft.com/office/powerpoint/2010/main" val="374037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76672"/>
            <a:ext cx="7772400" cy="587152"/>
          </a:xfrm>
        </p:spPr>
        <p:txBody>
          <a:bodyPr/>
          <a:lstStyle/>
          <a:p>
            <a:r>
              <a:rPr lang="fr-CH" sz="3200" b="1" i="1" dirty="0" smtClean="0">
                <a:effectLst>
                  <a:outerShdw blurRad="38100" dist="38100" dir="2700000" algn="tl">
                    <a:srgbClr val="000000">
                      <a:alpha val="43137"/>
                    </a:srgbClr>
                  </a:outerShdw>
                </a:effectLst>
              </a:rPr>
              <a:t>Visibilité des satellites GPS sur la Terre</a:t>
            </a:r>
            <a:endParaRPr lang="fr-CH" sz="3200" b="1" i="1" dirty="0">
              <a:effectLst>
                <a:outerShdw blurRad="38100" dist="38100" dir="2700000" algn="tl">
                  <a:srgbClr val="000000">
                    <a:alpha val="43137"/>
                  </a:srgbClr>
                </a:outerShdw>
              </a:effectLst>
            </a:endParaRPr>
          </a:p>
        </p:txBody>
      </p:sp>
      <p:sp>
        <p:nvSpPr>
          <p:cNvPr id="6" name="TextBox 5"/>
          <p:cNvSpPr txBox="1"/>
          <p:nvPr/>
        </p:nvSpPr>
        <p:spPr>
          <a:xfrm>
            <a:off x="5220072" y="5157192"/>
            <a:ext cx="3600400" cy="400110"/>
          </a:xfrm>
          <a:prstGeom prst="rect">
            <a:avLst/>
          </a:prstGeom>
          <a:noFill/>
        </p:spPr>
        <p:txBody>
          <a:bodyPr wrap="square" rtlCol="0">
            <a:spAutoFit/>
          </a:bodyPr>
          <a:lstStyle/>
          <a:p>
            <a:r>
              <a:rPr lang="en-US" sz="2000" dirty="0" smtClean="0">
                <a:solidFill>
                  <a:prstClr val="black"/>
                </a:solidFill>
              </a:rPr>
              <a:t>Angle du masque de 5 </a:t>
            </a:r>
            <a:r>
              <a:rPr lang="en-US" sz="2000" dirty="0" err="1" smtClean="0">
                <a:solidFill>
                  <a:prstClr val="black"/>
                </a:solidFill>
              </a:rPr>
              <a:t>degrés</a:t>
            </a:r>
            <a:endParaRPr lang="en-US" sz="2000" dirty="0">
              <a:solidFill>
                <a:prstClr val="black"/>
              </a:solidFill>
            </a:endParaRPr>
          </a:p>
        </p:txBody>
      </p:sp>
      <p:pic>
        <p:nvPicPr>
          <p:cNvPr id="134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556792"/>
            <a:ext cx="4248472" cy="3468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7" y="1628800"/>
            <a:ext cx="3961967"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27584" y="4941168"/>
            <a:ext cx="1584176" cy="1200329"/>
          </a:xfrm>
          <a:prstGeom prst="rect">
            <a:avLst/>
          </a:prstGeom>
          <a:noFill/>
        </p:spPr>
        <p:txBody>
          <a:bodyPr wrap="square" rtlCol="0">
            <a:spAutoFit/>
          </a:bodyPr>
          <a:lstStyle/>
          <a:p>
            <a:endParaRPr lang="en-US" sz="1200" dirty="0">
              <a:solidFill>
                <a:prstClr val="black"/>
              </a:solidFill>
            </a:endParaRPr>
          </a:p>
          <a:p>
            <a:r>
              <a:rPr lang="en-US" sz="1200" dirty="0">
                <a:solidFill>
                  <a:prstClr val="black"/>
                </a:solidFill>
              </a:rPr>
              <a:t>Source: M. S. </a:t>
            </a:r>
            <a:r>
              <a:rPr lang="en-US" sz="1200" dirty="0" err="1">
                <a:solidFill>
                  <a:prstClr val="black"/>
                </a:solidFill>
              </a:rPr>
              <a:t>Braasch</a:t>
            </a:r>
            <a:r>
              <a:rPr lang="en-US" sz="1200" dirty="0">
                <a:solidFill>
                  <a:prstClr val="black"/>
                </a:solidFill>
              </a:rPr>
              <a:t> et Al., “GNSS For LEO, GEO, HEO and Beyond”</a:t>
            </a:r>
          </a:p>
          <a:p>
            <a:endParaRPr lang="fr-CH" sz="1200" dirty="0">
              <a:solidFill>
                <a:prstClr val="black"/>
              </a:solidFill>
            </a:endParaRPr>
          </a:p>
        </p:txBody>
      </p:sp>
    </p:spTree>
    <p:extLst>
      <p:ext uri="{BB962C8B-B14F-4D97-AF65-F5344CB8AC3E}">
        <p14:creationId xmlns:p14="http://schemas.microsoft.com/office/powerpoint/2010/main" val="1206060491"/>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67544" y="188640"/>
            <a:ext cx="8136904" cy="792088"/>
          </a:xfrm>
          <a:prstGeom prst="rect">
            <a:avLst/>
          </a:prstGeom>
          <a:noFill/>
          <a:ln w="9525">
            <a:noFill/>
            <a:miter lim="800000"/>
            <a:headEnd/>
            <a:tailEnd/>
          </a:ln>
        </p:spPr>
        <p:txBody>
          <a:bodyPr vert="horz" wrap="square" lIns="87279" tIns="43640" rIns="87279" bIns="43640" numCol="1" anchor="ctr" anchorCtr="0" compatLnSpc="1">
            <a:prstTxWarp prst="textNoShape">
              <a:avLst/>
            </a:prstTxWarp>
          </a:bodyPr>
          <a:lstStyle/>
          <a:p>
            <a:pPr marL="0" marR="0" lvl="0" indent="0" algn="ctr" defTabSz="873125" rtl="0" eaLnBrk="0" fontAlgn="base" latinLnBrk="0" hangingPunct="0">
              <a:lnSpc>
                <a:spcPct val="100000"/>
              </a:lnSpc>
              <a:spcBef>
                <a:spcPct val="0"/>
              </a:spcBef>
              <a:spcAft>
                <a:spcPct val="0"/>
              </a:spcAft>
              <a:buClrTx/>
              <a:buSzTx/>
              <a:buFontTx/>
              <a:buNone/>
              <a:tabLst/>
              <a:defRPr/>
            </a:pPr>
            <a:r>
              <a:rPr kumimoji="0" lang="fr-CH" sz="3200" b="1" i="1"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GNSS au-dessus des orbites médianes MEO</a:t>
            </a:r>
            <a:endParaRPr kumimoji="0" lang="fr-CH" sz="3200" b="1" i="1"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mj-cs"/>
            </a:endParaRPr>
          </a:p>
        </p:txBody>
      </p:sp>
      <p:sp>
        <p:nvSpPr>
          <p:cNvPr id="4" name="Content Placeholder 2"/>
          <p:cNvSpPr txBox="1">
            <a:spLocks/>
          </p:cNvSpPr>
          <p:nvPr/>
        </p:nvSpPr>
        <p:spPr bwMode="auto">
          <a:xfrm>
            <a:off x="323528" y="1196752"/>
            <a:ext cx="4211638" cy="3024336"/>
          </a:xfrm>
          <a:prstGeom prst="rect">
            <a:avLst/>
          </a:prstGeom>
          <a:noFill/>
          <a:ln w="9525">
            <a:noFill/>
            <a:miter lim="800000"/>
            <a:headEnd/>
            <a:tailEnd/>
          </a:ln>
        </p:spPr>
        <p:txBody>
          <a:bodyPr vert="horz" wrap="square" lIns="87279" tIns="43640" rIns="87279" bIns="43640" numCol="1" anchor="t" anchorCtr="0" compatLnSpc="1">
            <a:prstTxWarp prst="textNoShape">
              <a:avLst/>
            </a:prstTxWarp>
            <a:normAutofit fontScale="92500" lnSpcReduction="10000"/>
          </a:bodyPr>
          <a:lstStyle/>
          <a:p>
            <a:pPr marL="327025" marR="0" lvl="0" indent="-327025" algn="l" defTabSz="873125" rtl="0" eaLnBrk="0" fontAlgn="base" latinLnBrk="0" hangingPunct="0">
              <a:lnSpc>
                <a:spcPct val="100000"/>
              </a:lnSpc>
              <a:spcBef>
                <a:spcPct val="20000"/>
              </a:spcBef>
              <a:spcAft>
                <a:spcPct val="0"/>
              </a:spcAft>
              <a:buClrTx/>
              <a:buSzTx/>
              <a:buFontTx/>
              <a:buChar char="•"/>
              <a:tabLst/>
              <a:defRPr/>
            </a:pPr>
            <a:r>
              <a:rPr lang="fr-CH" sz="2000" kern="0" dirty="0" smtClean="0">
                <a:latin typeface="+mn-lt"/>
              </a:rPr>
              <a:t>Recours au débordement du signal des satellites GPS à côté de la Terre</a:t>
            </a:r>
            <a:endParaRPr kumimoji="0" lang="fr-CH" sz="2000" b="0" i="0" u="none" strike="noStrike" kern="0" cap="none" spc="0" normalizeH="0" baseline="0" noProof="0" dirty="0" smtClean="0">
              <a:ln>
                <a:noFill/>
              </a:ln>
              <a:solidFill>
                <a:schemeClr val="tx1"/>
              </a:solidFill>
              <a:effectLst/>
              <a:uLnTx/>
              <a:uFillTx/>
              <a:latin typeface="+mn-lt"/>
              <a:ea typeface="+mn-ea"/>
              <a:cs typeface="+mn-cs"/>
            </a:endParaRPr>
          </a:p>
          <a:p>
            <a:pPr marL="327025" marR="0" lvl="0" indent="-327025" algn="l" defTabSz="873125" rtl="0" eaLnBrk="0" fontAlgn="base" latinLnBrk="0" hangingPunct="0">
              <a:lnSpc>
                <a:spcPct val="100000"/>
              </a:lnSpc>
              <a:spcBef>
                <a:spcPct val="20000"/>
              </a:spcBef>
              <a:spcAft>
                <a:spcPct val="0"/>
              </a:spcAft>
              <a:buClrTx/>
              <a:buSzTx/>
              <a:buFontTx/>
              <a:buChar char="•"/>
              <a:tabLst/>
              <a:defRPr/>
            </a:pPr>
            <a:r>
              <a:rPr kumimoji="0" lang="fr-CH" sz="2000" b="0" i="0" u="none" strike="noStrike" kern="0" cap="none" spc="0" normalizeH="0" baseline="0" noProof="0" dirty="0" smtClean="0">
                <a:ln>
                  <a:noFill/>
                </a:ln>
                <a:solidFill>
                  <a:schemeClr val="tx1"/>
                </a:solidFill>
                <a:effectLst/>
                <a:uLnTx/>
                <a:uFillTx/>
                <a:latin typeface="+mn-lt"/>
                <a:ea typeface="+mn-ea"/>
                <a:cs typeface="+mn-cs"/>
              </a:rPr>
              <a:t>Demi-faisceau du signal principal de</a:t>
            </a:r>
            <a:r>
              <a:rPr lang="fr-CH" sz="2000" kern="0" dirty="0" smtClean="0">
                <a:latin typeface="+mn-lt"/>
              </a:rPr>
              <a:t>s antennes du satellite de largeur </a:t>
            </a:r>
            <a:r>
              <a:rPr kumimoji="0" lang="fr-CH" sz="2000" b="0" i="0" u="none" strike="noStrike" kern="0" cap="none" spc="0" normalizeH="0" baseline="0" noProof="0" dirty="0" smtClean="0">
                <a:ln>
                  <a:noFill/>
                </a:ln>
                <a:solidFill>
                  <a:schemeClr val="tx1"/>
                </a:solidFill>
                <a:effectLst/>
                <a:uLnTx/>
                <a:uFillTx/>
                <a:latin typeface="+mn-lt"/>
                <a:ea typeface="+mn-ea"/>
                <a:cs typeface="+mn-cs"/>
              </a:rPr>
              <a:t>21.3°</a:t>
            </a:r>
          </a:p>
          <a:p>
            <a:pPr marL="327025" marR="0" lvl="0" indent="-327025" algn="l" defTabSz="873125" rtl="0" eaLnBrk="0" fontAlgn="base" latinLnBrk="0" hangingPunct="0">
              <a:lnSpc>
                <a:spcPct val="100000"/>
              </a:lnSpc>
              <a:spcBef>
                <a:spcPct val="20000"/>
              </a:spcBef>
              <a:spcAft>
                <a:spcPct val="0"/>
              </a:spcAft>
              <a:buClrTx/>
              <a:buSzTx/>
              <a:buFontTx/>
              <a:buChar char="•"/>
              <a:tabLst/>
              <a:defRPr/>
            </a:pPr>
            <a:r>
              <a:rPr kumimoji="0" lang="fr-CH" sz="2000" b="0" i="0" u="none" strike="noStrike" kern="0" cap="none" spc="0" normalizeH="0" baseline="0" noProof="0" dirty="0" smtClean="0">
                <a:ln>
                  <a:noFill/>
                </a:ln>
                <a:solidFill>
                  <a:schemeClr val="tx1"/>
                </a:solidFill>
                <a:effectLst/>
                <a:uLnTx/>
                <a:uFillTx/>
                <a:latin typeface="+mn-lt"/>
              </a:rPr>
              <a:t>Débordement de 8° du faisceau des signaux de</a:t>
            </a:r>
            <a:r>
              <a:rPr kumimoji="0" lang="fr-CH" sz="2000" b="0" i="0" u="none" strike="noStrike" kern="0" cap="none" spc="0" normalizeH="0" noProof="0" dirty="0" smtClean="0">
                <a:ln>
                  <a:noFill/>
                </a:ln>
                <a:solidFill>
                  <a:schemeClr val="tx1"/>
                </a:solidFill>
                <a:effectLst/>
                <a:uLnTx/>
                <a:uFillTx/>
                <a:latin typeface="+mn-lt"/>
              </a:rPr>
              <a:t> part et d’autre de la Terre</a:t>
            </a:r>
            <a:endParaRPr kumimoji="0" lang="fr-CH" sz="2000" b="0" i="0" u="none" strike="noStrike" kern="0" cap="none" spc="0" normalizeH="0" baseline="0" noProof="0" dirty="0" smtClean="0">
              <a:ln>
                <a:noFill/>
              </a:ln>
              <a:solidFill>
                <a:schemeClr val="tx1"/>
              </a:solidFill>
              <a:effectLst/>
              <a:uLnTx/>
              <a:uFillTx/>
              <a:latin typeface="+mn-lt"/>
            </a:endParaRPr>
          </a:p>
          <a:p>
            <a:pPr marL="327025" marR="0" lvl="0" indent="-327025" algn="l" defTabSz="873125" rtl="0" eaLnBrk="0" fontAlgn="base" latinLnBrk="0" hangingPunct="0">
              <a:lnSpc>
                <a:spcPct val="100000"/>
              </a:lnSpc>
              <a:spcBef>
                <a:spcPct val="20000"/>
              </a:spcBef>
              <a:spcAft>
                <a:spcPct val="0"/>
              </a:spcAft>
              <a:buClrTx/>
              <a:buSzTx/>
              <a:buFontTx/>
              <a:buChar char="•"/>
              <a:tabLst/>
              <a:defRPr/>
            </a:pPr>
            <a:r>
              <a:rPr kumimoji="0" lang="fr-CH" sz="2000" b="0" i="0" u="none" strike="noStrike" kern="0" cap="none" spc="0" normalizeH="0" baseline="0" noProof="0" dirty="0" smtClean="0">
                <a:ln>
                  <a:noFill/>
                </a:ln>
                <a:solidFill>
                  <a:schemeClr val="tx1"/>
                </a:solidFill>
                <a:effectLst/>
                <a:uLnTx/>
                <a:uFillTx/>
                <a:latin typeface="+mn-lt"/>
                <a:ea typeface="+mn-ea"/>
                <a:cs typeface="+mn-cs"/>
              </a:rPr>
              <a:t>Présence des lobes secondaires des</a:t>
            </a:r>
            <a:r>
              <a:rPr kumimoji="0" lang="fr-CH" sz="2000" b="0" i="0" u="none" strike="noStrike" kern="0" cap="none" spc="0" normalizeH="0" noProof="0" dirty="0" smtClean="0">
                <a:ln>
                  <a:noFill/>
                </a:ln>
                <a:solidFill>
                  <a:schemeClr val="tx1"/>
                </a:solidFill>
                <a:effectLst/>
                <a:uLnTx/>
                <a:uFillTx/>
                <a:latin typeface="+mn-lt"/>
                <a:ea typeface="+mn-ea"/>
                <a:cs typeface="+mn-cs"/>
              </a:rPr>
              <a:t> signaux</a:t>
            </a:r>
            <a:endParaRPr kumimoji="0" lang="fr-CH" sz="2000" b="0" i="0" u="none" strike="noStrike" kern="0" cap="none" spc="0" normalizeH="0" baseline="0" noProof="0" dirty="0" smtClean="0">
              <a:ln>
                <a:noFill/>
              </a:ln>
              <a:solidFill>
                <a:schemeClr val="tx1"/>
              </a:solidFill>
              <a:effectLst/>
              <a:uLnTx/>
              <a:uFillTx/>
              <a:latin typeface="+mn-lt"/>
              <a:ea typeface="+mn-ea"/>
              <a:cs typeface="+mn-cs"/>
            </a:endParaRPr>
          </a:p>
          <a:p>
            <a:pPr marL="709613" marR="0" lvl="1" indent="-273050" algn="l" defTabSz="873125" rtl="0" eaLnBrk="0" fontAlgn="base" latinLnBrk="0" hangingPunct="0">
              <a:lnSpc>
                <a:spcPct val="100000"/>
              </a:lnSpc>
              <a:spcBef>
                <a:spcPct val="20000"/>
              </a:spcBef>
              <a:spcAft>
                <a:spcPct val="0"/>
              </a:spcAft>
              <a:buClrTx/>
              <a:buSzTx/>
              <a:buFontTx/>
              <a:buChar char="–"/>
              <a:tabLst/>
              <a:defRPr/>
            </a:pPr>
            <a:r>
              <a:rPr lang="fr-CH" sz="1600" kern="0" dirty="0" smtClean="0">
                <a:latin typeface="+mn-lt"/>
              </a:rPr>
              <a:t>G</a:t>
            </a:r>
            <a:r>
              <a:rPr kumimoji="0" lang="fr-CH" sz="1600" b="0" i="0" u="none" strike="noStrike" kern="0" cap="none" spc="0" normalizeH="0" baseline="0" dirty="0" smtClean="0">
                <a:ln>
                  <a:noFill/>
                </a:ln>
                <a:solidFill>
                  <a:schemeClr val="tx1"/>
                </a:solidFill>
                <a:effectLst/>
                <a:uLnTx/>
                <a:uFillTx/>
                <a:latin typeface="+mn-lt"/>
              </a:rPr>
              <a:t>énéralement signaux de 15-20 dB plus faibles que les signaux transmis depuis</a:t>
            </a:r>
            <a:r>
              <a:rPr kumimoji="0" lang="fr-CH" sz="1600" b="0" i="0" u="none" strike="noStrike" kern="0" cap="none" spc="0" normalizeH="0" dirty="0" smtClean="0">
                <a:ln>
                  <a:noFill/>
                </a:ln>
                <a:solidFill>
                  <a:schemeClr val="tx1"/>
                </a:solidFill>
                <a:effectLst/>
                <a:uLnTx/>
                <a:uFillTx/>
                <a:latin typeface="+mn-lt"/>
              </a:rPr>
              <a:t> le</a:t>
            </a:r>
            <a:r>
              <a:rPr kumimoji="0" lang="fr-CH" sz="1600" b="0" i="0" u="none" strike="noStrike" kern="0" cap="none" spc="0" normalizeH="0" baseline="0" dirty="0" smtClean="0">
                <a:ln>
                  <a:noFill/>
                </a:ln>
                <a:solidFill>
                  <a:schemeClr val="tx1"/>
                </a:solidFill>
                <a:effectLst/>
                <a:uLnTx/>
                <a:uFillTx/>
                <a:latin typeface="+mn-lt"/>
              </a:rPr>
              <a:t> faisceau principal</a:t>
            </a:r>
            <a:endParaRPr kumimoji="0" lang="fr-CH" sz="2000" b="0" i="0" u="none" strike="noStrike" kern="0" cap="none" spc="0" normalizeH="0" baseline="0" dirty="0">
              <a:ln>
                <a:noFill/>
              </a:ln>
              <a:solidFill>
                <a:schemeClr val="tx1"/>
              </a:solidFill>
              <a:effectLst/>
              <a:uLnTx/>
              <a:uFillTx/>
              <a:latin typeface="+mn-lt"/>
              <a:ea typeface="+mn-ea"/>
              <a:cs typeface="+mn-cs"/>
            </a:endParaRPr>
          </a:p>
        </p:txBody>
      </p:sp>
      <p:sp>
        <p:nvSpPr>
          <p:cNvPr id="5" name="TextBox 7"/>
          <p:cNvSpPr txBox="1"/>
          <p:nvPr/>
        </p:nvSpPr>
        <p:spPr>
          <a:xfrm>
            <a:off x="539552" y="5229200"/>
            <a:ext cx="4032448" cy="738664"/>
          </a:xfrm>
          <a:prstGeom prst="rect">
            <a:avLst/>
          </a:prstGeom>
          <a:noFill/>
        </p:spPr>
        <p:txBody>
          <a:bodyPr wrap="square" rtlCol="0">
            <a:spAutoFit/>
          </a:bodyPr>
          <a:lstStyle/>
          <a:p>
            <a:r>
              <a:rPr lang="fr-CH" sz="1400" dirty="0">
                <a:solidFill>
                  <a:prstClr val="black"/>
                </a:solidFill>
              </a:rPr>
              <a:t>Source: Tao </a:t>
            </a:r>
            <a:r>
              <a:rPr lang="fr-CH" sz="1400" dirty="0" smtClean="0">
                <a:solidFill>
                  <a:prstClr val="black"/>
                </a:solidFill>
              </a:rPr>
              <a:t>Geng et al., </a:t>
            </a:r>
            <a:r>
              <a:rPr lang="fr-CH" sz="1400" dirty="0">
                <a:solidFill>
                  <a:prstClr val="black"/>
                </a:solidFill>
              </a:rPr>
              <a:t>‘MEO and HEO Satellites Orbit Determination Based on GNSS Onboard Receiver</a:t>
            </a:r>
            <a:r>
              <a:rPr lang="fr-CH" sz="1400" dirty="0" smtClean="0">
                <a:solidFill>
                  <a:prstClr val="black"/>
                </a:solidFill>
              </a:rPr>
              <a:t>’</a:t>
            </a:r>
            <a:endParaRPr lang="fr-CH" sz="1400" dirty="0">
              <a:solidFill>
                <a:prstClr val="black"/>
              </a:solidFill>
            </a:endParaRPr>
          </a:p>
        </p:txBody>
      </p:sp>
      <p:pic>
        <p:nvPicPr>
          <p:cNvPr id="6" name="Picture 6"/>
          <p:cNvPicPr>
            <a:picLocks noChangeAspect="1"/>
          </p:cNvPicPr>
          <p:nvPr/>
        </p:nvPicPr>
        <p:blipFill>
          <a:blip r:embed="rId2" cstate="print"/>
          <a:srcRect l="-14770" t="-20000" r="-7609"/>
          <a:stretch>
            <a:fillRect/>
          </a:stretch>
        </p:blipFill>
        <p:spPr>
          <a:xfrm>
            <a:off x="4716016" y="3429000"/>
            <a:ext cx="4104456" cy="2592288"/>
          </a:xfrm>
          <a:prstGeom prst="rect">
            <a:avLst/>
          </a:prstGeom>
        </p:spPr>
      </p:pic>
      <p:pic>
        <p:nvPicPr>
          <p:cNvPr id="7" name="Content Placeholder 5"/>
          <p:cNvPicPr>
            <a:picLocks noChangeAspect="1"/>
          </p:cNvPicPr>
          <p:nvPr/>
        </p:nvPicPr>
        <p:blipFill>
          <a:blip r:embed="rId3" cstate="print"/>
          <a:srcRect l="-12500" t="1789" r="-15625" b="11555"/>
          <a:stretch>
            <a:fillRect/>
          </a:stretch>
        </p:blipFill>
        <p:spPr>
          <a:xfrm>
            <a:off x="4644008" y="1052736"/>
            <a:ext cx="4139952" cy="2736304"/>
          </a:xfrm>
          <a:prstGeom prst="rect">
            <a:avLst/>
          </a:prstGeom>
        </p:spPr>
      </p:pic>
    </p:spTree>
    <p:extLst>
      <p:ext uri="{BB962C8B-B14F-4D97-AF65-F5344CB8AC3E}">
        <p14:creationId xmlns:p14="http://schemas.microsoft.com/office/powerpoint/2010/main" val="5052245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80920" cy="720080"/>
          </a:xfrm>
        </p:spPr>
        <p:txBody>
          <a:bodyPr/>
          <a:lstStyle/>
          <a:p>
            <a:r>
              <a:rPr lang="en-US" sz="3200" b="1" i="1" dirty="0" smtClean="0">
                <a:effectLst>
                  <a:outerShdw blurRad="38100" dist="38100" dir="2700000" algn="tl">
                    <a:srgbClr val="000000">
                      <a:alpha val="43137"/>
                    </a:srgbClr>
                  </a:outerShdw>
                </a:effectLst>
              </a:rPr>
              <a:t>Missions </a:t>
            </a:r>
            <a:r>
              <a:rPr lang="en-US" sz="3200" b="1" i="1" dirty="0" err="1" smtClean="0">
                <a:effectLst>
                  <a:outerShdw blurRad="38100" dist="38100" dir="2700000" algn="tl">
                    <a:srgbClr val="000000">
                      <a:alpha val="43137"/>
                    </a:srgbClr>
                  </a:outerShdw>
                </a:effectLst>
              </a:rPr>
              <a:t>lunaires</a:t>
            </a:r>
            <a:r>
              <a:rPr lang="en-US" sz="3200" b="1" i="1" dirty="0" smtClean="0">
                <a:effectLst>
                  <a:outerShdw blurRad="38100" dist="38100" dir="2700000" algn="tl">
                    <a:srgbClr val="000000">
                      <a:alpha val="43137"/>
                    </a:srgbClr>
                  </a:outerShdw>
                </a:effectLst>
              </a:rPr>
              <a:t> – CAST “WeakHEO”</a:t>
            </a:r>
            <a:endParaRPr lang="en-US" sz="3200" b="1" i="1"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9AC37FD4-C5C1-4BDB-B41C-EA314616A124}" type="slidenum">
              <a:rPr lang="de-CH" smtClean="0">
                <a:solidFill>
                  <a:prstClr val="black"/>
                </a:solidFill>
              </a:rPr>
              <a:pPr/>
              <a:t>63</a:t>
            </a:fld>
            <a:endParaRPr lang="de-CH">
              <a:solidFill>
                <a:prstClr val="black"/>
              </a:solidFill>
            </a:endParaRPr>
          </a:p>
        </p:txBody>
      </p:sp>
      <p:sp>
        <p:nvSpPr>
          <p:cNvPr id="3" name="Content Placeholder 2"/>
          <p:cNvSpPr>
            <a:spLocks noGrp="1"/>
          </p:cNvSpPr>
          <p:nvPr>
            <p:ph idx="4294967295"/>
          </p:nvPr>
        </p:nvSpPr>
        <p:spPr>
          <a:xfrm>
            <a:off x="395536" y="1196752"/>
            <a:ext cx="4140200" cy="5111750"/>
          </a:xfrm>
        </p:spPr>
        <p:txBody>
          <a:bodyPr>
            <a:normAutofit/>
          </a:bodyPr>
          <a:lstStyle/>
          <a:p>
            <a:r>
              <a:rPr lang="fr-CH" sz="2000" dirty="0" smtClean="0"/>
              <a:t>Réception de signaux GNSS pour les missions lunaires (</a:t>
            </a:r>
            <a:r>
              <a:rPr lang="fr-CH" sz="2000" dirty="0" err="1" smtClean="0"/>
              <a:t>attén</a:t>
            </a:r>
            <a:r>
              <a:rPr lang="fr-CH" sz="2000" dirty="0" smtClean="0"/>
              <a:t>. 30dB)</a:t>
            </a:r>
          </a:p>
          <a:p>
            <a:r>
              <a:rPr lang="fr-CH" sz="2000" dirty="0" smtClean="0"/>
              <a:t>Nombre suffisant de satellites en vue par recours au faisceau principal et à 2 lobes secondaires </a:t>
            </a:r>
            <a:r>
              <a:rPr lang="en-US" sz="2000" dirty="0" smtClean="0"/>
              <a:t>! </a:t>
            </a:r>
            <a:endParaRPr lang="en-US" sz="2000" dirty="0"/>
          </a:p>
          <a:p>
            <a:endParaRPr lang="en-US" sz="2000" dirty="0" smtClean="0"/>
          </a:p>
        </p:txBody>
      </p:sp>
      <p:sp>
        <p:nvSpPr>
          <p:cNvPr id="7" name="Content Placeholder 2"/>
          <p:cNvSpPr txBox="1">
            <a:spLocks/>
          </p:cNvSpPr>
          <p:nvPr/>
        </p:nvSpPr>
        <p:spPr>
          <a:xfrm>
            <a:off x="4499992" y="1155990"/>
            <a:ext cx="4139992" cy="5112000"/>
          </a:xfrm>
          <a:prstGeom prst="rect">
            <a:avLst/>
          </a:prstGeom>
        </p:spPr>
        <p:txBody>
          <a:bodyPr vert="horz">
            <a:normAutofit/>
          </a:bodyPr>
          <a:lstStyle>
            <a:lvl1pPr marL="411480" indent="-342900" algn="l" rtl="0" eaLnBrk="1" latinLnBrk="0" hangingPunct="1">
              <a:spcBef>
                <a:spcPts val="700"/>
              </a:spcBef>
              <a:buClr>
                <a:schemeClr val="accent1"/>
              </a:buClr>
              <a:buSzPct val="95000"/>
              <a:buFont typeface="Wingdings"/>
              <a:buChar char=""/>
              <a:defRPr kumimoji="0" sz="3000" kern="1200">
                <a:solidFill>
                  <a:schemeClr val="tx1"/>
                </a:solidFill>
                <a:latin typeface="Calibri" pitchFamily="34" charset="0"/>
                <a:ea typeface="+mn-ea"/>
                <a:cs typeface="Calibri" pitchFamily="34" charset="0"/>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Calibri" pitchFamily="34" charset="0"/>
                <a:ea typeface="+mn-ea"/>
                <a:cs typeface="Calibri" pitchFamily="34" charset="0"/>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Calibri" pitchFamily="34" charset="0"/>
                <a:ea typeface="+mn-ea"/>
                <a:cs typeface="Calibri" pitchFamily="34" charset="0"/>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Calibri" pitchFamily="34" charset="0"/>
                <a:ea typeface="+mn-ea"/>
                <a:cs typeface="Calibri"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buClr>
                <a:srgbClr val="FF0000"/>
              </a:buClr>
            </a:pPr>
            <a:endParaRPr lang="en-US" sz="2000" dirty="0" smtClean="0">
              <a:solidFill>
                <a:prstClr val="black"/>
              </a:solidFill>
            </a:endParaRPr>
          </a:p>
        </p:txBody>
      </p:sp>
      <p:pic>
        <p:nvPicPr>
          <p:cNvPr id="132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8830" y="1161281"/>
            <a:ext cx="3262313"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8831" y="3886684"/>
            <a:ext cx="3262312" cy="271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2924944"/>
            <a:ext cx="3620641" cy="281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23528" y="5661248"/>
            <a:ext cx="4716016" cy="646331"/>
          </a:xfrm>
          <a:prstGeom prst="rect">
            <a:avLst/>
          </a:prstGeom>
          <a:noFill/>
        </p:spPr>
        <p:txBody>
          <a:bodyPr wrap="square" rtlCol="0">
            <a:spAutoFit/>
          </a:bodyPr>
          <a:lstStyle/>
          <a:p>
            <a:endParaRPr lang="en-US" sz="1200" dirty="0">
              <a:solidFill>
                <a:prstClr val="black"/>
              </a:solidFill>
            </a:endParaRPr>
          </a:p>
          <a:p>
            <a:r>
              <a:rPr lang="en-US" sz="1200" dirty="0">
                <a:solidFill>
                  <a:prstClr val="black"/>
                </a:solidFill>
              </a:rPr>
              <a:t>Source: M. S. </a:t>
            </a:r>
            <a:r>
              <a:rPr lang="en-US" sz="1200" dirty="0" err="1">
                <a:solidFill>
                  <a:prstClr val="black"/>
                </a:solidFill>
              </a:rPr>
              <a:t>Braasch</a:t>
            </a:r>
            <a:r>
              <a:rPr lang="en-US" sz="1200" dirty="0">
                <a:solidFill>
                  <a:prstClr val="black"/>
                </a:solidFill>
              </a:rPr>
              <a:t> et Al., “GNSS For LEO, GEO, HEO and Beyond”</a:t>
            </a:r>
          </a:p>
          <a:p>
            <a:endParaRPr lang="fr-CH" sz="1200" dirty="0">
              <a:solidFill>
                <a:prstClr val="black"/>
              </a:solidFill>
            </a:endParaRPr>
          </a:p>
        </p:txBody>
      </p:sp>
    </p:spTree>
    <p:extLst>
      <p:ext uri="{BB962C8B-B14F-4D97-AF65-F5344CB8AC3E}">
        <p14:creationId xmlns:p14="http://schemas.microsoft.com/office/powerpoint/2010/main" val="35923249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72400" cy="515144"/>
          </a:xfrm>
        </p:spPr>
        <p:txBody>
          <a:bodyPr/>
          <a:lstStyle/>
          <a:p>
            <a:r>
              <a:rPr lang="fr-CH" sz="3600" b="1" i="1" dirty="0" smtClean="0">
                <a:effectLst>
                  <a:outerShdw blurRad="38100" dist="38100" dir="2700000" algn="tl">
                    <a:srgbClr val="000000">
                      <a:alpha val="43137"/>
                    </a:srgbClr>
                  </a:outerShdw>
                </a:effectLst>
              </a:rPr>
              <a:t>GNSS - Effets des multi-trajets</a:t>
            </a:r>
            <a:endParaRPr lang="fr-CH" sz="3600" b="1" i="1"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2"/>
          </p:nvPr>
        </p:nvSpPr>
        <p:spPr/>
        <p:txBody>
          <a:bodyPr/>
          <a:lstStyle/>
          <a:p>
            <a:fld id="{48BFCFBF-B304-4199-9880-CA2098C62DCC}" type="slidenum">
              <a:rPr lang="en-US" smtClean="0"/>
              <a:pPr/>
              <a:t>64</a:t>
            </a:fld>
            <a:r>
              <a:rPr lang="en-US" dirty="0" smtClean="0"/>
              <a:t>/25</a:t>
            </a:r>
            <a:endParaRPr lang="en-US" dirty="0"/>
          </a:p>
        </p:txBody>
      </p:sp>
      <p:pic>
        <p:nvPicPr>
          <p:cNvPr id="6"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36096" y="2132856"/>
            <a:ext cx="3021806" cy="3178353"/>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4725144"/>
            <a:ext cx="3497335" cy="1075340"/>
          </a:xfrm>
          <a:prstGeom prst="rect">
            <a:avLst/>
          </a:prstGeom>
        </p:spPr>
      </p:pic>
      <p:sp>
        <p:nvSpPr>
          <p:cNvPr id="12" name="TextBox 11"/>
          <p:cNvSpPr txBox="1"/>
          <p:nvPr/>
        </p:nvSpPr>
        <p:spPr>
          <a:xfrm>
            <a:off x="5305495" y="5713739"/>
            <a:ext cx="3139254" cy="261610"/>
          </a:xfrm>
          <a:prstGeom prst="rect">
            <a:avLst/>
          </a:prstGeom>
          <a:solidFill>
            <a:srgbClr val="E2001A"/>
          </a:solidFill>
        </p:spPr>
        <p:txBody>
          <a:bodyPr wrap="square" rtlCol="0">
            <a:spAutoFit/>
          </a:bodyPr>
          <a:lstStyle/>
          <a:p>
            <a:pPr algn="ctr"/>
            <a:r>
              <a:rPr lang="en-US" sz="1100" b="1" dirty="0" smtClean="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“One man’s signal is another man’s noise”</a:t>
            </a:r>
            <a:endParaRPr lang="en-US" sz="11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3" name="TextBox 12"/>
          <p:cNvSpPr txBox="1"/>
          <p:nvPr/>
        </p:nvSpPr>
        <p:spPr>
          <a:xfrm>
            <a:off x="5004048" y="980728"/>
            <a:ext cx="3721894" cy="830997"/>
          </a:xfrm>
          <a:prstGeom prst="rect">
            <a:avLst/>
          </a:prstGeom>
          <a:noFill/>
        </p:spPr>
        <p:txBody>
          <a:bodyPr wrap="square" rtlCol="0">
            <a:spAutoFit/>
          </a:bodyPr>
          <a:lstStyle/>
          <a:p>
            <a:pPr marL="285750" indent="-285750">
              <a:buFont typeface="Arial" panose="020B0604020202020204" pitchFamily="34" charset="0"/>
              <a:buChar char="•"/>
            </a:pPr>
            <a:r>
              <a:rPr lang="fr-CH" sz="1600" b="1" dirty="0" smtClean="0">
                <a:solidFill>
                  <a:srgbClr val="C00000"/>
                </a:solidFill>
                <a:latin typeface="+mn-lt"/>
                <a:ea typeface="CMU Sans Serif" panose="02000603000000000000" pitchFamily="2" charset="0"/>
                <a:cs typeface="CMU Sans Serif" panose="02000603000000000000" pitchFamily="2" charset="0"/>
              </a:rPr>
              <a:t>1994: </a:t>
            </a:r>
            <a:r>
              <a:rPr lang="fr-CH" sz="1600" b="1" dirty="0" smtClean="0">
                <a:latin typeface="+mn-lt"/>
                <a:ea typeface="CMU Sans Serif" panose="02000603000000000000" pitchFamily="2" charset="0"/>
                <a:cs typeface="CMU Sans Serif" panose="02000603000000000000" pitchFamily="2" charset="0"/>
              </a:rPr>
              <a:t>Un chasseur Alpha-Jet français verrouille sa  position avec un signal GPS réfléchi par l’océan atlantique !</a:t>
            </a:r>
            <a:endParaRPr lang="fr-CH" sz="1600" b="1" dirty="0">
              <a:latin typeface="+mn-lt"/>
              <a:ea typeface="CMU Sans Serif" panose="02000603000000000000" pitchFamily="2" charset="0"/>
              <a:cs typeface="CMU Sans Serif" panose="02000603000000000000" pitchFamily="2" charset="0"/>
            </a:endParaRPr>
          </a:p>
        </p:txBody>
      </p:sp>
      <p:sp>
        <p:nvSpPr>
          <p:cNvPr id="14" name="TextBox 13"/>
          <p:cNvSpPr txBox="1"/>
          <p:nvPr/>
        </p:nvSpPr>
        <p:spPr>
          <a:xfrm>
            <a:off x="5214054" y="5405963"/>
            <a:ext cx="3929946" cy="338554"/>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latin typeface="+mn-lt"/>
                <a:ea typeface="CMU Sans Serif" panose="02000603000000000000" pitchFamily="2" charset="0"/>
                <a:cs typeface="CMU Sans Serif" panose="02000603000000000000" pitchFamily="2" charset="0"/>
              </a:rPr>
              <a:t>Multi-</a:t>
            </a:r>
            <a:r>
              <a:rPr lang="en-US" sz="1600" b="1" dirty="0" err="1" smtClean="0">
                <a:latin typeface="+mn-lt"/>
                <a:ea typeface="CMU Sans Serif" panose="02000603000000000000" pitchFamily="2" charset="0"/>
                <a:cs typeface="CMU Sans Serif" panose="02000603000000000000" pitchFamily="2" charset="0"/>
              </a:rPr>
              <a:t>trajet</a:t>
            </a:r>
            <a:r>
              <a:rPr lang="en-US" sz="1600" b="1" dirty="0" smtClean="0">
                <a:latin typeface="+mn-lt"/>
                <a:ea typeface="CMU Sans Serif" panose="02000603000000000000" pitchFamily="2" charset="0"/>
                <a:cs typeface="CMU Sans Serif" panose="02000603000000000000" pitchFamily="2" charset="0"/>
              </a:rPr>
              <a:t> : </a:t>
            </a:r>
            <a:r>
              <a:rPr lang="en-US" sz="1600" b="1" dirty="0" err="1" smtClean="0">
                <a:latin typeface="+mn-lt"/>
                <a:ea typeface="CMU Sans Serif" panose="02000603000000000000" pitchFamily="2" charset="0"/>
                <a:cs typeface="CMU Sans Serif" panose="02000603000000000000" pitchFamily="2" charset="0"/>
              </a:rPr>
              <a:t>Que</a:t>
            </a:r>
            <a:r>
              <a:rPr lang="en-US" sz="1600" b="1" dirty="0" smtClean="0">
                <a:latin typeface="+mn-lt"/>
                <a:ea typeface="CMU Sans Serif" panose="02000603000000000000" pitchFamily="2" charset="0"/>
                <a:cs typeface="CMU Sans Serif" panose="02000603000000000000" pitchFamily="2" charset="0"/>
              </a:rPr>
              <a:t> de </a:t>
            </a:r>
            <a:r>
              <a:rPr lang="en-US" sz="1600" b="1" dirty="0" err="1" smtClean="0">
                <a:latin typeface="+mn-lt"/>
                <a:ea typeface="CMU Sans Serif" panose="02000603000000000000" pitchFamily="2" charset="0"/>
                <a:cs typeface="CMU Sans Serif" panose="02000603000000000000" pitchFamily="2" charset="0"/>
              </a:rPr>
              <a:t>mauvais</a:t>
            </a:r>
            <a:r>
              <a:rPr lang="en-US" sz="1600" b="1" dirty="0" smtClean="0">
                <a:latin typeface="+mn-lt"/>
                <a:ea typeface="CMU Sans Serif" panose="02000603000000000000" pitchFamily="2" charset="0"/>
                <a:cs typeface="CMU Sans Serif" panose="02000603000000000000" pitchFamily="2" charset="0"/>
              </a:rPr>
              <a:t> </a:t>
            </a:r>
            <a:r>
              <a:rPr lang="en-US" sz="1600" b="1" dirty="0" err="1" smtClean="0">
                <a:latin typeface="+mn-lt"/>
                <a:ea typeface="CMU Sans Serif" panose="02000603000000000000" pitchFamily="2" charset="0"/>
                <a:cs typeface="CMU Sans Serif" panose="02000603000000000000" pitchFamily="2" charset="0"/>
              </a:rPr>
              <a:t>effets</a:t>
            </a:r>
            <a:r>
              <a:rPr lang="en-US" sz="1600" b="1" dirty="0" smtClean="0">
                <a:latin typeface="+mn-lt"/>
                <a:ea typeface="CMU Sans Serif" panose="02000603000000000000" pitchFamily="2" charset="0"/>
                <a:cs typeface="CMU Sans Serif" panose="02000603000000000000" pitchFamily="2" charset="0"/>
              </a:rPr>
              <a:t>  ?</a:t>
            </a:r>
            <a:endParaRPr lang="en-US" sz="1600" b="1" dirty="0">
              <a:latin typeface="+mn-lt"/>
              <a:ea typeface="CMU Sans Serif" panose="02000603000000000000" pitchFamily="2" charset="0"/>
              <a:cs typeface="CMU Sans Serif" panose="02000603000000000000" pitchFamily="2" charset="0"/>
            </a:endParaRPr>
          </a:p>
        </p:txBody>
      </p:sp>
      <p:sp>
        <p:nvSpPr>
          <p:cNvPr id="15" name="TextBox 14"/>
          <p:cNvSpPr txBox="1"/>
          <p:nvPr/>
        </p:nvSpPr>
        <p:spPr>
          <a:xfrm>
            <a:off x="539552" y="5805264"/>
            <a:ext cx="4680520" cy="584775"/>
          </a:xfrm>
          <a:prstGeom prst="rect">
            <a:avLst/>
          </a:prstGeom>
          <a:noFill/>
        </p:spPr>
        <p:txBody>
          <a:bodyPr wrap="square" rtlCol="0">
            <a:spAutoFit/>
          </a:bodyPr>
          <a:lstStyle/>
          <a:p>
            <a:pPr marL="285750" indent="-285750">
              <a:buFont typeface="Arial" panose="020B0604020202020204" pitchFamily="34" charset="0"/>
              <a:buChar char="•"/>
            </a:pPr>
            <a:r>
              <a:rPr lang="fr-CH" sz="1600" b="1" dirty="0" smtClean="0">
                <a:latin typeface="+mn-lt"/>
                <a:ea typeface="CMU Sans Serif" panose="02000603000000000000" pitchFamily="2" charset="0"/>
                <a:cs typeface="CMU Sans Serif" panose="02000603000000000000" pitchFamily="2" charset="0"/>
              </a:rPr>
              <a:t>Recours à des modèles pour calculer les signaux .                 reçus sujets à des multi-trajets</a:t>
            </a:r>
            <a:endParaRPr lang="fr-CH" sz="1600" b="1" dirty="0">
              <a:latin typeface="+mn-lt"/>
              <a:ea typeface="CMU Sans Serif" panose="02000603000000000000" pitchFamily="2" charset="0"/>
              <a:cs typeface="CMU Sans Serif" panose="02000603000000000000" pitchFamily="2" charset="0"/>
            </a:endParaRPr>
          </a:p>
        </p:txBody>
      </p:sp>
      <p:sp>
        <p:nvSpPr>
          <p:cNvPr id="16" name="TextBox 15"/>
          <p:cNvSpPr txBox="1"/>
          <p:nvPr/>
        </p:nvSpPr>
        <p:spPr>
          <a:xfrm>
            <a:off x="467544" y="4005064"/>
            <a:ext cx="4468296" cy="584775"/>
          </a:xfrm>
          <a:prstGeom prst="rect">
            <a:avLst/>
          </a:prstGeom>
          <a:noFill/>
        </p:spPr>
        <p:txBody>
          <a:bodyPr wrap="square" rtlCol="0">
            <a:spAutoFit/>
          </a:bodyPr>
          <a:lstStyle/>
          <a:p>
            <a:pPr marL="285750" indent="-285750">
              <a:buFont typeface="Arial" panose="020B0604020202020204" pitchFamily="34" charset="0"/>
              <a:buChar char="•"/>
            </a:pPr>
            <a:r>
              <a:rPr lang="fr-CH" sz="1600" b="1" dirty="0" smtClean="0">
                <a:latin typeface="+mn-lt"/>
                <a:ea typeface="CMU Sans Serif" panose="02000603000000000000" pitchFamily="2" charset="0"/>
                <a:cs typeface="CMU Sans Serif" panose="02000603000000000000" pitchFamily="2" charset="0"/>
              </a:rPr>
              <a:t>Les effets de distorsion des multi-trajets affectent la fonction d’auto-corrélation :</a:t>
            </a:r>
            <a:endParaRPr lang="fr-CH" sz="1600" b="1" dirty="0">
              <a:latin typeface="+mn-lt"/>
              <a:ea typeface="CMU Sans Serif" panose="02000603000000000000" pitchFamily="2" charset="0"/>
              <a:cs typeface="CMU Sans Serif" panose="02000603000000000000" pitchFamily="2" charset="0"/>
            </a:endParaRPr>
          </a:p>
        </p:txBody>
      </p:sp>
      <p:grpSp>
        <p:nvGrpSpPr>
          <p:cNvPr id="7" name="Group 18"/>
          <p:cNvGrpSpPr/>
          <p:nvPr/>
        </p:nvGrpSpPr>
        <p:grpSpPr>
          <a:xfrm>
            <a:off x="732631" y="980729"/>
            <a:ext cx="3407321" cy="2952328"/>
            <a:chOff x="802671" y="1214478"/>
            <a:chExt cx="4397127" cy="2828818"/>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671" y="1214478"/>
              <a:ext cx="4397127" cy="2828818"/>
            </a:xfrm>
            <a:prstGeom prst="rect">
              <a:avLst/>
            </a:prstGeom>
            <a:ln>
              <a:solidFill>
                <a:srgbClr val="C3101A"/>
              </a:solidFill>
            </a:ln>
          </p:spPr>
        </p:pic>
        <p:sp>
          <p:nvSpPr>
            <p:cNvPr id="17" name="TextBox 16"/>
            <p:cNvSpPr txBox="1"/>
            <p:nvPr/>
          </p:nvSpPr>
          <p:spPr>
            <a:xfrm>
              <a:off x="2173728" y="1811389"/>
              <a:ext cx="747767" cy="368524"/>
            </a:xfrm>
            <a:prstGeom prst="rect">
              <a:avLst/>
            </a:prstGeom>
            <a:solidFill>
              <a:schemeClr val="bg1"/>
            </a:solidFill>
            <a:ln>
              <a:noFill/>
            </a:ln>
          </p:spPr>
          <p:txBody>
            <a:bodyPr wrap="square" rtlCol="0">
              <a:spAutoFit/>
            </a:bodyPr>
            <a:lstStyle/>
            <a:p>
              <a:pPr algn="ctr"/>
              <a:r>
                <a:rPr lang="en-US" sz="1000" b="1" dirty="0" smtClean="0">
                  <a:solidFill>
                    <a:srgbClr val="92D050"/>
                  </a:solidFill>
                  <a:latin typeface="+mn-lt"/>
                  <a:ea typeface="CMU Sans Serif" panose="02000603000000000000" pitchFamily="2" charset="0"/>
                  <a:cs typeface="CMU Sans Serif" panose="02000603000000000000" pitchFamily="2" charset="0"/>
                </a:rPr>
                <a:t>Signal Direct</a:t>
              </a:r>
              <a:endParaRPr lang="en-US" sz="1000" b="1" dirty="0">
                <a:solidFill>
                  <a:srgbClr val="92D050"/>
                </a:solidFill>
                <a:latin typeface="+mn-lt"/>
                <a:ea typeface="CMU Sans Serif" panose="02000603000000000000" pitchFamily="2" charset="0"/>
                <a:cs typeface="CMU Sans Serif" panose="02000603000000000000" pitchFamily="2" charset="0"/>
              </a:endParaRPr>
            </a:p>
          </p:txBody>
        </p:sp>
        <p:sp>
          <p:nvSpPr>
            <p:cNvPr id="18" name="TextBox 17"/>
            <p:cNvSpPr txBox="1"/>
            <p:nvPr/>
          </p:nvSpPr>
          <p:spPr>
            <a:xfrm>
              <a:off x="3695271" y="2806240"/>
              <a:ext cx="1342537" cy="397940"/>
            </a:xfrm>
            <a:prstGeom prst="rect">
              <a:avLst/>
            </a:prstGeom>
            <a:solidFill>
              <a:schemeClr val="bg1"/>
            </a:solidFill>
          </p:spPr>
          <p:txBody>
            <a:bodyPr wrap="square" rtlCol="0">
              <a:spAutoFit/>
            </a:bodyPr>
            <a:lstStyle/>
            <a:p>
              <a:pPr algn="ctr"/>
              <a:r>
                <a:rPr lang="en-US" sz="1100" b="1" dirty="0" smtClean="0">
                  <a:solidFill>
                    <a:srgbClr val="E2001A"/>
                  </a:solidFill>
                  <a:latin typeface="+mn-lt"/>
                  <a:ea typeface="CMU Sans Serif" panose="02000603000000000000" pitchFamily="2" charset="0"/>
                  <a:cs typeface="CMU Sans Serif" panose="02000603000000000000" pitchFamily="2" charset="0"/>
                </a:rPr>
                <a:t>Signal </a:t>
              </a:r>
              <a:r>
                <a:rPr lang="en-US" sz="1100" b="1" dirty="0" err="1" smtClean="0">
                  <a:solidFill>
                    <a:srgbClr val="E2001A"/>
                  </a:solidFill>
                  <a:latin typeface="+mn-lt"/>
                  <a:ea typeface="CMU Sans Serif" panose="02000603000000000000" pitchFamily="2" charset="0"/>
                  <a:cs typeface="CMU Sans Serif" panose="02000603000000000000" pitchFamily="2" charset="0"/>
                </a:rPr>
                <a:t>réfléchi</a:t>
              </a:r>
              <a:endParaRPr lang="en-US" sz="1100" b="1" dirty="0" smtClean="0">
                <a:solidFill>
                  <a:srgbClr val="E2001A"/>
                </a:solidFill>
                <a:latin typeface="+mn-lt"/>
                <a:ea typeface="CMU Sans Serif" panose="02000603000000000000" pitchFamily="2" charset="0"/>
                <a:cs typeface="CMU Sans Serif" panose="02000603000000000000" pitchFamily="2" charset="0"/>
              </a:endParaRPr>
            </a:p>
            <a:p>
              <a:pPr algn="ctr"/>
              <a:r>
                <a:rPr lang="en-US" sz="1100" b="1" dirty="0" smtClean="0">
                  <a:solidFill>
                    <a:srgbClr val="E2001A"/>
                  </a:solidFill>
                  <a:latin typeface="+mn-lt"/>
                  <a:ea typeface="CMU Sans Serif" panose="02000603000000000000" pitchFamily="2" charset="0"/>
                  <a:cs typeface="CMU Sans Serif" panose="02000603000000000000" pitchFamily="2" charset="0"/>
                </a:rPr>
                <a:t>(Multi-</a:t>
              </a:r>
              <a:r>
                <a:rPr lang="en-US" sz="1100" b="1" dirty="0" err="1" smtClean="0">
                  <a:solidFill>
                    <a:srgbClr val="E2001A"/>
                  </a:solidFill>
                  <a:latin typeface="+mn-lt"/>
                  <a:ea typeface="CMU Sans Serif" panose="02000603000000000000" pitchFamily="2" charset="0"/>
                  <a:cs typeface="CMU Sans Serif" panose="02000603000000000000" pitchFamily="2" charset="0"/>
                </a:rPr>
                <a:t>trajet</a:t>
              </a:r>
              <a:r>
                <a:rPr lang="en-US" sz="1100" b="1" dirty="0" smtClean="0">
                  <a:solidFill>
                    <a:srgbClr val="E2001A"/>
                  </a:solidFill>
                  <a:latin typeface="+mn-lt"/>
                  <a:ea typeface="CMU Sans Serif" panose="02000603000000000000" pitchFamily="2" charset="0"/>
                  <a:cs typeface="CMU Sans Serif" panose="02000603000000000000" pitchFamily="2" charset="0"/>
                </a:rPr>
                <a:t>)</a:t>
              </a:r>
              <a:endParaRPr lang="en-US" sz="1100" b="1" dirty="0">
                <a:solidFill>
                  <a:srgbClr val="E2001A"/>
                </a:solidFill>
                <a:latin typeface="+mn-lt"/>
                <a:ea typeface="CMU Sans Serif" panose="02000603000000000000" pitchFamily="2" charset="0"/>
                <a:cs typeface="CMU Sans Serif" panose="02000603000000000000" pitchFamily="2" charset="0"/>
              </a:endParaRPr>
            </a:p>
          </p:txBody>
        </p:sp>
      </p:grpSp>
      <p:sp>
        <p:nvSpPr>
          <p:cNvPr id="20" name="TextBox 19"/>
          <p:cNvSpPr txBox="1"/>
          <p:nvPr/>
        </p:nvSpPr>
        <p:spPr>
          <a:xfrm>
            <a:off x="827584" y="4509120"/>
            <a:ext cx="1656184" cy="246221"/>
          </a:xfrm>
          <a:prstGeom prst="rect">
            <a:avLst/>
          </a:prstGeom>
          <a:noFill/>
        </p:spPr>
        <p:txBody>
          <a:bodyPr wrap="square" rtlCol="0">
            <a:spAutoFit/>
          </a:bodyPr>
          <a:lstStyle/>
          <a:p>
            <a:r>
              <a:rPr lang="fr-CH" sz="1000" b="1" dirty="0" smtClean="0">
                <a:solidFill>
                  <a:srgbClr val="E2001A"/>
                </a:solidFill>
                <a:latin typeface="+mn-lt"/>
                <a:ea typeface="CMU Sans Serif" panose="02000603000000000000" pitchFamily="2" charset="0"/>
                <a:cs typeface="CMU Sans Serif" panose="02000603000000000000" pitchFamily="2" charset="0"/>
              </a:rPr>
              <a:t>Multi-trajet avec phase &gt; 0</a:t>
            </a:r>
            <a:endParaRPr lang="fr-CH" sz="1000" b="1" dirty="0">
              <a:solidFill>
                <a:srgbClr val="E2001A"/>
              </a:solidFill>
              <a:latin typeface="+mn-lt"/>
              <a:ea typeface="CMU Sans Serif" panose="02000603000000000000" pitchFamily="2" charset="0"/>
              <a:cs typeface="CMU Sans Serif" panose="02000603000000000000" pitchFamily="2" charset="0"/>
            </a:endParaRPr>
          </a:p>
        </p:txBody>
      </p:sp>
      <p:sp>
        <p:nvSpPr>
          <p:cNvPr id="21" name="TextBox 20"/>
          <p:cNvSpPr txBox="1"/>
          <p:nvPr/>
        </p:nvSpPr>
        <p:spPr>
          <a:xfrm>
            <a:off x="2483768" y="4509120"/>
            <a:ext cx="1800200" cy="246221"/>
          </a:xfrm>
          <a:prstGeom prst="rect">
            <a:avLst/>
          </a:prstGeom>
          <a:noFill/>
        </p:spPr>
        <p:txBody>
          <a:bodyPr wrap="square" rtlCol="0">
            <a:spAutoFit/>
          </a:bodyPr>
          <a:lstStyle/>
          <a:p>
            <a:r>
              <a:rPr lang="fr-CH" sz="1000" b="1" dirty="0" smtClean="0">
                <a:solidFill>
                  <a:srgbClr val="E2001A"/>
                </a:solidFill>
                <a:latin typeface="+mn-lt"/>
                <a:ea typeface="CMU Sans Serif" panose="02000603000000000000" pitchFamily="2" charset="0"/>
                <a:cs typeface="CMU Sans Serif" panose="02000603000000000000" pitchFamily="2" charset="0"/>
              </a:rPr>
              <a:t>Multi-trajet avec phase &lt; 0</a:t>
            </a:r>
            <a:endParaRPr lang="fr-CH" sz="1000" b="1" dirty="0">
              <a:solidFill>
                <a:srgbClr val="E2001A"/>
              </a:solidFill>
              <a:latin typeface="+mn-lt"/>
              <a:ea typeface="CMU Sans Serif" panose="02000603000000000000" pitchFamily="2" charset="0"/>
              <a:cs typeface="CMU Sans Serif" panose="02000603000000000000" pitchFamily="2" charset="0"/>
            </a:endParaRPr>
          </a:p>
        </p:txBody>
      </p:sp>
      <p:sp>
        <p:nvSpPr>
          <p:cNvPr id="22" name="TextBox 21"/>
          <p:cNvSpPr txBox="1"/>
          <p:nvPr/>
        </p:nvSpPr>
        <p:spPr>
          <a:xfrm>
            <a:off x="7520222" y="5210327"/>
            <a:ext cx="745471" cy="161583"/>
          </a:xfrm>
          <a:prstGeom prst="rect">
            <a:avLst/>
          </a:prstGeom>
          <a:solidFill>
            <a:schemeClr val="bg2"/>
          </a:solidFill>
        </p:spPr>
        <p:txBody>
          <a:bodyPr wrap="square" lIns="0" tIns="0" rIns="0" bIns="0" rtlCol="0">
            <a:spAutoFit/>
          </a:bodyPr>
          <a:lstStyle/>
          <a:p>
            <a:r>
              <a:rPr lang="en-US" sz="1050" dirty="0" smtClean="0">
                <a:latin typeface="CMU Sans Serif" panose="02000603000000000000" pitchFamily="2" charset="0"/>
                <a:ea typeface="CMU Sans Serif" panose="02000603000000000000" pitchFamily="2" charset="0"/>
                <a:cs typeface="CMU Sans Serif" panose="02000603000000000000" pitchFamily="2" charset="0"/>
              </a:rPr>
              <a:t> Source: [Img_4]</a:t>
            </a:r>
            <a:endParaRPr lang="en-US" sz="105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3" name="ZoneTexte 22"/>
          <p:cNvSpPr txBox="1"/>
          <p:nvPr/>
        </p:nvSpPr>
        <p:spPr>
          <a:xfrm>
            <a:off x="5580112" y="6021288"/>
            <a:ext cx="1181734" cy="246221"/>
          </a:xfrm>
          <a:prstGeom prst="rect">
            <a:avLst/>
          </a:prstGeom>
          <a:noFill/>
        </p:spPr>
        <p:txBody>
          <a:bodyPr wrap="none" rtlCol="0">
            <a:spAutoFit/>
          </a:bodyPr>
          <a:lstStyle/>
          <a:p>
            <a:r>
              <a:rPr lang="fr-CH" sz="1000" dirty="0" smtClean="0"/>
              <a:t>[Edward </a:t>
            </a:r>
            <a:r>
              <a:rPr lang="fr-CH" sz="1000" dirty="0" err="1" smtClean="0"/>
              <a:t>Ng</a:t>
            </a:r>
            <a:r>
              <a:rPr lang="fr-CH" sz="1000" dirty="0" smtClean="0"/>
              <a:t>, 1990]</a:t>
            </a:r>
            <a:endParaRPr lang="fr-CH" sz="1000" dirty="0"/>
          </a:p>
        </p:txBody>
      </p:sp>
    </p:spTree>
    <p:extLst>
      <p:ext uri="{BB962C8B-B14F-4D97-AF65-F5344CB8AC3E}">
        <p14:creationId xmlns:p14="http://schemas.microsoft.com/office/powerpoint/2010/main" val="27834206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76672"/>
            <a:ext cx="7772400" cy="659160"/>
          </a:xfrm>
        </p:spPr>
        <p:txBody>
          <a:bodyPr/>
          <a:lstStyle/>
          <a:p>
            <a:r>
              <a:rPr lang="fr-CH" sz="3200" b="1" i="1" dirty="0" smtClean="0">
                <a:effectLst>
                  <a:outerShdw blurRad="38100" dist="38100" dir="2700000" algn="tl">
                    <a:srgbClr val="000000">
                      <a:alpha val="43137"/>
                    </a:srgbClr>
                  </a:outerShdw>
                </a:effectLst>
              </a:rPr>
              <a:t>Du multi-trajet à la réflectométrie GNSS-R</a:t>
            </a:r>
            <a:endParaRPr lang="fr-CH" sz="3200"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28651" y="1317677"/>
            <a:ext cx="4302578" cy="4838020"/>
          </a:xfrm>
        </p:spPr>
        <p:txBody>
          <a:bodyPr>
            <a:noAutofit/>
          </a:bodyPr>
          <a:lstStyle/>
          <a:p>
            <a:r>
              <a:rPr lang="fr-CH" sz="1600" dirty="0" smtClean="0">
                <a:solidFill>
                  <a:srgbClr val="E2001A"/>
                </a:solidFill>
              </a:rPr>
              <a:t>1988: </a:t>
            </a:r>
            <a:r>
              <a:rPr lang="fr-CH" sz="1600" dirty="0" err="1" smtClean="0"/>
              <a:t>Diffusiométrie</a:t>
            </a:r>
            <a:r>
              <a:rPr lang="fr-CH" sz="1600" dirty="0" smtClean="0"/>
              <a:t> multistatique proposée par Hall et </a:t>
            </a:r>
            <a:r>
              <a:rPr lang="fr-CH" sz="1600" dirty="0" err="1" smtClean="0"/>
              <a:t>Cordey</a:t>
            </a:r>
            <a:r>
              <a:rPr lang="fr-CH" sz="1600" dirty="0" smtClean="0"/>
              <a:t> (Marconi)</a:t>
            </a:r>
          </a:p>
          <a:p>
            <a:r>
              <a:rPr lang="fr-CH" sz="1600" dirty="0" smtClean="0">
                <a:solidFill>
                  <a:srgbClr val="E2001A"/>
                </a:solidFill>
              </a:rPr>
              <a:t>1993: </a:t>
            </a:r>
            <a:r>
              <a:rPr lang="fr-CH" sz="1600" dirty="0" smtClean="0"/>
              <a:t>GPS (IOC) et GLONASS déclarés opérationnels</a:t>
            </a:r>
          </a:p>
          <a:p>
            <a:r>
              <a:rPr lang="fr-CH" sz="1600" dirty="0" smtClean="0">
                <a:solidFill>
                  <a:srgbClr val="E2001A"/>
                </a:solidFill>
              </a:rPr>
              <a:t>1993: </a:t>
            </a:r>
            <a:r>
              <a:rPr lang="fr-CH" sz="1600" dirty="0" smtClean="0"/>
              <a:t>Concepts de réflectométrie passive et système d’interférométrie proposés par Martín-</a:t>
            </a:r>
            <a:r>
              <a:rPr lang="fr-CH" sz="1600" dirty="0" err="1" smtClean="0"/>
              <a:t>Neira</a:t>
            </a:r>
            <a:r>
              <a:rPr lang="fr-CH" sz="1600" dirty="0" smtClean="0"/>
              <a:t> (Brevet ESA) pour altimétrie océanique</a:t>
            </a:r>
          </a:p>
          <a:p>
            <a:r>
              <a:rPr lang="fr-CH" sz="1600" dirty="0" smtClean="0">
                <a:solidFill>
                  <a:srgbClr val="E2001A"/>
                </a:solidFill>
              </a:rPr>
              <a:t>1994: </a:t>
            </a:r>
            <a:r>
              <a:rPr lang="fr-CH" sz="1600" dirty="0" smtClean="0"/>
              <a:t>Le GPS d’un chasseur Alpha-jet se verrouille sur le signal réfléchi</a:t>
            </a:r>
          </a:p>
          <a:p>
            <a:r>
              <a:rPr lang="fr-CH" sz="1600" dirty="0" smtClean="0">
                <a:solidFill>
                  <a:srgbClr val="E2001A"/>
                </a:solidFill>
              </a:rPr>
              <a:t>1994: </a:t>
            </a:r>
            <a:r>
              <a:rPr lang="fr-CH" sz="1600" dirty="0" smtClean="0"/>
              <a:t>Premier signal GPS réfléchi mesuré dans l’espace par un instrument (SIR-C/X-SAR) à bord de la navette spatiale dans la bande L</a:t>
            </a:r>
          </a:p>
          <a:p>
            <a:r>
              <a:rPr lang="fr-CH" sz="1600" dirty="0" smtClean="0">
                <a:solidFill>
                  <a:srgbClr val="E2001A"/>
                </a:solidFill>
              </a:rPr>
              <a:t>1997-2003:</a:t>
            </a:r>
            <a:r>
              <a:rPr lang="fr-CH" sz="1600" dirty="0" smtClean="0"/>
              <a:t> Autres expériences avec d’autres applications GNSS-R</a:t>
            </a:r>
          </a:p>
          <a:p>
            <a:r>
              <a:rPr lang="fr-CH" sz="1600" dirty="0" smtClean="0">
                <a:solidFill>
                  <a:srgbClr val="E2001A"/>
                </a:solidFill>
              </a:rPr>
              <a:t>2003:</a:t>
            </a:r>
            <a:r>
              <a:rPr lang="fr-CH" sz="1600" dirty="0" smtClean="0"/>
              <a:t> Expériences spatiales GNSS-R conduites par le Royaume-Uni (UK-DMC)</a:t>
            </a:r>
            <a:endParaRPr lang="fr-CH" sz="1600" dirty="0"/>
          </a:p>
        </p:txBody>
      </p:sp>
      <p:sp>
        <p:nvSpPr>
          <p:cNvPr id="10" name="TextBox 9"/>
          <p:cNvSpPr txBox="1"/>
          <p:nvPr/>
        </p:nvSpPr>
        <p:spPr>
          <a:xfrm>
            <a:off x="5936292" y="3626255"/>
            <a:ext cx="2207584" cy="246221"/>
          </a:xfrm>
          <a:prstGeom prst="rect">
            <a:avLst/>
          </a:prstGeom>
          <a:noFill/>
        </p:spPr>
        <p:txBody>
          <a:bodyPr wrap="square" rtlCol="0">
            <a:spAutoFit/>
          </a:bodyPr>
          <a:lstStyle/>
          <a:p>
            <a:pPr algn="ctr"/>
            <a:r>
              <a:rPr lang="en-US" sz="1000" dirty="0" smtClean="0">
                <a:latin typeface="+mn-lt"/>
                <a:ea typeface="CMU Sans Serif" panose="02000603000000000000" pitchFamily="2" charset="0"/>
                <a:cs typeface="CMU Sans Serif" panose="02000603000000000000" pitchFamily="2" charset="0"/>
              </a:rPr>
              <a:t>Mission UK-DMC</a:t>
            </a:r>
            <a:endParaRPr lang="en-US" sz="1000" dirty="0">
              <a:latin typeface="+mn-lt"/>
              <a:ea typeface="CMU Sans Serif" panose="02000603000000000000" pitchFamily="2" charset="0"/>
              <a:cs typeface="CMU Sans Serif" panose="02000603000000000000" pitchFamily="2"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379" y="3909023"/>
            <a:ext cx="2714625" cy="19841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336" y="5013176"/>
            <a:ext cx="951123" cy="865710"/>
          </a:xfrm>
          <a:prstGeom prst="rect">
            <a:avLst/>
          </a:prstGeom>
        </p:spPr>
      </p:pic>
      <p:sp>
        <p:nvSpPr>
          <p:cNvPr id="12" name="TextBox 11"/>
          <p:cNvSpPr txBox="1"/>
          <p:nvPr/>
        </p:nvSpPr>
        <p:spPr>
          <a:xfrm>
            <a:off x="5292080" y="6021288"/>
            <a:ext cx="2207585" cy="553998"/>
          </a:xfrm>
          <a:prstGeom prst="rect">
            <a:avLst/>
          </a:prstGeom>
          <a:noFill/>
        </p:spPr>
        <p:txBody>
          <a:bodyPr wrap="square" rtlCol="0">
            <a:spAutoFit/>
          </a:bodyPr>
          <a:lstStyle/>
          <a:p>
            <a:pPr algn="ctr"/>
            <a:r>
              <a:rPr lang="fr-CH" sz="1000" dirty="0" smtClean="0">
                <a:latin typeface="+mn-lt"/>
                <a:ea typeface="CMU Sans Serif" panose="02000603000000000000" pitchFamily="2" charset="0"/>
                <a:cs typeface="CMU Sans Serif" panose="02000603000000000000" pitchFamily="2" charset="0"/>
              </a:rPr>
              <a:t>Configuration de la mission SIR-C/X-SAR et photo de l’instrument dans la navette spatiale</a:t>
            </a:r>
            <a:endParaRPr lang="fr-CH" sz="1000" dirty="0">
              <a:latin typeface="+mn-lt"/>
              <a:ea typeface="CMU Sans Serif" panose="02000603000000000000" pitchFamily="2" charset="0"/>
              <a:cs typeface="CMU Sans Serif" panose="02000603000000000000" pitchFamily="2"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031" y="1384967"/>
            <a:ext cx="3386598" cy="2214563"/>
          </a:xfrm>
          <a:prstGeom prst="rect">
            <a:avLst/>
          </a:prstGeom>
        </p:spPr>
      </p:pic>
    </p:spTree>
    <p:extLst>
      <p:ext uri="{BB962C8B-B14F-4D97-AF65-F5344CB8AC3E}">
        <p14:creationId xmlns:p14="http://schemas.microsoft.com/office/powerpoint/2010/main" val="35303273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5759"/>
            <a:ext cx="7886700" cy="884011"/>
          </a:xfrm>
        </p:spPr>
        <p:txBody>
          <a:bodyPr/>
          <a:lstStyle/>
          <a:p>
            <a:r>
              <a:rPr lang="en-US" sz="3600" b="1" i="1" dirty="0" smtClean="0">
                <a:effectLst>
                  <a:outerShdw blurRad="38100" dist="38100" dir="2700000" algn="tl">
                    <a:srgbClr val="000000">
                      <a:alpha val="43137"/>
                    </a:srgbClr>
                  </a:outerShdw>
                </a:effectLst>
              </a:rPr>
              <a:t>Concept de </a:t>
            </a:r>
            <a:r>
              <a:rPr lang="fr-CH" sz="3600" b="1" i="1" dirty="0" smtClean="0">
                <a:effectLst>
                  <a:outerShdw blurRad="38100" dist="38100" dir="2700000" algn="tl">
                    <a:srgbClr val="000000">
                      <a:alpha val="43137"/>
                    </a:srgbClr>
                  </a:outerShdw>
                </a:effectLst>
              </a:rPr>
              <a:t>réflectométrie </a:t>
            </a:r>
            <a:r>
              <a:rPr lang="en-US" sz="3600" b="1" i="1" dirty="0" smtClean="0">
                <a:effectLst>
                  <a:outerShdw blurRad="38100" dist="38100" dir="2700000" algn="tl">
                    <a:srgbClr val="000000">
                      <a:alpha val="43137"/>
                    </a:srgbClr>
                  </a:outerShdw>
                </a:effectLst>
              </a:rPr>
              <a:t>GNSS-R</a:t>
            </a:r>
            <a:endParaRPr lang="en-US" sz="3600" b="1" i="1" dirty="0">
              <a:effectLst>
                <a:outerShdw blurRad="38100" dist="38100" dir="2700000" algn="tl">
                  <a:srgbClr val="000000">
                    <a:alpha val="43137"/>
                  </a:srgbClr>
                </a:outerShdw>
              </a:effectLst>
            </a:endParaRPr>
          </a:p>
        </p:txBody>
      </p:sp>
      <p:grpSp>
        <p:nvGrpSpPr>
          <p:cNvPr id="3" name="Group 100"/>
          <p:cNvGrpSpPr/>
          <p:nvPr/>
        </p:nvGrpSpPr>
        <p:grpSpPr>
          <a:xfrm>
            <a:off x="-167683" y="2204863"/>
            <a:ext cx="4888815" cy="4247312"/>
            <a:chOff x="14127" y="1682908"/>
            <a:chExt cx="6137321" cy="3998994"/>
          </a:xfrm>
        </p:grpSpPr>
        <p:sp>
          <p:nvSpPr>
            <p:cNvPr id="11" name="Rectangle 10"/>
            <p:cNvSpPr/>
            <p:nvPr/>
          </p:nvSpPr>
          <p:spPr>
            <a:xfrm>
              <a:off x="838200" y="4627985"/>
              <a:ext cx="4368282" cy="8063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08799" y="4736746"/>
              <a:ext cx="1911220" cy="457199"/>
            </a:xfrm>
            <a:prstGeom prst="ellipse">
              <a:avLst/>
            </a:prstGeom>
            <a:solidFill>
              <a:schemeClr val="accent5">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a:off x="1156995" y="3321697"/>
              <a:ext cx="279919" cy="251927"/>
            </a:xfrm>
            <a:prstGeom prst="hexagon">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21181" y="2903274"/>
              <a:ext cx="1172073" cy="376718"/>
            </a:xfrm>
            <a:prstGeom prst="rect">
              <a:avLst/>
            </a:prstGeom>
            <a:noFill/>
          </p:spPr>
          <p:txBody>
            <a:bodyPr wrap="square" rtlCol="0">
              <a:spAutoFit/>
            </a:bodyPr>
            <a:lstStyle/>
            <a:p>
              <a:pPr algn="ctr"/>
              <a:r>
                <a:rPr lang="es-ES_tradnl" sz="1000" b="1" dirty="0" err="1" smtClean="0">
                  <a:latin typeface="+mn-lt"/>
                  <a:ea typeface="CMU Sans Serif" panose="02000603000000000000" pitchFamily="2" charset="0"/>
                  <a:cs typeface="CMU Sans Serif" panose="02000603000000000000" pitchFamily="2" charset="0"/>
                </a:rPr>
                <a:t>Récepteur</a:t>
              </a:r>
              <a:r>
                <a:rPr lang="es-ES_tradnl" sz="1000" b="1" dirty="0" smtClean="0">
                  <a:latin typeface="+mn-lt"/>
                  <a:ea typeface="CMU Sans Serif" panose="02000603000000000000" pitchFamily="2" charset="0"/>
                  <a:cs typeface="CMU Sans Serif" panose="02000603000000000000" pitchFamily="2" charset="0"/>
                </a:rPr>
                <a:t> GNSS</a:t>
              </a:r>
            </a:p>
          </p:txBody>
        </p:sp>
        <p:cxnSp>
          <p:nvCxnSpPr>
            <p:cNvPr id="26" name="Straight Arrow Connector 25"/>
            <p:cNvCxnSpPr/>
            <p:nvPr/>
          </p:nvCxnSpPr>
          <p:spPr>
            <a:xfrm flipV="1">
              <a:off x="2547257" y="2087277"/>
              <a:ext cx="2127315" cy="2878070"/>
            </a:xfrm>
            <a:prstGeom prst="straightConnector1">
              <a:avLst/>
            </a:prstGeom>
            <a:ln w="28575">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608270" y="1682908"/>
              <a:ext cx="1543178" cy="231826"/>
            </a:xfrm>
            <a:prstGeom prst="rect">
              <a:avLst/>
            </a:prstGeom>
            <a:noFill/>
          </p:spPr>
          <p:txBody>
            <a:bodyPr wrap="square" rtlCol="0">
              <a:spAutoFit/>
            </a:bodyPr>
            <a:lstStyle/>
            <a:p>
              <a:pPr algn="ctr"/>
              <a:r>
                <a:rPr lang="en-US" sz="1000" b="1" dirty="0" err="1" smtClean="0">
                  <a:latin typeface="+mn-lt"/>
                  <a:ea typeface="CMU Sans Serif" panose="02000603000000000000" pitchFamily="2" charset="0"/>
                  <a:cs typeface="CMU Sans Serif" panose="02000603000000000000" pitchFamily="2" charset="0"/>
                </a:rPr>
                <a:t>Emetteur</a:t>
              </a:r>
              <a:r>
                <a:rPr lang="en-US" sz="1000" b="1" dirty="0" smtClean="0">
                  <a:latin typeface="+mn-lt"/>
                  <a:ea typeface="CMU Sans Serif" panose="02000603000000000000" pitchFamily="2" charset="0"/>
                  <a:cs typeface="CMU Sans Serif" panose="02000603000000000000" pitchFamily="2" charset="0"/>
                </a:rPr>
                <a:t> GNSS</a:t>
              </a:r>
            </a:p>
          </p:txBody>
        </p:sp>
        <p:sp>
          <p:nvSpPr>
            <p:cNvPr id="39" name="Oval 38"/>
            <p:cNvSpPr/>
            <p:nvPr/>
          </p:nvSpPr>
          <p:spPr>
            <a:xfrm>
              <a:off x="4683839" y="1894114"/>
              <a:ext cx="205839" cy="20583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778294">
              <a:off x="4392994" y="1764311"/>
              <a:ext cx="316760" cy="22393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1778294">
              <a:off x="4855073" y="2005822"/>
              <a:ext cx="316760" cy="22393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a:stCxn id="21" idx="0"/>
            </p:cNvCxnSpPr>
            <p:nvPr/>
          </p:nvCxnSpPr>
          <p:spPr>
            <a:xfrm flipV="1">
              <a:off x="1436914" y="2070591"/>
              <a:ext cx="3237658" cy="1377070"/>
            </a:xfrm>
            <a:prstGeom prst="straightConnector1">
              <a:avLst/>
            </a:prstGeom>
            <a:ln w="28575">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896348" y="5276207"/>
              <a:ext cx="1543178" cy="405695"/>
            </a:xfrm>
            <a:prstGeom prst="rect">
              <a:avLst/>
            </a:prstGeom>
            <a:noFill/>
          </p:spPr>
          <p:txBody>
            <a:bodyPr wrap="square" rtlCol="0">
              <a:spAutoFit/>
            </a:bodyPr>
            <a:lstStyle/>
            <a:p>
              <a:pPr algn="ctr"/>
              <a:r>
                <a:rPr lang="en-US" sz="1100" dirty="0" smtClean="0">
                  <a:latin typeface="+mn-lt"/>
                  <a:ea typeface="CMU Sans Serif" panose="02000603000000000000" pitchFamily="2" charset="0"/>
                  <a:cs typeface="CMU Sans Serif" panose="02000603000000000000" pitchFamily="2" charset="0"/>
                </a:rPr>
                <a:t>Zone de scintillation</a:t>
              </a:r>
            </a:p>
          </p:txBody>
        </p:sp>
        <p:sp>
          <p:nvSpPr>
            <p:cNvPr id="47" name="Oval 46"/>
            <p:cNvSpPr/>
            <p:nvPr/>
          </p:nvSpPr>
          <p:spPr>
            <a:xfrm>
              <a:off x="2492375" y="4956176"/>
              <a:ext cx="101599" cy="502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H="1" flipV="1">
              <a:off x="1436915" y="3456991"/>
              <a:ext cx="1110342" cy="1515711"/>
            </a:xfrm>
            <a:prstGeom prst="straightConnector1">
              <a:avLst/>
            </a:prstGeom>
            <a:ln w="28575">
              <a:solidFill>
                <a:srgbClr val="C3101A"/>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896348" y="5005015"/>
              <a:ext cx="1543178" cy="231826"/>
            </a:xfrm>
            <a:prstGeom prst="rect">
              <a:avLst/>
            </a:prstGeom>
            <a:noFill/>
          </p:spPr>
          <p:txBody>
            <a:bodyPr wrap="square" rtlCol="0">
              <a:spAutoFit/>
            </a:bodyPr>
            <a:lstStyle/>
            <a:p>
              <a:pPr algn="ctr"/>
              <a:r>
                <a:rPr lang="en-US" sz="1000" dirty="0" smtClean="0">
                  <a:latin typeface="+mn-lt"/>
                  <a:ea typeface="CMU Sans Serif" panose="02000603000000000000" pitchFamily="2" charset="0"/>
                  <a:cs typeface="CMU Sans Serif" panose="02000603000000000000" pitchFamily="2" charset="0"/>
                </a:rPr>
                <a:t>Point </a:t>
              </a:r>
              <a:r>
                <a:rPr lang="en-US" sz="1000" dirty="0" err="1" smtClean="0">
                  <a:latin typeface="+mn-lt"/>
                  <a:ea typeface="CMU Sans Serif" panose="02000603000000000000" pitchFamily="2" charset="0"/>
                  <a:cs typeface="CMU Sans Serif" panose="02000603000000000000" pitchFamily="2" charset="0"/>
                </a:rPr>
                <a:t>spéculaire</a:t>
              </a:r>
              <a:endParaRPr lang="en-US" sz="1000" dirty="0" smtClean="0">
                <a:latin typeface="+mn-lt"/>
                <a:ea typeface="CMU Sans Serif" panose="02000603000000000000" pitchFamily="2" charset="0"/>
                <a:cs typeface="CMU Sans Serif" panose="02000603000000000000" pitchFamily="2" charset="0"/>
              </a:endParaRPr>
            </a:p>
          </p:txBody>
        </p:sp>
        <p:cxnSp>
          <p:nvCxnSpPr>
            <p:cNvPr id="50" name="Straight Connector 49"/>
            <p:cNvCxnSpPr>
              <a:endCxn id="12" idx="2"/>
            </p:cNvCxnSpPr>
            <p:nvPr/>
          </p:nvCxnSpPr>
          <p:spPr>
            <a:xfrm>
              <a:off x="1436913" y="3484994"/>
              <a:ext cx="271886" cy="1480352"/>
            </a:xfrm>
            <a:prstGeom prst="line">
              <a:avLst/>
            </a:prstGeom>
            <a:ln>
              <a:solidFill>
                <a:srgbClr val="CC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12" idx="6"/>
            </p:cNvCxnSpPr>
            <p:nvPr/>
          </p:nvCxnSpPr>
          <p:spPr>
            <a:xfrm>
              <a:off x="1436914" y="3484994"/>
              <a:ext cx="2183105" cy="1480352"/>
            </a:xfrm>
            <a:prstGeom prst="line">
              <a:avLst/>
            </a:prstGeom>
            <a:ln>
              <a:solidFill>
                <a:srgbClr val="C3101A"/>
              </a:solidFill>
              <a:prstDash val="dash"/>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19819101">
              <a:off x="1990624" y="2580873"/>
              <a:ext cx="1901948" cy="231826"/>
            </a:xfrm>
            <a:prstGeom prst="rect">
              <a:avLst/>
            </a:prstGeom>
            <a:noFill/>
          </p:spPr>
          <p:txBody>
            <a:bodyPr wrap="square" rtlCol="0">
              <a:spAutoFit/>
            </a:bodyPr>
            <a:lstStyle/>
            <a:p>
              <a:pPr algn="ctr"/>
              <a:r>
                <a:rPr lang="en-US" sz="1000" dirty="0" smtClean="0">
                  <a:solidFill>
                    <a:srgbClr val="002060"/>
                  </a:solidFill>
                  <a:latin typeface="+mn-lt"/>
                  <a:ea typeface="CMU Sans Serif" panose="02000603000000000000" pitchFamily="2" charset="0"/>
                  <a:cs typeface="CMU Sans Serif" panose="02000603000000000000" pitchFamily="2" charset="0"/>
                </a:rPr>
                <a:t>Signal direct (RHCP)</a:t>
              </a:r>
            </a:p>
          </p:txBody>
        </p:sp>
        <p:sp>
          <p:nvSpPr>
            <p:cNvPr id="55" name="TextBox 54"/>
            <p:cNvSpPr txBox="1"/>
            <p:nvPr/>
          </p:nvSpPr>
          <p:spPr>
            <a:xfrm>
              <a:off x="1449093" y="3502715"/>
              <a:ext cx="2164805" cy="231826"/>
            </a:xfrm>
            <a:prstGeom prst="rect">
              <a:avLst/>
            </a:prstGeom>
            <a:noFill/>
          </p:spPr>
          <p:txBody>
            <a:bodyPr wrap="square" rtlCol="0">
              <a:spAutoFit/>
            </a:bodyPr>
            <a:lstStyle/>
            <a:p>
              <a:pPr algn="ctr"/>
              <a:r>
                <a:rPr lang="fr-CH" sz="1000" dirty="0" smtClean="0">
                  <a:solidFill>
                    <a:srgbClr val="CC0000"/>
                  </a:solidFill>
                  <a:latin typeface="+mn-lt"/>
                  <a:ea typeface="CMU Sans Serif" panose="02000603000000000000" pitchFamily="2" charset="0"/>
                  <a:cs typeface="CMU Sans Serif" panose="02000603000000000000" pitchFamily="2" charset="0"/>
                </a:rPr>
                <a:t>Signal réfléchi (LHCP)</a:t>
              </a:r>
            </a:p>
          </p:txBody>
        </p:sp>
        <p:cxnSp>
          <p:nvCxnSpPr>
            <p:cNvPr id="57" name="Straight Connector 56"/>
            <p:cNvCxnSpPr/>
            <p:nvPr/>
          </p:nvCxnSpPr>
          <p:spPr>
            <a:xfrm>
              <a:off x="838200" y="4984521"/>
              <a:ext cx="4368282" cy="0"/>
            </a:xfrm>
            <a:prstGeom prst="line">
              <a:avLst/>
            </a:prstGeom>
            <a:ln w="19050">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1296954" y="3553736"/>
              <a:ext cx="0" cy="142758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p:cNvSpPr txBox="1"/>
                <p:nvPr/>
              </p:nvSpPr>
              <p:spPr>
                <a:xfrm>
                  <a:off x="14127" y="3935718"/>
                  <a:ext cx="2024744" cy="4483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_tradnl" sz="1200" b="1" i="1" smtClean="0">
                            <a:latin typeface="Cambria Math" panose="02040503050406030204" pitchFamily="18" charset="0"/>
                          </a:rPr>
                          <m:t>𝒉</m:t>
                        </m:r>
                        <m:r>
                          <a:rPr lang="es-ES_tradnl" sz="1200" b="1" i="1" smtClean="0">
                            <a:latin typeface="Cambria Math" panose="02040503050406030204" pitchFamily="18" charset="0"/>
                            <a:ea typeface="Cambria Math" panose="02040503050406030204" pitchFamily="18" charset="0"/>
                          </a:rPr>
                          <m:t>≈</m:t>
                        </m:r>
                        <m:f>
                          <m:fPr>
                            <m:ctrlPr>
                              <a:rPr lang="es-ES_tradnl" sz="1200" b="1" i="1" smtClean="0">
                                <a:latin typeface="Cambria Math" panose="02040503050406030204" pitchFamily="18" charset="0"/>
                                <a:ea typeface="Cambria Math" panose="02040503050406030204" pitchFamily="18" charset="0"/>
                              </a:rPr>
                            </m:ctrlPr>
                          </m:fPr>
                          <m:num>
                            <m:r>
                              <a:rPr lang="es-ES_tradnl" sz="1200" b="1" i="1" smtClean="0">
                                <a:latin typeface="Cambria Math" panose="02040503050406030204" pitchFamily="18" charset="0"/>
                                <a:ea typeface="Cambria Math" panose="02040503050406030204" pitchFamily="18" charset="0"/>
                              </a:rPr>
                              <m:t>𝜹</m:t>
                            </m:r>
                          </m:num>
                          <m:den>
                            <m:r>
                              <a:rPr lang="es-ES_tradnl" sz="1200" b="1" i="1" smtClean="0">
                                <a:latin typeface="Cambria Math" panose="02040503050406030204" pitchFamily="18" charset="0"/>
                                <a:ea typeface="Cambria Math" panose="02040503050406030204" pitchFamily="18" charset="0"/>
                              </a:rPr>
                              <m:t>𝟐</m:t>
                            </m:r>
                            <m:func>
                              <m:funcPr>
                                <m:ctrlPr>
                                  <a:rPr lang="es-ES_tradnl" sz="1200" b="1" i="1" smtClean="0">
                                    <a:latin typeface="Cambria Math" panose="02040503050406030204" pitchFamily="18" charset="0"/>
                                    <a:ea typeface="Cambria Math" panose="02040503050406030204" pitchFamily="18" charset="0"/>
                                  </a:rPr>
                                </m:ctrlPr>
                              </m:funcPr>
                              <m:fName>
                                <m:r>
                                  <a:rPr lang="es-ES_tradnl" sz="1200" b="1" i="0" smtClean="0">
                                    <a:latin typeface="Cambria Math" panose="02040503050406030204" pitchFamily="18" charset="0"/>
                                    <a:ea typeface="Cambria Math" panose="02040503050406030204" pitchFamily="18" charset="0"/>
                                  </a:rPr>
                                  <m:t>𝐬𝐢𝐧</m:t>
                                </m:r>
                              </m:fName>
                              <m:e>
                                <m:r>
                                  <a:rPr lang="es-ES_tradnl" sz="1200" b="1" i="1" smtClean="0">
                                    <a:latin typeface="Cambria Math" panose="02040503050406030204" pitchFamily="18" charset="0"/>
                                    <a:ea typeface="Cambria Math" panose="02040503050406030204" pitchFamily="18" charset="0"/>
                                  </a:rPr>
                                  <m:t>(</m:t>
                                </m:r>
                                <m:sSub>
                                  <m:sSubPr>
                                    <m:ctrlPr>
                                      <a:rPr lang="es-ES_tradnl" sz="1200" b="1" i="1" smtClean="0">
                                        <a:latin typeface="Cambria Math" panose="02040503050406030204" pitchFamily="18" charset="0"/>
                                        <a:ea typeface="Cambria Math" panose="02040503050406030204" pitchFamily="18" charset="0"/>
                                      </a:rPr>
                                    </m:ctrlPr>
                                  </m:sSubPr>
                                  <m:e>
                                    <m:r>
                                      <a:rPr lang="es-ES_tradnl" sz="1200" b="1" i="1" smtClean="0">
                                        <a:latin typeface="Cambria Math" panose="02040503050406030204" pitchFamily="18" charset="0"/>
                                        <a:ea typeface="Cambria Math" panose="02040503050406030204" pitchFamily="18" charset="0"/>
                                      </a:rPr>
                                      <m:t>𝜽</m:t>
                                    </m:r>
                                  </m:e>
                                  <m:sub>
                                    <m:r>
                                      <a:rPr lang="es-ES_tradnl" sz="1200" b="1" i="1" smtClean="0">
                                        <a:latin typeface="Cambria Math" panose="02040503050406030204" pitchFamily="18" charset="0"/>
                                        <a:ea typeface="Cambria Math" panose="02040503050406030204" pitchFamily="18" charset="0"/>
                                      </a:rPr>
                                      <m:t>𝒆𝒍</m:t>
                                    </m:r>
                                  </m:sub>
                                </m:sSub>
                                <m:r>
                                  <a:rPr lang="es-ES_tradnl" sz="1200" b="1" i="1" smtClean="0">
                                    <a:latin typeface="Cambria Math" panose="02040503050406030204" pitchFamily="18" charset="0"/>
                                    <a:ea typeface="Cambria Math" panose="02040503050406030204" pitchFamily="18" charset="0"/>
                                  </a:rPr>
                                  <m:t>)</m:t>
                                </m:r>
                              </m:e>
                            </m:func>
                          </m:den>
                        </m:f>
                      </m:oMath>
                    </m:oMathPara>
                  </a14:m>
                  <a:endParaRPr lang="en-US" sz="1200" b="1" dirty="0"/>
                </a:p>
              </p:txBody>
            </p:sp>
          </mc:Choice>
          <mc:Fallback xmlns="">
            <p:sp>
              <p:nvSpPr>
                <p:cNvPr id="64" name="TextBox 63"/>
                <p:cNvSpPr txBox="1">
                  <a:spLocks noRot="1" noChangeAspect="1" noMove="1" noResize="1" noEditPoints="1" noAdjustHandles="1" noChangeArrowheads="1" noChangeShapeType="1" noTextEdit="1"/>
                </p:cNvSpPr>
                <p:nvPr/>
              </p:nvSpPr>
              <p:spPr>
                <a:xfrm>
                  <a:off x="14127" y="3935718"/>
                  <a:ext cx="2024744" cy="448318"/>
                </a:xfrm>
                <a:prstGeom prst="rect">
                  <a:avLst/>
                </a:prstGeom>
                <a:blipFill rotWithShape="1">
                  <a:blip r:embed="rId3"/>
                  <a:stretch>
                    <a:fillRect b="-6410"/>
                  </a:stretch>
                </a:blipFill>
              </p:spPr>
              <p:txBody>
                <a:bodyPr/>
                <a:lstStyle/>
                <a:p>
                  <a:r>
                    <a:rPr lang="fr-CH">
                      <a:noFill/>
                    </a:rPr>
                    <a:t> </a:t>
                  </a:r>
                </a:p>
              </p:txBody>
            </p:sp>
          </mc:Fallback>
        </mc:AlternateContent>
        <p:sp>
          <p:nvSpPr>
            <p:cNvPr id="65" name="Arc 64"/>
            <p:cNvSpPr/>
            <p:nvPr/>
          </p:nvSpPr>
          <p:spPr>
            <a:xfrm>
              <a:off x="2399691" y="4746077"/>
              <a:ext cx="474140" cy="452722"/>
            </a:xfrm>
            <a:prstGeom prst="arc">
              <a:avLst>
                <a:gd name="adj1" fmla="val 17673944"/>
                <a:gd name="adj2" fmla="val 0"/>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6" name="TextBox 65"/>
                <p:cNvSpPr txBox="1"/>
                <p:nvPr/>
              </p:nvSpPr>
              <p:spPr>
                <a:xfrm>
                  <a:off x="2784567" y="4696379"/>
                  <a:ext cx="382556" cy="2463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ES_tradnl" sz="1100" b="1" i="1" smtClean="0">
                                <a:solidFill>
                                  <a:srgbClr val="002060"/>
                                </a:solidFill>
                                <a:latin typeface="Cambria Math" panose="02040503050406030204" pitchFamily="18" charset="0"/>
                              </a:rPr>
                            </m:ctrlPr>
                          </m:sSubPr>
                          <m:e>
                            <m:r>
                              <a:rPr lang="es-ES_tradnl" sz="1100" b="1" i="1" smtClean="0">
                                <a:solidFill>
                                  <a:srgbClr val="002060"/>
                                </a:solidFill>
                                <a:latin typeface="Cambria Math" panose="02040503050406030204" pitchFamily="18" charset="0"/>
                              </a:rPr>
                              <m:t>𝜽</m:t>
                            </m:r>
                          </m:e>
                          <m:sub>
                            <m:r>
                              <a:rPr lang="es-ES_tradnl" sz="1100" b="1" i="1" smtClean="0">
                                <a:solidFill>
                                  <a:srgbClr val="002060"/>
                                </a:solidFill>
                                <a:latin typeface="Cambria Math" panose="02040503050406030204" pitchFamily="18" charset="0"/>
                              </a:rPr>
                              <m:t>𝒆𝒍</m:t>
                            </m:r>
                          </m:sub>
                        </m:sSub>
                      </m:oMath>
                    </m:oMathPara>
                  </a14:m>
                  <a:endParaRPr lang="en-US" sz="1100" b="1" dirty="0">
                    <a:solidFill>
                      <a:srgbClr val="002060"/>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2784567" y="4696379"/>
                  <a:ext cx="382556" cy="246315"/>
                </a:xfrm>
                <a:prstGeom prst="rect">
                  <a:avLst/>
                </a:prstGeom>
                <a:blipFill rotWithShape="0">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1918510" y="4680382"/>
                  <a:ext cx="382556" cy="2463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ES_tradnl" sz="1100" b="1" i="1" smtClean="0">
                                <a:solidFill>
                                  <a:srgbClr val="002060"/>
                                </a:solidFill>
                                <a:latin typeface="Cambria Math" panose="02040503050406030204" pitchFamily="18" charset="0"/>
                              </a:rPr>
                            </m:ctrlPr>
                          </m:sSubPr>
                          <m:e>
                            <m:r>
                              <a:rPr lang="es-ES_tradnl" sz="1100" b="1" i="1" smtClean="0">
                                <a:solidFill>
                                  <a:srgbClr val="002060"/>
                                </a:solidFill>
                                <a:latin typeface="Cambria Math" panose="02040503050406030204" pitchFamily="18" charset="0"/>
                              </a:rPr>
                              <m:t>𝜽</m:t>
                            </m:r>
                          </m:e>
                          <m:sub>
                            <m:r>
                              <a:rPr lang="es-ES_tradnl" sz="1100" b="1" i="1" smtClean="0">
                                <a:solidFill>
                                  <a:srgbClr val="002060"/>
                                </a:solidFill>
                                <a:latin typeface="Cambria Math" panose="02040503050406030204" pitchFamily="18" charset="0"/>
                              </a:rPr>
                              <m:t>𝒆𝒍</m:t>
                            </m:r>
                          </m:sub>
                        </m:sSub>
                      </m:oMath>
                    </m:oMathPara>
                  </a14:m>
                  <a:endParaRPr lang="en-US" sz="1100" b="1" dirty="0">
                    <a:solidFill>
                      <a:srgbClr val="002060"/>
                    </a:solidFill>
                  </a:endParaRPr>
                </a:p>
              </p:txBody>
            </p:sp>
          </mc:Choice>
          <mc:Fallback xmlns="">
            <p:sp>
              <p:nvSpPr>
                <p:cNvPr id="67" name="TextBox 66"/>
                <p:cNvSpPr txBox="1">
                  <a:spLocks noRot="1" noChangeAspect="1" noMove="1" noResize="1" noEditPoints="1" noAdjustHandles="1" noChangeArrowheads="1" noChangeShapeType="1" noTextEdit="1"/>
                </p:cNvSpPr>
                <p:nvPr/>
              </p:nvSpPr>
              <p:spPr>
                <a:xfrm>
                  <a:off x="1918510" y="4680382"/>
                  <a:ext cx="382556" cy="246315"/>
                </a:xfrm>
                <a:prstGeom prst="rect">
                  <a:avLst/>
                </a:prstGeom>
                <a:blipFill rotWithShape="0">
                  <a:blip r:embed="rId4" cstate="print"/>
                  <a:stretch>
                    <a:fillRect/>
                  </a:stretch>
                </a:blipFill>
              </p:spPr>
              <p:txBody>
                <a:bodyPr/>
                <a:lstStyle/>
                <a:p>
                  <a:r>
                    <a:rPr lang="en-US">
                      <a:noFill/>
                    </a:rPr>
                    <a:t> </a:t>
                  </a:r>
                </a:p>
              </p:txBody>
            </p:sp>
          </mc:Fallback>
        </mc:AlternateContent>
        <p:sp>
          <p:nvSpPr>
            <p:cNvPr id="68" name="Arc 67"/>
            <p:cNvSpPr/>
            <p:nvPr/>
          </p:nvSpPr>
          <p:spPr>
            <a:xfrm flipH="1">
              <a:off x="2222342" y="4748694"/>
              <a:ext cx="448895" cy="452722"/>
            </a:xfrm>
            <a:prstGeom prst="arc">
              <a:avLst>
                <a:gd name="adj1" fmla="val 17673944"/>
                <a:gd name="adj2" fmla="val 0"/>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82" name="Content Placeholder 81"/>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303280" y="3640843"/>
            <a:ext cx="4449110" cy="2338635"/>
          </a:xfrm>
        </p:spPr>
      </p:pic>
      <p:cxnSp>
        <p:nvCxnSpPr>
          <p:cNvPr id="84" name="Straight Arrow Connector 83"/>
          <p:cNvCxnSpPr/>
          <p:nvPr/>
        </p:nvCxnSpPr>
        <p:spPr>
          <a:xfrm>
            <a:off x="4604730" y="5903444"/>
            <a:ext cx="321916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flipV="1">
            <a:off x="4604730" y="3824768"/>
            <a:ext cx="1" cy="20839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7255808" y="4099025"/>
            <a:ext cx="1084997" cy="246221"/>
          </a:xfrm>
          <a:prstGeom prst="rect">
            <a:avLst/>
          </a:prstGeom>
          <a:noFill/>
        </p:spPr>
        <p:txBody>
          <a:bodyPr wrap="square" rtlCol="0">
            <a:spAutoFit/>
          </a:bodyPr>
          <a:lstStyle/>
          <a:p>
            <a:r>
              <a:rPr lang="fr-CH" sz="1000" dirty="0" smtClean="0">
                <a:latin typeface="+mn-lt"/>
                <a:ea typeface="CMU Sans Serif" panose="02000603000000000000" pitchFamily="2" charset="0"/>
                <a:cs typeface="CMU Sans Serif" panose="02000603000000000000" pitchFamily="2" charset="0"/>
              </a:rPr>
              <a:t>Signal direct</a:t>
            </a:r>
            <a:endParaRPr lang="fr-CH" sz="1000" dirty="0">
              <a:latin typeface="+mn-lt"/>
              <a:ea typeface="CMU Sans Serif" panose="02000603000000000000" pitchFamily="2" charset="0"/>
              <a:cs typeface="CMU Sans Serif" panose="02000603000000000000" pitchFamily="2" charset="0"/>
            </a:endParaRPr>
          </a:p>
        </p:txBody>
      </p:sp>
      <p:sp>
        <p:nvSpPr>
          <p:cNvPr id="89" name="TextBox 88"/>
          <p:cNvSpPr txBox="1"/>
          <p:nvPr/>
        </p:nvSpPr>
        <p:spPr>
          <a:xfrm>
            <a:off x="7260925" y="4343157"/>
            <a:ext cx="1084997" cy="246221"/>
          </a:xfrm>
          <a:prstGeom prst="rect">
            <a:avLst/>
          </a:prstGeom>
          <a:noFill/>
        </p:spPr>
        <p:txBody>
          <a:bodyPr wrap="square" rtlCol="0">
            <a:spAutoFit/>
          </a:bodyPr>
          <a:lstStyle/>
          <a:p>
            <a:r>
              <a:rPr lang="fr-CH" sz="1000" dirty="0" smtClean="0">
                <a:latin typeface="+mn-lt"/>
                <a:ea typeface="CMU Sans Serif" panose="02000603000000000000" pitchFamily="2" charset="0"/>
                <a:cs typeface="CMU Sans Serif" panose="02000603000000000000" pitchFamily="2" charset="0"/>
              </a:rPr>
              <a:t>Signal réfléchi</a:t>
            </a:r>
            <a:endParaRPr lang="fr-CH" sz="1000" dirty="0">
              <a:latin typeface="+mn-lt"/>
              <a:ea typeface="CMU Sans Serif" panose="02000603000000000000" pitchFamily="2" charset="0"/>
              <a:cs typeface="CMU Sans Serif" panose="02000603000000000000" pitchFamily="2" charset="0"/>
            </a:endParaRPr>
          </a:p>
        </p:txBody>
      </p:sp>
      <p:sp>
        <p:nvSpPr>
          <p:cNvPr id="90" name="TextBox 89"/>
          <p:cNvSpPr txBox="1"/>
          <p:nvPr/>
        </p:nvSpPr>
        <p:spPr>
          <a:xfrm>
            <a:off x="5671814" y="5942589"/>
            <a:ext cx="1455616" cy="246221"/>
          </a:xfrm>
          <a:prstGeom prst="rect">
            <a:avLst/>
          </a:prstGeom>
          <a:noFill/>
        </p:spPr>
        <p:txBody>
          <a:bodyPr wrap="square" rtlCol="0">
            <a:spAutoFit/>
          </a:bodyPr>
          <a:lstStyle/>
          <a:p>
            <a:r>
              <a:rPr lang="en-US" sz="1000" dirty="0" smtClean="0">
                <a:latin typeface="+mn-lt"/>
                <a:ea typeface="CMU Sans Serif" panose="02000603000000000000" pitchFamily="2" charset="0"/>
                <a:cs typeface="CMU Sans Serif" panose="02000603000000000000" pitchFamily="2" charset="0"/>
              </a:rPr>
              <a:t>Retard (Distance)</a:t>
            </a:r>
            <a:endParaRPr lang="en-US" sz="1000" dirty="0">
              <a:latin typeface="+mn-lt"/>
              <a:ea typeface="CMU Sans Serif" panose="02000603000000000000" pitchFamily="2" charset="0"/>
              <a:cs typeface="CMU Sans Serif" panose="02000603000000000000" pitchFamily="2" charset="0"/>
            </a:endParaRPr>
          </a:p>
        </p:txBody>
      </p:sp>
      <p:sp>
        <p:nvSpPr>
          <p:cNvPr id="91" name="TextBox 90"/>
          <p:cNvSpPr txBox="1"/>
          <p:nvPr/>
        </p:nvSpPr>
        <p:spPr>
          <a:xfrm rot="16200000">
            <a:off x="3403849" y="4574299"/>
            <a:ext cx="2243136" cy="261610"/>
          </a:xfrm>
          <a:prstGeom prst="rect">
            <a:avLst/>
          </a:prstGeom>
          <a:noFill/>
        </p:spPr>
        <p:txBody>
          <a:bodyPr wrap="square" rtlCol="0">
            <a:spAutoFit/>
          </a:bodyPr>
          <a:lstStyle/>
          <a:p>
            <a:pPr algn="ctr"/>
            <a:r>
              <a:rPr lang="fr-CH" sz="1100" dirty="0" smtClean="0">
                <a:latin typeface="+mn-lt"/>
                <a:ea typeface="CMU Sans Serif" panose="02000603000000000000" pitchFamily="2" charset="0"/>
                <a:cs typeface="CMU Sans Serif" panose="02000603000000000000" pitchFamily="2" charset="0"/>
              </a:rPr>
              <a:t>Signal de corrélation</a:t>
            </a:r>
            <a:endParaRPr lang="fr-CH" sz="1100" dirty="0">
              <a:latin typeface="+mn-lt"/>
              <a:ea typeface="CMU Sans Serif" panose="02000603000000000000" pitchFamily="2" charset="0"/>
              <a:cs typeface="CMU Sans Serif" panose="02000603000000000000" pitchFamily="2" charset="0"/>
            </a:endParaRPr>
          </a:p>
        </p:txBody>
      </p:sp>
      <p:sp>
        <p:nvSpPr>
          <p:cNvPr id="92" name="TextBox 91"/>
          <p:cNvSpPr txBox="1"/>
          <p:nvPr/>
        </p:nvSpPr>
        <p:spPr>
          <a:xfrm>
            <a:off x="5543254" y="3621487"/>
            <a:ext cx="1448839" cy="400110"/>
          </a:xfrm>
          <a:prstGeom prst="rect">
            <a:avLst/>
          </a:prstGeom>
          <a:noFill/>
        </p:spPr>
        <p:txBody>
          <a:bodyPr wrap="square" rtlCol="0">
            <a:spAutoFit/>
          </a:bodyPr>
          <a:lstStyle/>
          <a:p>
            <a:r>
              <a:rPr lang="fr-CH" sz="1000" dirty="0" smtClean="0">
                <a:latin typeface="+mn-lt"/>
                <a:ea typeface="CMU Sans Serif" panose="02000603000000000000" pitchFamily="2" charset="0"/>
                <a:cs typeface="CMU Sans Serif" panose="02000603000000000000" pitchFamily="2" charset="0"/>
              </a:rPr>
              <a:t>Différence d’altitude </a:t>
            </a:r>
            <a:r>
              <a:rPr lang="en-US" sz="1000" dirty="0" smtClean="0">
                <a:latin typeface="+mn-lt"/>
                <a:ea typeface="CMU Sans Serif" panose="02000603000000000000" pitchFamily="2" charset="0"/>
                <a:cs typeface="CMU Sans Serif" panose="02000603000000000000" pitchFamily="2" charset="0"/>
              </a:rPr>
              <a:t>(</a:t>
            </a:r>
            <a:r>
              <a:rPr lang="fr-CH" sz="1000" dirty="0" smtClean="0">
                <a:latin typeface="+mn-lt"/>
                <a:ea typeface="CMU Sans Serif" panose="02000603000000000000" pitchFamily="2" charset="0"/>
                <a:cs typeface="CMU Sans Serif" panose="02000603000000000000" pitchFamily="2" charset="0"/>
              </a:rPr>
              <a:t>Altimétrie)</a:t>
            </a:r>
            <a:endParaRPr lang="fr-CH" sz="1000" dirty="0">
              <a:latin typeface="+mn-lt"/>
              <a:ea typeface="CMU Sans Serif" panose="02000603000000000000" pitchFamily="2" charset="0"/>
              <a:cs typeface="CMU Sans Serif" panose="02000603000000000000" pitchFamily="2" charset="0"/>
            </a:endParaRPr>
          </a:p>
        </p:txBody>
      </p:sp>
      <p:sp>
        <p:nvSpPr>
          <p:cNvPr id="93" name="TextBox 92"/>
          <p:cNvSpPr txBox="1"/>
          <p:nvPr/>
        </p:nvSpPr>
        <p:spPr>
          <a:xfrm>
            <a:off x="4750794" y="4086699"/>
            <a:ext cx="1008112" cy="246221"/>
          </a:xfrm>
          <a:prstGeom prst="rect">
            <a:avLst/>
          </a:prstGeom>
          <a:noFill/>
        </p:spPr>
        <p:txBody>
          <a:bodyPr wrap="square" rtlCol="0">
            <a:spAutoFit/>
          </a:bodyPr>
          <a:lstStyle/>
          <a:p>
            <a:pPr algn="ctr"/>
            <a:r>
              <a:rPr lang="en-US" sz="1000" dirty="0" smtClean="0">
                <a:solidFill>
                  <a:schemeClr val="tx1">
                    <a:lumMod val="65000"/>
                    <a:lumOff val="35000"/>
                  </a:schemeClr>
                </a:solidFill>
                <a:latin typeface="+mn-lt"/>
                <a:ea typeface="CMU Sans Serif" panose="02000603000000000000" pitchFamily="2" charset="0"/>
                <a:cs typeface="CMU Sans Serif" panose="02000603000000000000" pitchFamily="2" charset="0"/>
              </a:rPr>
              <a:t>Puissance  max.</a:t>
            </a:r>
            <a:endParaRPr lang="en-US" sz="1000" dirty="0">
              <a:solidFill>
                <a:schemeClr val="tx1">
                  <a:lumMod val="65000"/>
                  <a:lumOff val="35000"/>
                </a:schemeClr>
              </a:solidFill>
              <a:latin typeface="+mn-lt"/>
              <a:ea typeface="CMU Sans Serif" panose="02000603000000000000" pitchFamily="2" charset="0"/>
              <a:cs typeface="CMU Sans Serif" panose="02000603000000000000" pitchFamily="2" charset="0"/>
            </a:endParaRPr>
          </a:p>
        </p:txBody>
      </p:sp>
      <p:cxnSp>
        <p:nvCxnSpPr>
          <p:cNvPr id="95" name="Straight Arrow Connector 94"/>
          <p:cNvCxnSpPr/>
          <p:nvPr/>
        </p:nvCxnSpPr>
        <p:spPr>
          <a:xfrm>
            <a:off x="5213761" y="5640196"/>
            <a:ext cx="230306"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6098732" y="5625769"/>
            <a:ext cx="25035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755576" y="1268760"/>
            <a:ext cx="7992887" cy="707886"/>
          </a:xfrm>
          <a:prstGeom prst="rect">
            <a:avLst/>
          </a:prstGeom>
        </p:spPr>
        <p:txBody>
          <a:bodyPr wrap="square">
            <a:spAutoFit/>
          </a:bodyPr>
          <a:lstStyle/>
          <a:p>
            <a:r>
              <a:rPr lang="fr-CH" sz="2000" dirty="0" smtClean="0">
                <a:latin typeface="+mn-lt"/>
                <a:ea typeface="CMU Sans Serif" panose="02000603000000000000" pitchFamily="2" charset="0"/>
                <a:cs typeface="CMU Sans Serif" panose="02000603000000000000" pitchFamily="2" charset="0"/>
              </a:rPr>
              <a:t>Capter à distance (</a:t>
            </a:r>
            <a:r>
              <a:rPr lang="fr-CH" sz="2000" dirty="0" err="1" smtClean="0">
                <a:latin typeface="+mn-lt"/>
                <a:ea typeface="CMU Sans Serif" panose="02000603000000000000" pitchFamily="2" charset="0"/>
                <a:cs typeface="CMU Sans Serif" panose="02000603000000000000" pitchFamily="2" charset="0"/>
              </a:rPr>
              <a:t>Remote</a:t>
            </a:r>
            <a:r>
              <a:rPr lang="fr-CH" sz="2000" dirty="0" smtClean="0">
                <a:latin typeface="+mn-lt"/>
                <a:ea typeface="CMU Sans Serif" panose="02000603000000000000" pitchFamily="2" charset="0"/>
                <a:cs typeface="CMU Sans Serif" panose="02000603000000000000" pitchFamily="2" charset="0"/>
              </a:rPr>
              <a:t> </a:t>
            </a:r>
            <a:r>
              <a:rPr lang="fr-CH" sz="2000" dirty="0" err="1" smtClean="0">
                <a:latin typeface="+mn-lt"/>
                <a:ea typeface="CMU Sans Serif" panose="02000603000000000000" pitchFamily="2" charset="0"/>
                <a:cs typeface="CMU Sans Serif" panose="02000603000000000000" pitchFamily="2" charset="0"/>
              </a:rPr>
              <a:t>sensing</a:t>
            </a:r>
            <a:r>
              <a:rPr lang="fr-CH" sz="2000" dirty="0" smtClean="0">
                <a:latin typeface="+mn-lt"/>
                <a:ea typeface="CMU Sans Serif" panose="02000603000000000000" pitchFamily="2" charset="0"/>
                <a:cs typeface="CMU Sans Serif" panose="02000603000000000000" pitchFamily="2" charset="0"/>
              </a:rPr>
              <a:t>) les signaux GNSS réfléchis afin d’estimer les propriétés géophysiques de la surface réfléchissante.</a:t>
            </a:r>
            <a:endParaRPr lang="fr-CH" sz="2000" dirty="0">
              <a:latin typeface="+mn-lt"/>
              <a:ea typeface="CMU Sans Serif" panose="02000603000000000000" pitchFamily="2" charset="0"/>
              <a:cs typeface="CMU Sans Serif" panose="02000603000000000000" pitchFamily="2" charset="0"/>
            </a:endParaRPr>
          </a:p>
        </p:txBody>
      </p:sp>
      <p:sp>
        <p:nvSpPr>
          <p:cNvPr id="103" name="Rectangle 102"/>
          <p:cNvSpPr/>
          <p:nvPr/>
        </p:nvSpPr>
        <p:spPr>
          <a:xfrm>
            <a:off x="4939722" y="2002314"/>
            <a:ext cx="3736733" cy="1384995"/>
          </a:xfrm>
          <a:prstGeom prst="rect">
            <a:avLst/>
          </a:prstGeom>
          <a:noFill/>
        </p:spPr>
        <p:txBody>
          <a:bodyPr wrap="square">
            <a:spAutoFit/>
          </a:bodyPr>
          <a:lstStyle/>
          <a:p>
            <a:r>
              <a:rPr lang="fr-CH" sz="1200" b="1" dirty="0" smtClean="0">
                <a:solidFill>
                  <a:srgbClr val="C00000"/>
                </a:solidFill>
                <a:latin typeface="+mn-lt"/>
                <a:ea typeface="CMU Sans Serif" panose="02000603000000000000" pitchFamily="2" charset="0"/>
                <a:cs typeface="CMU Sans Serif" panose="02000603000000000000" pitchFamily="2" charset="0"/>
              </a:rPr>
              <a:t>Principes:</a:t>
            </a:r>
          </a:p>
          <a:p>
            <a:pPr marL="285750" indent="-285750">
              <a:buFont typeface="Arial" panose="020B0604020202020204" pitchFamily="34" charset="0"/>
              <a:buChar char="•"/>
            </a:pPr>
            <a:r>
              <a:rPr lang="fr-CH" sz="1200" dirty="0" smtClean="0">
                <a:latin typeface="+mn-lt"/>
                <a:ea typeface="CMU Sans Serif" panose="02000603000000000000" pitchFamily="2" charset="0"/>
                <a:cs typeface="CMU Sans Serif" panose="02000603000000000000" pitchFamily="2" charset="0"/>
              </a:rPr>
              <a:t>Les signaux GNSS sont utilisés comme signaux d’opportunité par un récepteur passif</a:t>
            </a:r>
          </a:p>
          <a:p>
            <a:pPr marL="285750" indent="-285750">
              <a:buFont typeface="Arial" panose="020B0604020202020204" pitchFamily="34" charset="0"/>
              <a:buChar char="•"/>
            </a:pPr>
            <a:r>
              <a:rPr lang="fr-CH" sz="1200" dirty="0" smtClean="0">
                <a:latin typeface="+mn-lt"/>
                <a:ea typeface="CMU Sans Serif" panose="02000603000000000000" pitchFamily="2" charset="0"/>
                <a:cs typeface="CMU Sans Serif" panose="02000603000000000000" pitchFamily="2" charset="0"/>
              </a:rPr>
              <a:t>Configuration bi-statique ou </a:t>
            </a:r>
            <a:r>
              <a:rPr lang="fr-CH" sz="1200" b="1" dirty="0" smtClean="0">
                <a:latin typeface="+mn-lt"/>
                <a:ea typeface="CMU Sans Serif" panose="02000603000000000000" pitchFamily="2" charset="0"/>
                <a:cs typeface="CMU Sans Serif" panose="02000603000000000000" pitchFamily="2" charset="0"/>
              </a:rPr>
              <a:t>multistatique</a:t>
            </a:r>
            <a:endParaRPr lang="fr-CH" sz="1200" dirty="0" smtClean="0">
              <a:latin typeface="+mn-lt"/>
              <a:ea typeface="CMU Sans Serif" panose="02000603000000000000" pitchFamily="2" charset="0"/>
              <a:cs typeface="CMU Sans Serif" panose="02000603000000000000" pitchFamily="2" charset="0"/>
            </a:endParaRPr>
          </a:p>
          <a:p>
            <a:pPr marL="285750" indent="-285750">
              <a:buFont typeface="Arial" panose="020B0604020202020204" pitchFamily="34" charset="0"/>
              <a:buChar char="•"/>
            </a:pPr>
            <a:r>
              <a:rPr lang="fr-CH" sz="1200" dirty="0" smtClean="0">
                <a:latin typeface="+mn-lt"/>
                <a:ea typeface="CMU Sans Serif" panose="02000603000000000000" pitchFamily="2" charset="0"/>
                <a:cs typeface="CMU Sans Serif" panose="02000603000000000000" pitchFamily="2" charset="0"/>
              </a:rPr>
              <a:t>Information délivrée :</a:t>
            </a:r>
          </a:p>
          <a:p>
            <a:pPr marL="800100" lvl="1" indent="-342900">
              <a:buFont typeface="+mj-lt"/>
              <a:buAutoNum type="arabicPeriod"/>
            </a:pPr>
            <a:r>
              <a:rPr lang="fr-CH" sz="1200" dirty="0" smtClean="0">
                <a:latin typeface="+mn-lt"/>
                <a:ea typeface="CMU Sans Serif" panose="02000603000000000000" pitchFamily="2" charset="0"/>
                <a:cs typeface="CMU Sans Serif" panose="02000603000000000000" pitchFamily="2" charset="0"/>
              </a:rPr>
              <a:t>Retard de réflexion (hauteur)</a:t>
            </a:r>
          </a:p>
          <a:p>
            <a:pPr marL="800100" lvl="1" indent="-342900">
              <a:buFont typeface="+mj-lt"/>
              <a:buAutoNum type="arabicPeriod"/>
            </a:pPr>
            <a:r>
              <a:rPr lang="fr-CH" sz="1200" dirty="0" smtClean="0">
                <a:latin typeface="+mn-lt"/>
                <a:ea typeface="CMU Sans Serif" panose="02000603000000000000" pitchFamily="2" charset="0"/>
                <a:cs typeface="CMU Sans Serif" panose="02000603000000000000" pitchFamily="2" charset="0"/>
              </a:rPr>
              <a:t>Caractéristiques de la surface de réflexion</a:t>
            </a:r>
          </a:p>
        </p:txBody>
      </p:sp>
      <p:sp>
        <p:nvSpPr>
          <p:cNvPr id="106" name="TextBox 105"/>
          <p:cNvSpPr txBox="1"/>
          <p:nvPr/>
        </p:nvSpPr>
        <p:spPr>
          <a:xfrm>
            <a:off x="6767390" y="4701607"/>
            <a:ext cx="2016224" cy="861774"/>
          </a:xfrm>
          <a:prstGeom prst="rect">
            <a:avLst/>
          </a:prstGeom>
          <a:noFill/>
        </p:spPr>
        <p:txBody>
          <a:bodyPr wrap="square" rtlCol="0">
            <a:spAutoFit/>
          </a:bodyPr>
          <a:lstStyle/>
          <a:p>
            <a:r>
              <a:rPr lang="fr-CH" sz="1000" dirty="0" smtClean="0">
                <a:latin typeface="+mn-lt"/>
                <a:ea typeface="CMU Sans Serif" panose="02000603000000000000" pitchFamily="2" charset="0"/>
                <a:cs typeface="CMU Sans Serif" panose="02000603000000000000" pitchFamily="2" charset="0"/>
              </a:rPr>
              <a:t>La forme et la largeur  du signal de corrélation issu de la réflexion donne aussi des informations sur la rugosité et sur les propriétés électriques du sol</a:t>
            </a:r>
            <a:endParaRPr lang="fr-CH" sz="1000" dirty="0">
              <a:latin typeface="+mn-lt"/>
              <a:ea typeface="CMU Sans Serif" panose="02000603000000000000" pitchFamily="2" charset="0"/>
              <a:cs typeface="CMU Sans Serif" panose="02000603000000000000" pitchFamily="2" charset="0"/>
            </a:endParaRPr>
          </a:p>
        </p:txBody>
      </p:sp>
      <p:sp>
        <p:nvSpPr>
          <p:cNvPr id="107" name="Right Arrow 106"/>
          <p:cNvSpPr/>
          <p:nvPr/>
        </p:nvSpPr>
        <p:spPr>
          <a:xfrm>
            <a:off x="3660875" y="4666083"/>
            <a:ext cx="792813" cy="301991"/>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9" name="TextBox 108"/>
              <p:cNvSpPr txBox="1"/>
              <p:nvPr/>
            </p:nvSpPr>
            <p:spPr>
              <a:xfrm>
                <a:off x="6082221" y="5321756"/>
                <a:ext cx="573776" cy="446084"/>
              </a:xfrm>
              <a:prstGeom prst="rect">
                <a:avLst/>
              </a:prstGeom>
              <a:noFill/>
            </p:spPr>
            <p:txBody>
              <a:bodyPr wrap="square" rtlCol="0">
                <a:spAutoFit/>
              </a:bodyPr>
              <a:lstStyle/>
              <a:p>
                <a:r>
                  <a:rPr lang="es-ES_tradnl" sz="1100" b="1" dirty="0" smtClean="0">
                    <a:solidFill>
                      <a:srgbClr val="FF0000"/>
                    </a:solidFill>
                    <a:latin typeface="CMU Sans Serif" panose="02000603000000000000" pitchFamily="2" charset="0"/>
                    <a:ea typeface="CMU Sans Serif" panose="02000603000000000000" pitchFamily="2" charset="0"/>
                    <a:cs typeface="CMU Sans Serif" panose="02000603000000000000" pitchFamily="2" charset="0"/>
                  </a:rPr>
                  <a:t>2</a:t>
                </a:r>
                <a14:m>
                  <m:oMath xmlns:m="http://schemas.openxmlformats.org/officeDocument/2006/math">
                    <m:sSub>
                      <m:sSubPr>
                        <m:ctrlPr>
                          <a:rPr lang="es-ES_tradnl" sz="1100" b="1" i="1" smtClean="0">
                            <a:solidFill>
                              <a:srgbClr val="FF0000"/>
                            </a:solidFill>
                            <a:latin typeface="Cambria Math" panose="02040503050406030204" pitchFamily="18" charset="0"/>
                            <a:ea typeface="CMU Sans Serif" panose="02000603000000000000" pitchFamily="2" charset="0"/>
                            <a:cs typeface="CMU Sans Serif" panose="02000603000000000000" pitchFamily="2" charset="0"/>
                          </a:rPr>
                        </m:ctrlPr>
                      </m:sSubPr>
                      <m:e>
                        <m:r>
                          <a:rPr lang="es-ES_tradnl" sz="1100" b="1" i="1" smtClean="0">
                            <a:solidFill>
                              <a:srgbClr val="FF0000"/>
                            </a:solidFill>
                            <a:latin typeface="Cambria Math" panose="02040503050406030204" pitchFamily="18" charset="0"/>
                            <a:ea typeface="CMU Sans Serif" panose="02000603000000000000" pitchFamily="2" charset="0"/>
                            <a:cs typeface="CMU Sans Serif" panose="02000603000000000000" pitchFamily="2" charset="0"/>
                          </a:rPr>
                          <m:t>𝝉</m:t>
                        </m:r>
                      </m:e>
                      <m:sub>
                        <m:r>
                          <a:rPr lang="es-ES_tradnl" sz="1100" b="1" i="1" smtClean="0">
                            <a:solidFill>
                              <a:srgbClr val="FF0000"/>
                            </a:solidFill>
                            <a:latin typeface="Cambria Math" panose="02040503050406030204" pitchFamily="18" charset="0"/>
                            <a:ea typeface="CMU Sans Serif" panose="02000603000000000000" pitchFamily="2" charset="0"/>
                            <a:cs typeface="CMU Sans Serif" panose="02000603000000000000" pitchFamily="2" charset="0"/>
                          </a:rPr>
                          <m:t>𝒄𝒉𝒊𝒑</m:t>
                        </m:r>
                      </m:sub>
                    </m:sSub>
                  </m:oMath>
                </a14:m>
                <a:endParaRPr lang="es-ES_tradnl" sz="1100" b="1" dirty="0" smtClean="0">
                  <a:solidFill>
                    <a:srgbClr val="FF0000"/>
                  </a:solidFill>
                  <a:latin typeface="CMU Sans Serif" panose="02000603000000000000" pitchFamily="2" charset="0"/>
                  <a:ea typeface="CMU Sans Serif" panose="02000603000000000000" pitchFamily="2" charset="0"/>
                  <a:cs typeface="CMU Sans Serif" panose="02000603000000000000" pitchFamily="2" charset="0"/>
                </a:endParaRPr>
              </a:p>
              <a:p>
                <a:endParaRPr lang="en-US" sz="1100" b="1" dirty="0">
                  <a:solidFill>
                    <a:srgbClr val="FF0000"/>
                  </a:solidFill>
                  <a:latin typeface="CMU Sans Serif" panose="02000603000000000000" pitchFamily="2" charset="0"/>
                  <a:ea typeface="CMU Sans Serif" panose="02000603000000000000" pitchFamily="2" charset="0"/>
                  <a:cs typeface="CMU Sans Serif" panose="02000603000000000000" pitchFamily="2" charset="0"/>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6082221" y="5321756"/>
                <a:ext cx="573776" cy="446084"/>
              </a:xfrm>
              <a:prstGeom prst="rect">
                <a:avLst/>
              </a:prstGeom>
              <a:blipFill rotWithShape="1">
                <a:blip r:embed="rId6"/>
                <a:stretch>
                  <a:fillRect/>
                </a:stretch>
              </a:blipFill>
            </p:spPr>
            <p:txBody>
              <a:bodyPr/>
              <a:lstStyle/>
              <a:p>
                <a:r>
                  <a:rPr lang="fr-CH">
                    <a:noFill/>
                  </a:rPr>
                  <a:t> </a:t>
                </a:r>
              </a:p>
            </p:txBody>
          </p:sp>
        </mc:Fallback>
      </mc:AlternateContent>
    </p:spTree>
    <p:extLst>
      <p:ext uri="{BB962C8B-B14F-4D97-AF65-F5344CB8AC3E}">
        <p14:creationId xmlns:p14="http://schemas.microsoft.com/office/powerpoint/2010/main" val="25129756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620688"/>
            <a:ext cx="4534272" cy="443136"/>
          </a:xfrm>
        </p:spPr>
        <p:txBody>
          <a:bodyPr/>
          <a:lstStyle/>
          <a:p>
            <a:r>
              <a:rPr lang="en-US" sz="3600" b="1" i="1" dirty="0" smtClean="0">
                <a:effectLst>
                  <a:outerShdw blurRad="38100" dist="38100" dir="2700000" algn="tl">
                    <a:srgbClr val="000000">
                      <a:alpha val="43137"/>
                    </a:srgbClr>
                  </a:outerShdw>
                </a:effectLst>
              </a:rPr>
              <a:t>Applications GNSS-R </a:t>
            </a:r>
            <a:endParaRPr lang="en-US" sz="3600" b="1" i="1" dirty="0">
              <a:effectLst>
                <a:outerShdw blurRad="38100" dist="38100" dir="2700000" algn="tl">
                  <a:srgbClr val="000000">
                    <a:alpha val="43137"/>
                  </a:srgbClr>
                </a:outerShdw>
              </a:effectLst>
            </a:endParaRPr>
          </a:p>
        </p:txBody>
      </p:sp>
      <p:graphicFrame>
        <p:nvGraphicFramePr>
          <p:cNvPr id="7" name="Diagram 6"/>
          <p:cNvGraphicFramePr/>
          <p:nvPr>
            <p:extLst/>
          </p:nvPr>
        </p:nvGraphicFramePr>
        <p:xfrm>
          <a:off x="628650" y="1600119"/>
          <a:ext cx="5089040" cy="4523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755576" y="1236143"/>
            <a:ext cx="1656184" cy="307777"/>
          </a:xfrm>
          <a:prstGeom prst="rect">
            <a:avLst/>
          </a:prstGeom>
          <a:noFill/>
        </p:spPr>
        <p:txBody>
          <a:bodyPr wrap="square" rtlCol="0">
            <a:spAutoFit/>
          </a:bodyPr>
          <a:lstStyle/>
          <a:p>
            <a:r>
              <a:rPr lang="fr-CH" sz="1400" b="1" dirty="0" smtClean="0">
                <a:latin typeface="+mn-lt"/>
                <a:ea typeface="CMU Sans Serif" panose="02000603000000000000" pitchFamily="2" charset="0"/>
                <a:cs typeface="CMU Sans Serif" panose="02000603000000000000" pitchFamily="2" charset="0"/>
              </a:rPr>
              <a:t>Paramètre estimé :</a:t>
            </a:r>
            <a:endParaRPr lang="fr-CH" sz="1400" b="1" dirty="0">
              <a:latin typeface="+mn-lt"/>
              <a:ea typeface="CMU Sans Serif" panose="02000603000000000000" pitchFamily="2" charset="0"/>
              <a:cs typeface="CMU Sans Serif" panose="02000603000000000000" pitchFamily="2" charset="0"/>
            </a:endParaRPr>
          </a:p>
        </p:txBody>
      </p:sp>
      <p:sp>
        <p:nvSpPr>
          <p:cNvPr id="9" name="TextBox 8"/>
          <p:cNvSpPr txBox="1"/>
          <p:nvPr/>
        </p:nvSpPr>
        <p:spPr>
          <a:xfrm>
            <a:off x="3241963" y="1253484"/>
            <a:ext cx="1330037" cy="307777"/>
          </a:xfrm>
          <a:prstGeom prst="rect">
            <a:avLst/>
          </a:prstGeom>
          <a:noFill/>
        </p:spPr>
        <p:txBody>
          <a:bodyPr wrap="square" rtlCol="0">
            <a:spAutoFit/>
          </a:bodyPr>
          <a:lstStyle/>
          <a:p>
            <a:pPr algn="ctr"/>
            <a:r>
              <a:rPr lang="en-US" sz="1400" b="1" dirty="0" smtClean="0">
                <a:latin typeface="+mn-lt"/>
                <a:ea typeface="CMU Sans Serif" panose="02000603000000000000" pitchFamily="2" charset="0"/>
                <a:cs typeface="CMU Sans Serif" panose="02000603000000000000" pitchFamily="2" charset="0"/>
              </a:rPr>
              <a:t>Applications</a:t>
            </a:r>
            <a:endParaRPr lang="en-US" sz="1400" b="1" dirty="0">
              <a:latin typeface="+mn-lt"/>
              <a:ea typeface="CMU Sans Serif" panose="02000603000000000000" pitchFamily="2" charset="0"/>
              <a:cs typeface="CMU Sans Serif" panose="02000603000000000000" pitchFamily="2" charset="0"/>
            </a:endParaRPr>
          </a:p>
        </p:txBody>
      </p:sp>
      <p:pic>
        <p:nvPicPr>
          <p:cNvPr id="10" name="Content Placeholder 5"/>
          <p:cNvPicPr>
            <a:picLocks noGrp="1" noChangeAspect="1"/>
          </p:cNvPicPr>
          <p:nvPr>
            <p:ph idx="1"/>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5999538" y="3372410"/>
            <a:ext cx="2742680" cy="2706848"/>
          </a:xfr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tretch>
            <a:fillRect/>
          </a:stretch>
        </p:blipFill>
        <p:spPr>
          <a:xfrm>
            <a:off x="5954682" y="837217"/>
            <a:ext cx="2645528" cy="2412145"/>
          </a:xfrm>
          <a:prstGeom prst="rect">
            <a:avLst/>
          </a:prstGeom>
        </p:spPr>
      </p:pic>
      <p:pic>
        <p:nvPicPr>
          <p:cNvPr id="14" name="Picture 13"/>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5829745" y="2356811"/>
            <a:ext cx="924347" cy="993587"/>
          </a:xfrm>
          <a:prstGeom prst="rect">
            <a:avLst/>
          </a:prstGeom>
          <a:noFill/>
          <a:ln w="12700">
            <a:solidFill>
              <a:schemeClr val="tx1"/>
            </a:solidFill>
          </a:ln>
        </p:spPr>
      </p:pic>
      <p:sp>
        <p:nvSpPr>
          <p:cNvPr id="15" name="TextBox 14"/>
          <p:cNvSpPr txBox="1"/>
          <p:nvPr/>
        </p:nvSpPr>
        <p:spPr>
          <a:xfrm>
            <a:off x="6130689" y="495679"/>
            <a:ext cx="2592663" cy="338554"/>
          </a:xfrm>
          <a:prstGeom prst="rect">
            <a:avLst/>
          </a:prstGeom>
          <a:noFill/>
        </p:spPr>
        <p:txBody>
          <a:bodyPr wrap="square" lIns="0" tIns="0" rIns="0" bIns="0" rtlCol="0">
            <a:spAutoFit/>
          </a:bodyPr>
          <a:lstStyle/>
          <a:p>
            <a:r>
              <a:rPr lang="fr-CH" sz="1100" b="1" dirty="0" smtClean="0">
                <a:latin typeface="+mn-lt"/>
                <a:ea typeface="CMU Sans Serif" panose="02000603000000000000" pitchFamily="2" charset="0"/>
                <a:cs typeface="CMU Sans Serif" panose="02000603000000000000" pitchFamily="2" charset="0"/>
              </a:rPr>
              <a:t>Concept ayant recours à une plateforme aéroportée/spatiale :</a:t>
            </a:r>
            <a:endParaRPr lang="fr-CH" sz="1200" b="1" dirty="0">
              <a:solidFill>
                <a:srgbClr val="C00000"/>
              </a:solidFill>
              <a:latin typeface="+mn-lt"/>
              <a:ea typeface="CMU Sans Serif" panose="02000603000000000000" pitchFamily="2" charset="0"/>
              <a:cs typeface="CMU Sans Serif" panose="02000603000000000000" pitchFamily="2" charset="0"/>
            </a:endParaRPr>
          </a:p>
        </p:txBody>
      </p:sp>
      <p:sp>
        <p:nvSpPr>
          <p:cNvPr id="16" name="TextBox 15"/>
          <p:cNvSpPr txBox="1"/>
          <p:nvPr/>
        </p:nvSpPr>
        <p:spPr>
          <a:xfrm>
            <a:off x="4716016" y="6178890"/>
            <a:ext cx="2829347" cy="338554"/>
          </a:xfrm>
          <a:prstGeom prst="rect">
            <a:avLst/>
          </a:prstGeom>
          <a:noFill/>
        </p:spPr>
        <p:txBody>
          <a:bodyPr wrap="square" lIns="0" tIns="0" rIns="0" bIns="0" rtlCol="0">
            <a:spAutoFit/>
          </a:bodyPr>
          <a:lstStyle/>
          <a:p>
            <a:r>
              <a:rPr lang="fr-CH" sz="1100" b="1" dirty="0" smtClean="0">
                <a:latin typeface="+mn-lt"/>
                <a:ea typeface="CMU Sans Serif" panose="02000603000000000000" pitchFamily="2" charset="0"/>
                <a:cs typeface="CMU Sans Serif" panose="02000603000000000000" pitchFamily="2" charset="0"/>
              </a:rPr>
              <a:t>Récupération des paramètres de permittivité en surface par des plateformes terrestres</a:t>
            </a:r>
            <a:endParaRPr lang="fr-CH" sz="1100" b="1" dirty="0">
              <a:latin typeface="+mn-lt"/>
              <a:ea typeface="CMU Sans Serif" panose="02000603000000000000" pitchFamily="2" charset="0"/>
              <a:cs typeface="CMU Sans Serif" panose="02000603000000000000" pitchFamily="2" charset="0"/>
            </a:endParaRPr>
          </a:p>
        </p:txBody>
      </p:sp>
      <p:sp>
        <p:nvSpPr>
          <p:cNvPr id="17" name="TextBox 16"/>
          <p:cNvSpPr txBox="1"/>
          <p:nvPr/>
        </p:nvSpPr>
        <p:spPr>
          <a:xfrm>
            <a:off x="7854739" y="3126918"/>
            <a:ext cx="830903" cy="161583"/>
          </a:xfrm>
          <a:prstGeom prst="rect">
            <a:avLst/>
          </a:prstGeom>
          <a:solidFill>
            <a:schemeClr val="bg2"/>
          </a:solidFill>
        </p:spPr>
        <p:txBody>
          <a:bodyPr wrap="square" lIns="0" tIns="0" rIns="0" bIns="0" rtlCol="0">
            <a:spAutoFit/>
          </a:bodyPr>
          <a:lstStyle/>
          <a:p>
            <a:r>
              <a:rPr lang="en-US" sz="1050" dirty="0" smtClean="0">
                <a:latin typeface="CMU Sans Serif" panose="02000603000000000000" pitchFamily="2" charset="0"/>
                <a:ea typeface="CMU Sans Serif" panose="02000603000000000000" pitchFamily="2" charset="0"/>
                <a:cs typeface="CMU Sans Serif" panose="02000603000000000000" pitchFamily="2" charset="0"/>
              </a:rPr>
              <a:t> Source: [Img_10]</a:t>
            </a:r>
            <a:endParaRPr lang="en-US" sz="1050" dirty="0">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14356067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76672"/>
            <a:ext cx="7772400" cy="803176"/>
          </a:xfrm>
        </p:spPr>
        <p:txBody>
          <a:bodyPr/>
          <a:lstStyle/>
          <a:p>
            <a:r>
              <a:rPr lang="fr-CH" sz="3600" b="1" i="1" dirty="0" smtClean="0">
                <a:effectLst>
                  <a:outerShdw blurRad="38100" dist="38100" dir="2700000" algn="tl">
                    <a:srgbClr val="000000">
                      <a:alpha val="43137"/>
                    </a:srgbClr>
                  </a:outerShdw>
                </a:effectLst>
              </a:rPr>
              <a:t>Missions spatiales GNSS-R planifiées</a:t>
            </a:r>
            <a:endParaRPr lang="fr-CH" sz="3600" b="1" i="1"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755576" y="4293096"/>
            <a:ext cx="3744416" cy="1874912"/>
          </a:xfrm>
        </p:spPr>
        <p:txBody>
          <a:bodyPr>
            <a:noAutofit/>
          </a:bodyPr>
          <a:lstStyle/>
          <a:p>
            <a:pPr marL="0" indent="0" algn="ctr">
              <a:buNone/>
            </a:pPr>
            <a:r>
              <a:rPr lang="en-US" sz="1400" b="1" dirty="0" smtClean="0"/>
              <a:t>Cy</a:t>
            </a:r>
            <a:r>
              <a:rPr lang="en-US" sz="1600" b="1" dirty="0" smtClean="0"/>
              <a:t>clone GNSS (CYGNSS)</a:t>
            </a:r>
            <a:endParaRPr lang="en-US" sz="1400" dirty="0" smtClean="0"/>
          </a:p>
          <a:p>
            <a:pPr>
              <a:spcBef>
                <a:spcPts val="500"/>
              </a:spcBef>
            </a:pPr>
            <a:r>
              <a:rPr lang="fr-CH" sz="1400" dirty="0" smtClean="0"/>
              <a:t>Mesures précises et fréquentes des vents en surface des océans au cours des cycles de tempêtes tropicales et d’ouragans</a:t>
            </a:r>
          </a:p>
          <a:p>
            <a:pPr>
              <a:spcBef>
                <a:spcPts val="500"/>
              </a:spcBef>
            </a:pPr>
            <a:r>
              <a:rPr lang="fr-CH" sz="1400" dirty="0" smtClean="0"/>
              <a:t>Etude de la diffusion</a:t>
            </a:r>
          </a:p>
          <a:p>
            <a:pPr>
              <a:spcBef>
                <a:spcPts val="500"/>
              </a:spcBef>
            </a:pPr>
            <a:r>
              <a:rPr lang="fr-CH" sz="1400" dirty="0" smtClean="0"/>
              <a:t>Date prévue du lancement : Octobre 2016</a:t>
            </a:r>
            <a:endParaRPr lang="fr-CH" sz="1400" dirty="0"/>
          </a:p>
        </p:txBody>
      </p:sp>
      <p:sp>
        <p:nvSpPr>
          <p:cNvPr id="4" name="Content Placeholder 3"/>
          <p:cNvSpPr>
            <a:spLocks noGrp="1"/>
          </p:cNvSpPr>
          <p:nvPr>
            <p:ph sz="half" idx="2"/>
          </p:nvPr>
        </p:nvSpPr>
        <p:spPr>
          <a:xfrm>
            <a:off x="4644008" y="4272438"/>
            <a:ext cx="3810000" cy="2104482"/>
          </a:xfrm>
        </p:spPr>
        <p:txBody>
          <a:bodyPr>
            <a:normAutofit/>
          </a:bodyPr>
          <a:lstStyle/>
          <a:p>
            <a:pPr marL="0" indent="0" algn="ctr">
              <a:buNone/>
            </a:pPr>
            <a:r>
              <a:rPr lang="fr-CH" sz="1600" b="1" dirty="0" smtClean="0"/>
              <a:t>GEROS - GNSS </a:t>
            </a:r>
            <a:r>
              <a:rPr lang="fr-CH" sz="1600" b="1" dirty="0" err="1" smtClean="0"/>
              <a:t>REflectometry</a:t>
            </a:r>
            <a:r>
              <a:rPr lang="fr-CH" sz="1600" b="1" dirty="0" smtClean="0"/>
              <a:t>, Radio Occultation and </a:t>
            </a:r>
            <a:r>
              <a:rPr lang="fr-CH" sz="1600" b="1" dirty="0" err="1" smtClean="0"/>
              <a:t>Scatterometry</a:t>
            </a:r>
            <a:r>
              <a:rPr lang="fr-CH" sz="1600" b="1" dirty="0" smtClean="0"/>
              <a:t> </a:t>
            </a:r>
            <a:endParaRPr lang="fr-CH" sz="1400" dirty="0" smtClean="0"/>
          </a:p>
          <a:p>
            <a:pPr>
              <a:spcBef>
                <a:spcPts val="500"/>
              </a:spcBef>
            </a:pPr>
            <a:r>
              <a:rPr lang="fr-CH" sz="1400" dirty="0" smtClean="0"/>
              <a:t>Etudes depuis la station ISS International Space Station</a:t>
            </a:r>
          </a:p>
          <a:p>
            <a:pPr>
              <a:spcBef>
                <a:spcPts val="500"/>
              </a:spcBef>
            </a:pPr>
            <a:r>
              <a:rPr lang="fr-CH" sz="1400" dirty="0" smtClean="0"/>
              <a:t>Déduction d’informations concernant les changements du climat</a:t>
            </a:r>
          </a:p>
          <a:p>
            <a:pPr>
              <a:spcBef>
                <a:spcPts val="500"/>
              </a:spcBef>
            </a:pPr>
            <a:r>
              <a:rPr lang="fr-CH" sz="1400" dirty="0" smtClean="0"/>
              <a:t>Planifiée par l’ESA</a:t>
            </a:r>
            <a:endParaRPr lang="fr-CH" sz="1400" dirty="0"/>
          </a:p>
        </p:txBody>
      </p:sp>
      <p:pic>
        <p:nvPicPr>
          <p:cNvPr id="7" name="Content Placeholder 5"/>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27584" y="1340768"/>
            <a:ext cx="3368387" cy="2965954"/>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27584" y="3789040"/>
            <a:ext cx="476829" cy="479130"/>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1386816" y="3717986"/>
            <a:ext cx="453902" cy="550184"/>
          </a:xfrm>
          <a:prstGeom prst="rect">
            <a:avLst/>
          </a:prstGeom>
        </p:spPr>
      </p:pic>
      <p:grpSp>
        <p:nvGrpSpPr>
          <p:cNvPr id="10" name="Group 9"/>
          <p:cNvGrpSpPr/>
          <p:nvPr/>
        </p:nvGrpSpPr>
        <p:grpSpPr>
          <a:xfrm>
            <a:off x="4788024" y="1628800"/>
            <a:ext cx="3815059" cy="2592288"/>
            <a:chOff x="6062003" y="2111986"/>
            <a:chExt cx="5474050" cy="3177465"/>
          </a:xfrm>
        </p:grpSpPr>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062003" y="2111986"/>
              <a:ext cx="5474050" cy="3177465"/>
            </a:xfrm>
            <a:prstGeom prst="rect">
              <a:avLst/>
            </a:prstGeom>
          </p:spPr>
        </p:pic>
        <p:pic>
          <p:nvPicPr>
            <p:cNvPr id="12" name="Picture 11"/>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l="5570" t="28624" r="3231" b="27481"/>
            <a:stretch/>
          </p:blipFill>
          <p:spPr>
            <a:xfrm>
              <a:off x="6062003" y="4791725"/>
              <a:ext cx="1280606" cy="497726"/>
            </a:xfrm>
            <a:prstGeom prst="rect">
              <a:avLst/>
            </a:prstGeom>
          </p:spPr>
        </p:pic>
      </p:grpSp>
    </p:spTree>
    <p:extLst>
      <p:ext uri="{BB962C8B-B14F-4D97-AF65-F5344CB8AC3E}">
        <p14:creationId xmlns:p14="http://schemas.microsoft.com/office/powerpoint/2010/main" val="38676029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554" name="Picture 2" descr="Signal strength in practice 02"/>
          <p:cNvPicPr>
            <a:picLocks noChangeAspect="1" noChangeArrowheads="1"/>
          </p:cNvPicPr>
          <p:nvPr/>
        </p:nvPicPr>
        <p:blipFill>
          <a:blip r:embed="rId2" cstate="print"/>
          <a:srcRect b="1631"/>
          <a:stretch>
            <a:fillRect/>
          </a:stretch>
        </p:blipFill>
        <p:spPr bwMode="auto">
          <a:xfrm>
            <a:off x="76200" y="388938"/>
            <a:ext cx="9067800" cy="6354762"/>
          </a:xfrm>
          <a:prstGeom prst="rect">
            <a:avLst/>
          </a:prstGeom>
          <a:noFill/>
          <a:ln w="9525">
            <a:noFill/>
            <a:miter lim="800000"/>
            <a:headEnd/>
            <a:tailEnd/>
          </a:ln>
        </p:spPr>
      </p:pic>
      <p:sp>
        <p:nvSpPr>
          <p:cNvPr id="151555" name="Rectangle 3"/>
          <p:cNvSpPr>
            <a:spLocks noGrp="1" noChangeArrowheads="1"/>
          </p:cNvSpPr>
          <p:nvPr>
            <p:ph type="title"/>
          </p:nvPr>
        </p:nvSpPr>
        <p:spPr>
          <a:xfrm>
            <a:off x="1828800" y="152400"/>
            <a:ext cx="5738813" cy="960438"/>
          </a:xfrm>
          <a:solidFill>
            <a:srgbClr val="FFFFFF"/>
          </a:solidFill>
          <a:ln/>
        </p:spPr>
        <p:txBody>
          <a:bodyPr/>
          <a:lstStyle/>
          <a:p>
            <a:r>
              <a:rPr lang="en-US" sz="3800" b="1"/>
              <a:t>Part 3 : Indoor GPS                    High sensitivity</a:t>
            </a:r>
            <a:r>
              <a:rPr lang="fr-CH" sz="3800" b="1"/>
              <a:t> </a:t>
            </a:r>
            <a:endParaRPr lang="fr-FR" sz="3800" b="1"/>
          </a:p>
        </p:txBody>
      </p:sp>
      <p:sp>
        <p:nvSpPr>
          <p:cNvPr id="151556" name="Oval 4"/>
          <p:cNvSpPr>
            <a:spLocks noChangeArrowheads="1"/>
          </p:cNvSpPr>
          <p:nvPr/>
        </p:nvSpPr>
        <p:spPr bwMode="auto">
          <a:xfrm>
            <a:off x="5897563" y="4016375"/>
            <a:ext cx="1895475" cy="609600"/>
          </a:xfrm>
          <a:prstGeom prst="ellipse">
            <a:avLst/>
          </a:prstGeom>
          <a:noFill/>
          <a:ln w="25400">
            <a:solidFill>
              <a:srgbClr val="FF0000"/>
            </a:solidFill>
            <a:round/>
            <a:headEnd/>
            <a:tailEnd/>
          </a:ln>
          <a:effectLst/>
        </p:spPr>
        <p:txBody>
          <a:bodyPr wrap="none" anchor="ctr"/>
          <a:lstStyle/>
          <a:p>
            <a:endParaRPr lang="fr-CH"/>
          </a:p>
        </p:txBody>
      </p:sp>
      <p:sp>
        <p:nvSpPr>
          <p:cNvPr id="151557" name="Oval 5"/>
          <p:cNvSpPr>
            <a:spLocks noChangeArrowheads="1"/>
          </p:cNvSpPr>
          <p:nvPr/>
        </p:nvSpPr>
        <p:spPr bwMode="auto">
          <a:xfrm>
            <a:off x="6164263" y="6148388"/>
            <a:ext cx="1811337" cy="609600"/>
          </a:xfrm>
          <a:prstGeom prst="ellipse">
            <a:avLst/>
          </a:prstGeom>
          <a:noFill/>
          <a:ln w="25400">
            <a:solidFill>
              <a:srgbClr val="FF0000"/>
            </a:solidFill>
            <a:round/>
            <a:headEnd/>
            <a:tailEnd/>
          </a:ln>
          <a:effectLst/>
        </p:spPr>
        <p:txBody>
          <a:bodyPr wrap="none" anchor="ctr"/>
          <a:lstStyle/>
          <a:p>
            <a:endParaRPr lang="fr-CH"/>
          </a:p>
        </p:txBody>
      </p:sp>
      <p:sp>
        <p:nvSpPr>
          <p:cNvPr id="151558" name="Oval 6"/>
          <p:cNvSpPr>
            <a:spLocks noChangeArrowheads="1"/>
          </p:cNvSpPr>
          <p:nvPr/>
        </p:nvSpPr>
        <p:spPr bwMode="auto">
          <a:xfrm>
            <a:off x="2582863" y="4214813"/>
            <a:ext cx="1308100" cy="609600"/>
          </a:xfrm>
          <a:prstGeom prst="ellipse">
            <a:avLst/>
          </a:prstGeom>
          <a:noFill/>
          <a:ln w="25400">
            <a:solidFill>
              <a:srgbClr val="FF0000"/>
            </a:solidFill>
            <a:round/>
            <a:headEnd/>
            <a:tailEnd/>
          </a:ln>
          <a:effectLst/>
        </p:spPr>
        <p:txBody>
          <a:bodyPr wrap="none" anchor="ctr"/>
          <a:lstStyle/>
          <a:p>
            <a:endParaRPr lang="fr-CH"/>
          </a:p>
        </p:txBody>
      </p:sp>
      <p:sp>
        <p:nvSpPr>
          <p:cNvPr id="151559" name="Line 7"/>
          <p:cNvSpPr>
            <a:spLocks noChangeShapeType="1"/>
          </p:cNvSpPr>
          <p:nvPr/>
        </p:nvSpPr>
        <p:spPr bwMode="auto">
          <a:xfrm flipH="1" flipV="1">
            <a:off x="7561263" y="4419600"/>
            <a:ext cx="990600" cy="684213"/>
          </a:xfrm>
          <a:prstGeom prst="line">
            <a:avLst/>
          </a:prstGeom>
          <a:noFill/>
          <a:ln w="25400">
            <a:solidFill>
              <a:srgbClr val="FF0000"/>
            </a:solidFill>
            <a:round/>
            <a:headEnd/>
            <a:tailEnd type="triangle" w="med" len="med"/>
          </a:ln>
          <a:effectLst/>
        </p:spPr>
        <p:txBody>
          <a:bodyPr/>
          <a:lstStyle/>
          <a:p>
            <a:endParaRPr lang="fr-CH"/>
          </a:p>
        </p:txBody>
      </p:sp>
      <p:sp>
        <p:nvSpPr>
          <p:cNvPr id="151560" name="Line 8"/>
          <p:cNvSpPr>
            <a:spLocks noChangeShapeType="1"/>
          </p:cNvSpPr>
          <p:nvPr/>
        </p:nvSpPr>
        <p:spPr bwMode="auto">
          <a:xfrm flipH="1" flipV="1">
            <a:off x="6643688" y="6597650"/>
            <a:ext cx="266700" cy="260350"/>
          </a:xfrm>
          <a:prstGeom prst="line">
            <a:avLst/>
          </a:prstGeom>
          <a:noFill/>
          <a:ln w="25400">
            <a:solidFill>
              <a:srgbClr val="FF0000"/>
            </a:solidFill>
            <a:round/>
            <a:headEnd/>
            <a:tailEnd type="triangle" w="med" len="med"/>
          </a:ln>
          <a:effectLst/>
        </p:spPr>
        <p:txBody>
          <a:bodyPr/>
          <a:lstStyle/>
          <a:p>
            <a:endParaRPr lang="fr-CH"/>
          </a:p>
        </p:txBody>
      </p:sp>
      <p:sp>
        <p:nvSpPr>
          <p:cNvPr id="151561" name="Line 9"/>
          <p:cNvSpPr>
            <a:spLocks noChangeShapeType="1"/>
          </p:cNvSpPr>
          <p:nvPr/>
        </p:nvSpPr>
        <p:spPr bwMode="auto">
          <a:xfrm flipV="1">
            <a:off x="7261225" y="6623050"/>
            <a:ext cx="53975" cy="234950"/>
          </a:xfrm>
          <a:prstGeom prst="line">
            <a:avLst/>
          </a:prstGeom>
          <a:noFill/>
          <a:ln w="25400">
            <a:solidFill>
              <a:srgbClr val="FF0000"/>
            </a:solidFill>
            <a:round/>
            <a:headEnd/>
            <a:tailEnd type="triangle" w="med" len="med"/>
          </a:ln>
          <a:effectLst/>
        </p:spPr>
        <p:txBody>
          <a:bodyPr/>
          <a:lstStyle/>
          <a:p>
            <a:endParaRPr lang="fr-CH"/>
          </a:p>
        </p:txBody>
      </p:sp>
      <p:sp>
        <p:nvSpPr>
          <p:cNvPr id="151562" name="Line 10"/>
          <p:cNvSpPr>
            <a:spLocks noChangeShapeType="1"/>
          </p:cNvSpPr>
          <p:nvPr/>
        </p:nvSpPr>
        <p:spPr bwMode="auto">
          <a:xfrm flipH="1" flipV="1">
            <a:off x="3081338" y="4640263"/>
            <a:ext cx="976312" cy="654050"/>
          </a:xfrm>
          <a:prstGeom prst="line">
            <a:avLst/>
          </a:prstGeom>
          <a:noFill/>
          <a:ln w="25400">
            <a:solidFill>
              <a:srgbClr val="FF0000"/>
            </a:solidFill>
            <a:round/>
            <a:headEnd/>
            <a:tailEnd type="triangle" w="med" len="med"/>
          </a:ln>
          <a:effectLst/>
        </p:spPr>
        <p:txBody>
          <a:bodyPr/>
          <a:lstStyle/>
          <a:p>
            <a:endParaRPr lang="fr-CH"/>
          </a:p>
        </p:txBody>
      </p:sp>
      <p:sp>
        <p:nvSpPr>
          <p:cNvPr id="151563" name="Text Box 11"/>
          <p:cNvSpPr txBox="1">
            <a:spLocks noChangeArrowheads="1"/>
          </p:cNvSpPr>
          <p:nvPr/>
        </p:nvSpPr>
        <p:spPr bwMode="auto">
          <a:xfrm>
            <a:off x="457200" y="457200"/>
            <a:ext cx="1806575" cy="366713"/>
          </a:xfrm>
          <a:prstGeom prst="rect">
            <a:avLst/>
          </a:prstGeom>
          <a:solidFill>
            <a:srgbClr val="FFFFFF"/>
          </a:solidFill>
          <a:ln w="9525">
            <a:noFill/>
            <a:miter lim="800000"/>
            <a:headEnd/>
            <a:tailEnd/>
          </a:ln>
          <a:effectLst/>
        </p:spPr>
        <p:txBody>
          <a:bodyPr>
            <a:spAutoFit/>
          </a:bodyPr>
          <a:lstStyle/>
          <a:p>
            <a:pPr>
              <a:spcBef>
                <a:spcPct val="50000"/>
              </a:spcBef>
            </a:pPr>
            <a:r>
              <a:rPr lang="fr-CH" sz="1800">
                <a:latin typeface="Arial" charset="0"/>
              </a:rPr>
              <a:t>             </a:t>
            </a:r>
            <a:endParaRPr lang="fr-FR" sz="1800">
              <a:latin typeface="Arial" charset="0"/>
            </a:endParaRPr>
          </a:p>
        </p:txBody>
      </p:sp>
      <p:sp>
        <p:nvSpPr>
          <p:cNvPr id="151564" name="Rectangle 12"/>
          <p:cNvSpPr>
            <a:spLocks noChangeArrowheads="1"/>
          </p:cNvSpPr>
          <p:nvPr/>
        </p:nvSpPr>
        <p:spPr bwMode="auto">
          <a:xfrm>
            <a:off x="7477125" y="382588"/>
            <a:ext cx="1439863" cy="366712"/>
          </a:xfrm>
          <a:prstGeom prst="rect">
            <a:avLst/>
          </a:prstGeom>
          <a:solidFill>
            <a:srgbClr val="FFFFFF"/>
          </a:solidFill>
          <a:ln w="9525">
            <a:noFill/>
            <a:miter lim="800000"/>
            <a:headEnd/>
            <a:tailEnd/>
          </a:ln>
          <a:effectLst/>
        </p:spPr>
        <p:txBody>
          <a:bodyPr wrap="none">
            <a:spAutoFit/>
          </a:bodyPr>
          <a:lstStyle/>
          <a:p>
            <a:r>
              <a:rPr lang="fr-CH" sz="1400">
                <a:latin typeface="Arial" charset="0"/>
              </a:rPr>
              <a:t> </a:t>
            </a:r>
            <a:r>
              <a:rPr lang="fr-CH" sz="1800">
                <a:latin typeface="Arial" charset="0"/>
              </a:rPr>
              <a:t>                   </a:t>
            </a:r>
            <a:endParaRPr lang="fr-FR" sz="180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title" idx="4294967295"/>
          </p:nvPr>
        </p:nvSpPr>
        <p:spPr>
          <a:xfrm>
            <a:off x="685800" y="685800"/>
            <a:ext cx="7772400" cy="609600"/>
          </a:xfrm>
        </p:spPr>
        <p:txBody>
          <a:bodyPr/>
          <a:lstStyle/>
          <a:p>
            <a:r>
              <a:rPr lang="fr-CH" sz="3200" b="1"/>
              <a:t>GPS – Les segments du système</a:t>
            </a:r>
            <a:endParaRPr lang="fr-FR" sz="3200" b="1"/>
          </a:p>
        </p:txBody>
      </p:sp>
      <p:pic>
        <p:nvPicPr>
          <p:cNvPr id="77826" name="Picture 2" descr="GPS system segments"/>
          <p:cNvPicPr>
            <a:picLocks noChangeAspect="1" noChangeArrowheads="1"/>
          </p:cNvPicPr>
          <p:nvPr/>
        </p:nvPicPr>
        <p:blipFill>
          <a:blip r:embed="rId2" cstate="print"/>
          <a:srcRect/>
          <a:stretch>
            <a:fillRect/>
          </a:stretch>
        </p:blipFill>
        <p:spPr bwMode="auto">
          <a:xfrm>
            <a:off x="250825" y="80963"/>
            <a:ext cx="8677275" cy="6777037"/>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323850" y="188913"/>
            <a:ext cx="8640763" cy="730250"/>
          </a:xfrm>
          <a:solidFill>
            <a:srgbClr val="FFFFFF"/>
          </a:solidFill>
          <a:ln/>
        </p:spPr>
        <p:txBody>
          <a:bodyPr/>
          <a:lstStyle/>
          <a:p>
            <a:r>
              <a:rPr lang="en-US" sz="3200" b="1"/>
              <a:t>GPS C/A Antenna Pattern and Received Power</a:t>
            </a:r>
            <a:r>
              <a:rPr lang="fr-CH" sz="3800" b="1"/>
              <a:t>   </a:t>
            </a:r>
            <a:endParaRPr lang="fr-FR" sz="3800" b="1"/>
          </a:p>
        </p:txBody>
      </p:sp>
      <p:sp>
        <p:nvSpPr>
          <p:cNvPr id="152579" name="Rectangle 3"/>
          <p:cNvSpPr>
            <a:spLocks noChangeArrowheads="1"/>
          </p:cNvSpPr>
          <p:nvPr/>
        </p:nvSpPr>
        <p:spPr bwMode="auto">
          <a:xfrm>
            <a:off x="539750" y="908050"/>
            <a:ext cx="8424863" cy="915988"/>
          </a:xfrm>
          <a:prstGeom prst="rect">
            <a:avLst/>
          </a:prstGeom>
          <a:solidFill>
            <a:srgbClr val="FFFFFF"/>
          </a:solidFill>
          <a:ln w="9525">
            <a:noFill/>
            <a:miter lim="800000"/>
            <a:headEnd/>
            <a:tailEnd/>
          </a:ln>
          <a:effectLst/>
        </p:spPr>
        <p:txBody>
          <a:bodyPr>
            <a:spAutoFit/>
          </a:bodyPr>
          <a:lstStyle/>
          <a:p>
            <a:r>
              <a:rPr lang="en-US" sz="1800">
                <a:latin typeface="Arial" charset="0"/>
              </a:rPr>
              <a:t>SV Transmitted Power P</a:t>
            </a:r>
            <a:r>
              <a:rPr lang="en-US" sz="1800" baseline="-25000">
                <a:latin typeface="Arial" charset="0"/>
              </a:rPr>
              <a:t>T</a:t>
            </a:r>
            <a:r>
              <a:rPr lang="en-US" sz="1800">
                <a:latin typeface="Arial" charset="0"/>
              </a:rPr>
              <a:t> = 27W                     SV Antenna Gain G</a:t>
            </a:r>
            <a:r>
              <a:rPr lang="en-US" sz="1800" baseline="-25000">
                <a:latin typeface="Arial" charset="0"/>
              </a:rPr>
              <a:t>T</a:t>
            </a:r>
            <a:r>
              <a:rPr lang="en-US" sz="1800">
                <a:latin typeface="Arial" charset="0"/>
              </a:rPr>
              <a:t> = {10 to 16}</a:t>
            </a:r>
          </a:p>
          <a:p>
            <a:r>
              <a:rPr lang="en-US" sz="1800">
                <a:latin typeface="Arial" charset="0"/>
              </a:rPr>
              <a:t>P</a:t>
            </a:r>
            <a:r>
              <a:rPr lang="en-US" sz="1800" baseline="-25000">
                <a:latin typeface="Arial" charset="0"/>
              </a:rPr>
              <a:t>T</a:t>
            </a:r>
            <a:r>
              <a:rPr lang="en-US" sz="1800">
                <a:latin typeface="Arial" charset="0"/>
              </a:rPr>
              <a:t> * G</a:t>
            </a:r>
            <a:r>
              <a:rPr lang="en-US" sz="1800" baseline="-25000">
                <a:latin typeface="Arial" charset="0"/>
              </a:rPr>
              <a:t>T</a:t>
            </a:r>
            <a:r>
              <a:rPr lang="en-US" sz="1800">
                <a:latin typeface="Arial" charset="0"/>
              </a:rPr>
              <a:t> = 283 to 438 W       	                Receiver Antenna Gain G</a:t>
            </a:r>
            <a:r>
              <a:rPr lang="en-US" sz="1800" baseline="-25000">
                <a:latin typeface="Arial" charset="0"/>
              </a:rPr>
              <a:t>R</a:t>
            </a:r>
            <a:r>
              <a:rPr lang="en-US" sz="1800">
                <a:latin typeface="Arial" charset="0"/>
              </a:rPr>
              <a:t> = </a:t>
            </a:r>
            <a:r>
              <a:rPr lang="en-US" sz="1800">
                <a:latin typeface="Symbol" pitchFamily="18" charset="2"/>
              </a:rPr>
              <a:t>l</a:t>
            </a:r>
            <a:r>
              <a:rPr lang="en-US" sz="1800" baseline="30000">
                <a:latin typeface="Arial" charset="0"/>
              </a:rPr>
              <a:t>2</a:t>
            </a:r>
            <a:r>
              <a:rPr lang="en-US" sz="1800">
                <a:latin typeface="Arial" charset="0"/>
              </a:rPr>
              <a:t>/4</a:t>
            </a:r>
            <a:r>
              <a:rPr lang="en-US" sz="1800">
                <a:latin typeface="Symbol" pitchFamily="18" charset="2"/>
              </a:rPr>
              <a:t>p</a:t>
            </a:r>
          </a:p>
          <a:p>
            <a:r>
              <a:rPr lang="en-US" sz="1800">
                <a:latin typeface="Arial" charset="0"/>
              </a:rPr>
              <a:t>Received Power = P</a:t>
            </a:r>
            <a:r>
              <a:rPr lang="en-US" sz="1800" baseline="-25000">
                <a:latin typeface="Arial" charset="0"/>
              </a:rPr>
              <a:t>T</a:t>
            </a:r>
            <a:r>
              <a:rPr lang="en-US" sz="1800">
                <a:latin typeface="Arial" charset="0"/>
              </a:rPr>
              <a:t>G</a:t>
            </a:r>
            <a:r>
              <a:rPr lang="en-US" sz="1800" baseline="-25000">
                <a:latin typeface="Arial" charset="0"/>
              </a:rPr>
              <a:t>T</a:t>
            </a:r>
            <a:r>
              <a:rPr lang="en-US" sz="1800">
                <a:latin typeface="Arial" charset="0"/>
              </a:rPr>
              <a:t>G</a:t>
            </a:r>
            <a:r>
              <a:rPr lang="en-US" sz="1800" baseline="-25000">
                <a:latin typeface="Arial" charset="0"/>
              </a:rPr>
              <a:t>R</a:t>
            </a:r>
            <a:r>
              <a:rPr lang="en-US" sz="1800">
                <a:latin typeface="Arial" charset="0"/>
              </a:rPr>
              <a:t>/4</a:t>
            </a:r>
            <a:r>
              <a:rPr lang="en-US" sz="1800">
                <a:latin typeface="Symbol" pitchFamily="18" charset="2"/>
              </a:rPr>
              <a:t>p</a:t>
            </a:r>
            <a:r>
              <a:rPr lang="en-US" sz="1800">
                <a:latin typeface="Arial" charset="0"/>
              </a:rPr>
              <a:t>R</a:t>
            </a:r>
            <a:r>
              <a:rPr lang="en-US" sz="1800" baseline="30000">
                <a:latin typeface="Arial" charset="0"/>
              </a:rPr>
              <a:t>2</a:t>
            </a:r>
            <a:r>
              <a:rPr lang="en-US" sz="1800">
                <a:latin typeface="Arial" charset="0"/>
              </a:rPr>
              <a:t> = 10</a:t>
            </a:r>
            <a:r>
              <a:rPr lang="en-US" sz="1800" baseline="30000">
                <a:latin typeface="Arial" charset="0"/>
              </a:rPr>
              <a:t>-16</a:t>
            </a:r>
            <a:r>
              <a:rPr lang="en-US" sz="1800">
                <a:latin typeface="Arial" charset="0"/>
              </a:rPr>
              <a:t> W = -160 dBW = -130 dBm</a:t>
            </a:r>
          </a:p>
        </p:txBody>
      </p:sp>
      <p:pic>
        <p:nvPicPr>
          <p:cNvPr id="152580" name="Picture 4" descr="Indoor Antenna Pattern 01"/>
          <p:cNvPicPr>
            <a:picLocks noChangeAspect="1" noChangeArrowheads="1"/>
          </p:cNvPicPr>
          <p:nvPr/>
        </p:nvPicPr>
        <p:blipFill>
          <a:blip r:embed="rId2" cstate="print"/>
          <a:srcRect/>
          <a:stretch>
            <a:fillRect/>
          </a:stretch>
        </p:blipFill>
        <p:spPr bwMode="auto">
          <a:xfrm>
            <a:off x="1476375" y="1844675"/>
            <a:ext cx="6403975" cy="4906963"/>
          </a:xfrm>
          <a:prstGeom prst="rect">
            <a:avLst/>
          </a:prstGeom>
          <a:noFill/>
        </p:spPr>
      </p:pic>
      <p:sp>
        <p:nvSpPr>
          <p:cNvPr id="162820" name="Text Box 1028"/>
          <p:cNvSpPr txBox="1">
            <a:spLocks noChangeArrowheads="1"/>
          </p:cNvSpPr>
          <p:nvPr/>
        </p:nvSpPr>
        <p:spPr bwMode="auto">
          <a:xfrm>
            <a:off x="7840663" y="5751513"/>
            <a:ext cx="1150937" cy="1004887"/>
          </a:xfrm>
          <a:prstGeom prst="rect">
            <a:avLst/>
          </a:prstGeom>
          <a:solidFill>
            <a:schemeClr val="bg1"/>
          </a:solidFill>
          <a:ln w="9525">
            <a:noFill/>
            <a:miter lim="800000"/>
            <a:headEnd/>
            <a:tailEnd/>
          </a:ln>
          <a:effectLst/>
        </p:spPr>
        <p:txBody>
          <a:bodyPr>
            <a:spAutoFit/>
          </a:bodyPr>
          <a:lstStyle/>
          <a:p>
            <a:pPr>
              <a:spcBef>
                <a:spcPct val="50000"/>
              </a:spcBef>
            </a:pPr>
            <a:endParaRPr lang="fr-CH"/>
          </a:p>
          <a:p>
            <a:pPr>
              <a:spcBef>
                <a:spcPct val="50000"/>
              </a:spcBef>
            </a:pPr>
            <a:endParaRPr lang="fr-F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728663" y="261938"/>
            <a:ext cx="7543800" cy="1143000"/>
          </a:xfrm>
        </p:spPr>
        <p:txBody>
          <a:bodyPr/>
          <a:lstStyle/>
          <a:p>
            <a:r>
              <a:rPr lang="en-US" sz="3800" b="1"/>
              <a:t>Indoor GPS</a:t>
            </a:r>
            <a:br>
              <a:rPr lang="en-US" sz="3800" b="1"/>
            </a:br>
            <a:r>
              <a:rPr lang="en-US" sz="3800" b="1"/>
              <a:t>Code/phase frequency</a:t>
            </a:r>
            <a:endParaRPr lang="en-US" sz="3800"/>
          </a:p>
        </p:txBody>
      </p:sp>
      <p:sp>
        <p:nvSpPr>
          <p:cNvPr id="167939" name="Rectangle 3"/>
          <p:cNvSpPr>
            <a:spLocks noChangeArrowheads="1"/>
          </p:cNvSpPr>
          <p:nvPr/>
        </p:nvSpPr>
        <p:spPr bwMode="auto">
          <a:xfrm>
            <a:off x="1258888" y="5013325"/>
            <a:ext cx="4152900" cy="914400"/>
          </a:xfrm>
          <a:prstGeom prst="rect">
            <a:avLst/>
          </a:prstGeom>
          <a:solidFill>
            <a:srgbClr val="DDDDDD"/>
          </a:solidFill>
          <a:ln w="9525">
            <a:solidFill>
              <a:schemeClr val="folHlink"/>
            </a:solidFill>
            <a:miter lim="800000"/>
            <a:headEnd/>
            <a:tailEnd/>
          </a:ln>
          <a:effectLst/>
        </p:spPr>
        <p:txBody>
          <a:bodyPr wrap="none" anchor="ctr"/>
          <a:lstStyle/>
          <a:p>
            <a:r>
              <a:rPr lang="en-US" sz="1600">
                <a:latin typeface="Arial" charset="0"/>
              </a:rPr>
              <a:t>Real time GPS Indoor. Search in frequency-</a:t>
            </a:r>
          </a:p>
          <a:p>
            <a:r>
              <a:rPr lang="en-US" sz="1600">
                <a:latin typeface="Arial" charset="0"/>
              </a:rPr>
              <a:t>-code/phase plane for the correlation max.</a:t>
            </a:r>
          </a:p>
        </p:txBody>
      </p:sp>
      <p:sp>
        <p:nvSpPr>
          <p:cNvPr id="167940" name="Text Box 4"/>
          <p:cNvSpPr txBox="1">
            <a:spLocks noChangeArrowheads="1"/>
          </p:cNvSpPr>
          <p:nvPr/>
        </p:nvSpPr>
        <p:spPr bwMode="auto">
          <a:xfrm>
            <a:off x="5651500" y="2133600"/>
            <a:ext cx="3259138" cy="3025775"/>
          </a:xfrm>
          <a:prstGeom prst="rect">
            <a:avLst/>
          </a:prstGeom>
          <a:noFill/>
          <a:ln w="9525">
            <a:noFill/>
            <a:miter lim="800000"/>
            <a:headEnd/>
            <a:tailEnd/>
          </a:ln>
          <a:effectLst/>
        </p:spPr>
        <p:txBody>
          <a:bodyPr>
            <a:spAutoFit/>
          </a:bodyPr>
          <a:lstStyle/>
          <a:p>
            <a:pPr>
              <a:spcBef>
                <a:spcPct val="50000"/>
              </a:spcBef>
              <a:buFontTx/>
              <a:buChar char="•"/>
            </a:pPr>
            <a:r>
              <a:rPr lang="fr-CH" sz="1600">
                <a:latin typeface="Arial" charset="0"/>
              </a:rPr>
              <a:t> </a:t>
            </a:r>
            <a:r>
              <a:rPr lang="en-US" sz="1600">
                <a:latin typeface="Arial" charset="0"/>
              </a:rPr>
              <a:t>Indoor GPS searches all the code phases simultaneously.</a:t>
            </a:r>
          </a:p>
          <a:p>
            <a:pPr>
              <a:spcBef>
                <a:spcPct val="50000"/>
              </a:spcBef>
              <a:buFontTx/>
              <a:buChar char="•"/>
            </a:pPr>
            <a:r>
              <a:rPr lang="en-US" sz="1600">
                <a:latin typeface="Arial" charset="0"/>
                <a:sym typeface="Symbol" pitchFamily="18" charset="2"/>
              </a:rPr>
              <a:t> In combination with A – GPS, the acquisition phase becomes 1000 to 10000 times quicker than GPS – standard.</a:t>
            </a:r>
          </a:p>
          <a:p>
            <a:pPr>
              <a:spcBef>
                <a:spcPct val="50000"/>
              </a:spcBef>
              <a:buFontTx/>
              <a:buChar char="•"/>
            </a:pPr>
            <a:r>
              <a:rPr lang="en-US" sz="1600">
                <a:latin typeface="Arial" charset="0"/>
                <a:sym typeface="Symbol" pitchFamily="18" charset="2"/>
              </a:rPr>
              <a:t> The acquisition may be operating 1000 </a:t>
            </a:r>
            <a:r>
              <a:rPr lang="en-US" sz="1600">
                <a:latin typeface="Arial" charset="0"/>
              </a:rPr>
              <a:t>to 10000 longer, resulting in a enhanced sensitivity </a:t>
            </a:r>
            <a:r>
              <a:rPr lang="en-US" sz="1600">
                <a:latin typeface="Arial" charset="0"/>
                <a:sym typeface="Symbol" pitchFamily="18" charset="2"/>
              </a:rPr>
              <a:t>(weaker signals -20dB to -30dB may be detected).</a:t>
            </a:r>
          </a:p>
        </p:txBody>
      </p:sp>
      <p:pic>
        <p:nvPicPr>
          <p:cNvPr id="167941" name="igpsfreqcodemovie.avi">
            <a:hlinkClick r:id="" action="ppaction://media"/>
          </p:cNvPr>
          <p:cNvPicPr>
            <a:picLocks noRot="1" noChangeAspect="1" noChangeArrowheads="1"/>
          </p:cNvPicPr>
          <p:nvPr>
            <a:videoFile r:link="rId1"/>
          </p:nvPr>
        </p:nvPicPr>
        <p:blipFill>
          <a:blip r:embed="rId3" cstate="print"/>
          <a:srcRect/>
          <a:stretch>
            <a:fillRect/>
          </a:stretch>
        </p:blipFill>
        <p:spPr bwMode="auto">
          <a:xfrm>
            <a:off x="1262063" y="1720850"/>
            <a:ext cx="4152900" cy="3276600"/>
          </a:xfrm>
          <a:prstGeom prst="rect">
            <a:avLst/>
          </a:prstGeom>
          <a:noFill/>
        </p:spPr>
      </p:pic>
      <p:sp>
        <p:nvSpPr>
          <p:cNvPr id="167942" name="Line 6"/>
          <p:cNvSpPr>
            <a:spLocks noChangeShapeType="1"/>
          </p:cNvSpPr>
          <p:nvPr/>
        </p:nvSpPr>
        <p:spPr bwMode="auto">
          <a:xfrm flipV="1">
            <a:off x="1536700" y="2752725"/>
            <a:ext cx="1768475" cy="503238"/>
          </a:xfrm>
          <a:prstGeom prst="line">
            <a:avLst/>
          </a:prstGeom>
          <a:noFill/>
          <a:ln w="9525">
            <a:solidFill>
              <a:schemeClr val="tx1"/>
            </a:solidFill>
            <a:round/>
            <a:headEnd/>
            <a:tailEnd type="triangle" w="med" len="med"/>
          </a:ln>
          <a:effectLst/>
        </p:spPr>
        <p:txBody>
          <a:bodyPr/>
          <a:lstStyle/>
          <a:p>
            <a:endParaRPr lang="fr-CH"/>
          </a:p>
        </p:txBody>
      </p:sp>
      <p:sp>
        <p:nvSpPr>
          <p:cNvPr id="167943" name="Text Box 7"/>
          <p:cNvSpPr txBox="1">
            <a:spLocks noChangeArrowheads="1"/>
          </p:cNvSpPr>
          <p:nvPr/>
        </p:nvSpPr>
        <p:spPr bwMode="auto">
          <a:xfrm rot="20640000">
            <a:off x="1849438" y="2646363"/>
            <a:ext cx="1062037" cy="314325"/>
          </a:xfrm>
          <a:prstGeom prst="rect">
            <a:avLst/>
          </a:prstGeom>
          <a:noFill/>
          <a:ln w="9525">
            <a:noFill/>
            <a:miter lim="800000"/>
            <a:headEnd/>
            <a:tailEnd/>
          </a:ln>
          <a:effectLst/>
        </p:spPr>
        <p:txBody>
          <a:bodyPr wrap="none" lIns="87279" tIns="43640" rIns="87279" bIns="43640">
            <a:spAutoFit/>
          </a:bodyPr>
          <a:lstStyle/>
          <a:p>
            <a:pPr defTabSz="873125" eaLnBrk="0" hangingPunct="0"/>
            <a:r>
              <a:rPr lang="fr-CH" sz="1500"/>
              <a:t>Code/phase</a:t>
            </a:r>
            <a:endParaRPr lang="fr-FR" sz="1500"/>
          </a:p>
        </p:txBody>
      </p:sp>
      <p:sp>
        <p:nvSpPr>
          <p:cNvPr id="167944" name="Line 8"/>
          <p:cNvSpPr>
            <a:spLocks noChangeShapeType="1"/>
          </p:cNvSpPr>
          <p:nvPr/>
        </p:nvSpPr>
        <p:spPr bwMode="auto">
          <a:xfrm>
            <a:off x="3948113" y="2849563"/>
            <a:ext cx="1290637" cy="568325"/>
          </a:xfrm>
          <a:prstGeom prst="line">
            <a:avLst/>
          </a:prstGeom>
          <a:noFill/>
          <a:ln w="9525">
            <a:solidFill>
              <a:schemeClr val="tx1"/>
            </a:solidFill>
            <a:round/>
            <a:headEnd/>
            <a:tailEnd type="triangle" w="med" len="med"/>
          </a:ln>
          <a:effectLst/>
        </p:spPr>
        <p:txBody>
          <a:bodyPr/>
          <a:lstStyle/>
          <a:p>
            <a:endParaRPr lang="fr-CH"/>
          </a:p>
        </p:txBody>
      </p:sp>
      <p:sp>
        <p:nvSpPr>
          <p:cNvPr id="167945" name="Text Box 9"/>
          <p:cNvSpPr txBox="1">
            <a:spLocks noChangeArrowheads="1"/>
          </p:cNvSpPr>
          <p:nvPr/>
        </p:nvSpPr>
        <p:spPr bwMode="auto">
          <a:xfrm rot="1440000">
            <a:off x="4143375" y="2781300"/>
            <a:ext cx="977900" cy="314325"/>
          </a:xfrm>
          <a:prstGeom prst="rect">
            <a:avLst/>
          </a:prstGeom>
          <a:noFill/>
          <a:ln w="9525">
            <a:noFill/>
            <a:miter lim="800000"/>
            <a:headEnd/>
            <a:tailEnd/>
          </a:ln>
          <a:effectLst/>
        </p:spPr>
        <p:txBody>
          <a:bodyPr wrap="none" lIns="87279" tIns="43640" rIns="87279" bIns="43640">
            <a:spAutoFit/>
          </a:bodyPr>
          <a:lstStyle/>
          <a:p>
            <a:pPr defTabSz="873125" eaLnBrk="0" hangingPunct="0"/>
            <a:r>
              <a:rPr lang="en-US" sz="1500"/>
              <a:t>Frequency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794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7941"/>
                                        </p:tgtEl>
                                      </p:cBhvr>
                                    </p:cmd>
                                  </p:childTnLst>
                                </p:cTn>
                              </p:par>
                            </p:childTnLst>
                          </p:cTn>
                        </p:par>
                      </p:childTnLst>
                    </p:cTn>
                  </p:par>
                </p:childTnLst>
              </p:cTn>
              <p:nextCondLst>
                <p:cond evt="onClick" delay="0">
                  <p:tgtEl>
                    <p:spTgt spid="167941"/>
                  </p:tgtEl>
                </p:cond>
              </p:nextCondLst>
            </p:seq>
            <p:video>
              <p:cMediaNode>
                <p:cTn id="7" fill="hold" display="0">
                  <p:stCondLst>
                    <p:cond delay="indefinite"/>
                  </p:stCondLst>
                  <p:endCondLst>
                    <p:cond evt="onNext" delay="0">
                      <p:tgtEl>
                        <p:sldTgt/>
                      </p:tgtEl>
                    </p:cond>
                    <p:cond evt="onPrev" delay="0">
                      <p:tgtEl>
                        <p:sldTgt/>
                      </p:tgtEl>
                    </p:cond>
                  </p:endCondLst>
                </p:cTn>
                <p:tgtEl>
                  <p:spTgt spid="167941"/>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2" name="Picture 2" descr="I Q Non-Coherent Integration 02"/>
          <p:cNvPicPr>
            <a:picLocks noChangeAspect="1" noChangeArrowheads="1"/>
          </p:cNvPicPr>
          <p:nvPr/>
        </p:nvPicPr>
        <p:blipFill>
          <a:blip r:embed="rId2" cstate="print"/>
          <a:srcRect/>
          <a:stretch>
            <a:fillRect/>
          </a:stretch>
        </p:blipFill>
        <p:spPr bwMode="auto">
          <a:xfrm>
            <a:off x="128588" y="366713"/>
            <a:ext cx="9015412" cy="6321425"/>
          </a:xfrm>
          <a:prstGeom prst="rect">
            <a:avLst/>
          </a:prstGeom>
          <a:noFill/>
        </p:spPr>
      </p:pic>
      <p:pic>
        <p:nvPicPr>
          <p:cNvPr id="174083" name="Picture 3"/>
          <p:cNvPicPr>
            <a:picLocks noChangeAspect="1" noChangeArrowheads="1"/>
          </p:cNvPicPr>
          <p:nvPr/>
        </p:nvPicPr>
        <p:blipFill>
          <a:blip r:embed="rId3" cstate="print"/>
          <a:srcRect l="72057" t="34650" r="22089" b="40005"/>
          <a:stretch>
            <a:fillRect/>
          </a:stretch>
        </p:blipFill>
        <p:spPr bwMode="auto">
          <a:xfrm>
            <a:off x="6950075" y="1273175"/>
            <a:ext cx="530225" cy="1489075"/>
          </a:xfrm>
          <a:prstGeom prst="rect">
            <a:avLst/>
          </a:prstGeom>
          <a:noFill/>
          <a:ln w="9525">
            <a:noFill/>
            <a:miter lim="800000"/>
            <a:headEnd/>
            <a:tailEnd/>
          </a:ln>
          <a:effectLst/>
        </p:spPr>
      </p:pic>
      <p:pic>
        <p:nvPicPr>
          <p:cNvPr id="174084" name="Picture 4"/>
          <p:cNvPicPr>
            <a:picLocks noChangeAspect="1" noChangeArrowheads="1"/>
          </p:cNvPicPr>
          <p:nvPr/>
        </p:nvPicPr>
        <p:blipFill>
          <a:blip r:embed="rId3" cstate="print"/>
          <a:srcRect l="72057" t="34650" r="22089" b="40005"/>
          <a:stretch>
            <a:fillRect/>
          </a:stretch>
        </p:blipFill>
        <p:spPr bwMode="auto">
          <a:xfrm>
            <a:off x="8534400" y="4419600"/>
            <a:ext cx="530225" cy="1489075"/>
          </a:xfrm>
          <a:prstGeom prst="rect">
            <a:avLst/>
          </a:prstGeom>
          <a:noFill/>
          <a:ln w="9525">
            <a:noFill/>
            <a:miter lim="800000"/>
            <a:headEnd/>
            <a:tailEnd/>
          </a:ln>
          <a:effectLst/>
        </p:spPr>
      </p:pic>
      <p:sp>
        <p:nvSpPr>
          <p:cNvPr id="174085" name="Rectangle 5"/>
          <p:cNvSpPr>
            <a:spLocks noGrp="1" noChangeArrowheads="1"/>
          </p:cNvSpPr>
          <p:nvPr>
            <p:ph type="title"/>
          </p:nvPr>
        </p:nvSpPr>
        <p:spPr>
          <a:xfrm>
            <a:off x="0" y="333375"/>
            <a:ext cx="9144000" cy="617538"/>
          </a:xfrm>
          <a:solidFill>
            <a:srgbClr val="FFFFFF"/>
          </a:solidFill>
          <a:ln/>
        </p:spPr>
        <p:txBody>
          <a:bodyPr/>
          <a:lstStyle/>
          <a:p>
            <a:r>
              <a:rPr lang="en-US" sz="3200" b="1"/>
              <a:t>I - Q, and non-coherent integration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106" name="Picture 2" descr="Squaring Loss 02"/>
          <p:cNvPicPr>
            <a:picLocks noChangeAspect="1" noChangeArrowheads="1"/>
          </p:cNvPicPr>
          <p:nvPr/>
        </p:nvPicPr>
        <p:blipFill>
          <a:blip r:embed="rId2" cstate="print"/>
          <a:srcRect t="6711" b="13980"/>
          <a:stretch>
            <a:fillRect/>
          </a:stretch>
        </p:blipFill>
        <p:spPr bwMode="auto">
          <a:xfrm>
            <a:off x="103188" y="1025525"/>
            <a:ext cx="9040812" cy="5670550"/>
          </a:xfrm>
          <a:prstGeom prst="rect">
            <a:avLst/>
          </a:prstGeom>
          <a:noFill/>
          <a:ln w="9525">
            <a:noFill/>
            <a:miter lim="800000"/>
            <a:headEnd/>
            <a:tailEnd/>
          </a:ln>
        </p:spPr>
      </p:pic>
      <p:sp>
        <p:nvSpPr>
          <p:cNvPr id="175107" name="Rectangle 3"/>
          <p:cNvSpPr>
            <a:spLocks noGrp="1" noChangeArrowheads="1"/>
          </p:cNvSpPr>
          <p:nvPr>
            <p:ph type="title"/>
          </p:nvPr>
        </p:nvSpPr>
        <p:spPr>
          <a:xfrm>
            <a:off x="179388" y="260350"/>
            <a:ext cx="8840787" cy="571500"/>
          </a:xfrm>
          <a:solidFill>
            <a:srgbClr val="FFFFFF"/>
          </a:solidFill>
          <a:ln/>
        </p:spPr>
        <p:txBody>
          <a:bodyPr/>
          <a:lstStyle/>
          <a:p>
            <a:r>
              <a:rPr lang="en-US" sz="3400" b="1"/>
              <a:t>Coherent vs Non-coherent - Squaring loss</a:t>
            </a:r>
          </a:p>
        </p:txBody>
      </p:sp>
      <p:sp>
        <p:nvSpPr>
          <p:cNvPr id="175108" name="Text Box 4"/>
          <p:cNvSpPr txBox="1">
            <a:spLocks noChangeArrowheads="1"/>
          </p:cNvSpPr>
          <p:nvPr/>
        </p:nvSpPr>
        <p:spPr bwMode="auto">
          <a:xfrm>
            <a:off x="4806950" y="990600"/>
            <a:ext cx="501650" cy="366713"/>
          </a:xfrm>
          <a:prstGeom prst="rect">
            <a:avLst/>
          </a:prstGeom>
          <a:solidFill>
            <a:srgbClr val="FFFFFF"/>
          </a:solidFill>
          <a:ln w="9525">
            <a:noFill/>
            <a:miter lim="800000"/>
            <a:headEnd/>
            <a:tailEnd/>
          </a:ln>
          <a:effectLst/>
        </p:spPr>
        <p:txBody>
          <a:bodyPr wrap="none">
            <a:spAutoFit/>
          </a:bodyPr>
          <a:lstStyle/>
          <a:p>
            <a:r>
              <a:rPr lang="fr-CH" sz="1800">
                <a:latin typeface="Arial" charset="0"/>
              </a:rPr>
              <a:t>     </a:t>
            </a:r>
            <a:endParaRPr lang="fr-FR" sz="1800">
              <a:latin typeface="Arial" charset="0"/>
            </a:endParaRPr>
          </a:p>
        </p:txBody>
      </p:sp>
      <p:sp>
        <p:nvSpPr>
          <p:cNvPr id="175109" name="Text Box 5"/>
          <p:cNvSpPr txBox="1">
            <a:spLocks noChangeArrowheads="1"/>
          </p:cNvSpPr>
          <p:nvPr/>
        </p:nvSpPr>
        <p:spPr bwMode="auto">
          <a:xfrm>
            <a:off x="3765550" y="950913"/>
            <a:ext cx="381000" cy="152400"/>
          </a:xfrm>
          <a:prstGeom prst="rect">
            <a:avLst/>
          </a:prstGeom>
          <a:solidFill>
            <a:srgbClr val="FFFFFF"/>
          </a:solidFill>
          <a:ln w="9525">
            <a:noFill/>
            <a:miter lim="800000"/>
            <a:headEnd/>
            <a:tailEnd/>
          </a:ln>
          <a:effectLst/>
        </p:spPr>
        <p:txBody>
          <a:bodyPr>
            <a:spAutoFit/>
          </a:bodyPr>
          <a:lstStyle/>
          <a:p>
            <a:endParaRPr lang="fr-CH" sz="400">
              <a:latin typeface="Arial" charset="0"/>
            </a:endParaRPr>
          </a:p>
        </p:txBody>
      </p:sp>
      <p:sp>
        <p:nvSpPr>
          <p:cNvPr id="175110" name="Line 6"/>
          <p:cNvSpPr>
            <a:spLocks noChangeShapeType="1"/>
          </p:cNvSpPr>
          <p:nvPr/>
        </p:nvSpPr>
        <p:spPr bwMode="auto">
          <a:xfrm>
            <a:off x="2490788" y="4899025"/>
            <a:ext cx="1587" cy="1220788"/>
          </a:xfrm>
          <a:prstGeom prst="line">
            <a:avLst/>
          </a:prstGeom>
          <a:noFill/>
          <a:ln w="9525">
            <a:solidFill>
              <a:schemeClr val="tx1"/>
            </a:solidFill>
            <a:round/>
            <a:headEnd type="triangle" w="med" len="med"/>
            <a:tailEnd type="triangle" w="med" len="med"/>
          </a:ln>
          <a:effectLst/>
        </p:spPr>
        <p:txBody>
          <a:bodyPr/>
          <a:lstStyle/>
          <a:p>
            <a:endParaRPr lang="fr-CH"/>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7154" name="Picture 2" descr="Code side lobes 02"/>
          <p:cNvPicPr>
            <a:picLocks noChangeAspect="1" noChangeArrowheads="1"/>
          </p:cNvPicPr>
          <p:nvPr/>
        </p:nvPicPr>
        <p:blipFill>
          <a:blip r:embed="rId2" cstate="print"/>
          <a:srcRect/>
          <a:stretch>
            <a:fillRect/>
          </a:stretch>
        </p:blipFill>
        <p:spPr bwMode="auto">
          <a:xfrm>
            <a:off x="0" y="1058863"/>
            <a:ext cx="9051925" cy="5681662"/>
          </a:xfrm>
          <a:prstGeom prst="rect">
            <a:avLst/>
          </a:prstGeom>
          <a:noFill/>
        </p:spPr>
      </p:pic>
      <p:sp>
        <p:nvSpPr>
          <p:cNvPr id="177155" name="Rectangle 3"/>
          <p:cNvSpPr>
            <a:spLocks noGrp="1" noChangeArrowheads="1"/>
          </p:cNvSpPr>
          <p:nvPr>
            <p:ph type="title"/>
          </p:nvPr>
        </p:nvSpPr>
        <p:spPr>
          <a:xfrm>
            <a:off x="539750" y="549275"/>
            <a:ext cx="8085138" cy="1238250"/>
          </a:xfrm>
          <a:solidFill>
            <a:srgbClr val="FFFFFF"/>
          </a:solidFill>
          <a:ln/>
        </p:spPr>
        <p:txBody>
          <a:bodyPr/>
          <a:lstStyle/>
          <a:p>
            <a:r>
              <a:rPr lang="en-US" sz="3200" b="1"/>
              <a:t>Correlation with Coherent or</a:t>
            </a:r>
            <a:br>
              <a:rPr lang="en-US" sz="3200" b="1"/>
            </a:br>
            <a:r>
              <a:rPr lang="en-US" sz="3200" b="1"/>
              <a:t> Non-coherent Integration</a:t>
            </a:r>
          </a:p>
        </p:txBody>
      </p:sp>
      <p:sp>
        <p:nvSpPr>
          <p:cNvPr id="177156" name="Line 4"/>
          <p:cNvSpPr>
            <a:spLocks noChangeShapeType="1"/>
          </p:cNvSpPr>
          <p:nvPr/>
        </p:nvSpPr>
        <p:spPr bwMode="auto">
          <a:xfrm>
            <a:off x="2865438" y="3305175"/>
            <a:ext cx="3175" cy="696913"/>
          </a:xfrm>
          <a:prstGeom prst="line">
            <a:avLst/>
          </a:prstGeom>
          <a:noFill/>
          <a:ln w="9525">
            <a:solidFill>
              <a:schemeClr val="tx1"/>
            </a:solidFill>
            <a:round/>
            <a:headEnd type="triangle" w="med" len="med"/>
            <a:tailEnd type="triangle" w="med" len="med"/>
          </a:ln>
          <a:effectLst/>
        </p:spPr>
        <p:txBody>
          <a:bodyPr/>
          <a:lstStyle/>
          <a:p>
            <a:endParaRPr lang="fr-CH"/>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50" name="AutoShape 2"/>
          <p:cNvSpPr>
            <a:spLocks noGrp="1" noChangeAspect="1" noChangeArrowheads="1"/>
          </p:cNvSpPr>
          <p:nvPr>
            <p:ph type="title"/>
          </p:nvPr>
        </p:nvSpPr>
        <p:spPr>
          <a:xfrm>
            <a:off x="611188" y="404813"/>
            <a:ext cx="7543800" cy="792162"/>
          </a:xfrm>
        </p:spPr>
        <p:txBody>
          <a:bodyPr/>
          <a:lstStyle/>
          <a:p>
            <a:r>
              <a:rPr lang="fr-CH" sz="3200" b="1"/>
              <a:t>GPS Indoor – Convolution processor</a:t>
            </a:r>
            <a:endParaRPr lang="fr-FR" sz="3200" b="1"/>
          </a:p>
        </p:txBody>
      </p:sp>
      <p:pic>
        <p:nvPicPr>
          <p:cNvPr id="181251" name="Picture 3"/>
          <p:cNvPicPr>
            <a:picLocks noChangeAspect="1" noChangeArrowheads="1"/>
          </p:cNvPicPr>
          <p:nvPr/>
        </p:nvPicPr>
        <p:blipFill>
          <a:blip r:embed="rId2" cstate="print"/>
          <a:srcRect l="49612" t="22050" r="7088" b="40950"/>
          <a:stretch>
            <a:fillRect/>
          </a:stretch>
        </p:blipFill>
        <p:spPr bwMode="auto">
          <a:xfrm>
            <a:off x="303213" y="1382713"/>
            <a:ext cx="8664575" cy="5305425"/>
          </a:xfrm>
          <a:prstGeom prst="rect">
            <a:avLst/>
          </a:prstGeom>
          <a:noFill/>
          <a:ln w="9525">
            <a:noFill/>
            <a:miter lim="800000"/>
            <a:headEnd/>
            <a:tailEnd/>
          </a:ln>
          <a:effectLst/>
        </p:spPr>
      </p:pic>
      <p:pic>
        <p:nvPicPr>
          <p:cNvPr id="181252" name="Picture 4"/>
          <p:cNvPicPr>
            <a:picLocks noChangeAspect="1" noChangeArrowheads="1"/>
          </p:cNvPicPr>
          <p:nvPr/>
        </p:nvPicPr>
        <p:blipFill>
          <a:blip r:embed="rId3" cstate="print"/>
          <a:srcRect l="72057" t="34650" r="22089" b="40005"/>
          <a:stretch>
            <a:fillRect/>
          </a:stretch>
        </p:blipFill>
        <p:spPr bwMode="auto">
          <a:xfrm>
            <a:off x="6677025" y="1403350"/>
            <a:ext cx="1147763" cy="3478213"/>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6370" name="Picture 2" descr="Indoor GPS Summary 02JPG"/>
          <p:cNvPicPr>
            <a:picLocks noChangeAspect="1" noChangeArrowheads="1"/>
          </p:cNvPicPr>
          <p:nvPr/>
        </p:nvPicPr>
        <p:blipFill>
          <a:blip r:embed="rId2" cstate="print"/>
          <a:srcRect/>
          <a:stretch>
            <a:fillRect/>
          </a:stretch>
        </p:blipFill>
        <p:spPr bwMode="auto">
          <a:xfrm>
            <a:off x="0" y="92075"/>
            <a:ext cx="9144000" cy="6705600"/>
          </a:xfrm>
          <a:prstGeom prst="rect">
            <a:avLst/>
          </a:prstGeom>
          <a:noFill/>
        </p:spPr>
      </p:pic>
      <p:sp>
        <p:nvSpPr>
          <p:cNvPr id="186371" name="Rectangle 3"/>
          <p:cNvSpPr>
            <a:spLocks noGrp="1" noChangeArrowheads="1"/>
          </p:cNvSpPr>
          <p:nvPr>
            <p:ph type="title"/>
          </p:nvPr>
        </p:nvSpPr>
        <p:spPr>
          <a:xfrm>
            <a:off x="509588" y="182563"/>
            <a:ext cx="7816850" cy="1295400"/>
          </a:xfrm>
          <a:solidFill>
            <a:srgbClr val="FFFFFF"/>
          </a:solidFill>
        </p:spPr>
        <p:txBody>
          <a:bodyPr/>
          <a:lstStyle/>
          <a:p>
            <a:r>
              <a:rPr lang="en-US" sz="3200" b="1"/>
              <a:t>Indoor GPS : Aiding + Massively parallel correlation coherent &amp; non-coherent</a:t>
            </a:r>
          </a:p>
        </p:txBody>
      </p:sp>
      <p:sp>
        <p:nvSpPr>
          <p:cNvPr id="186372" name="Text Box 4"/>
          <p:cNvSpPr txBox="1">
            <a:spLocks noChangeArrowheads="1"/>
          </p:cNvSpPr>
          <p:nvPr/>
        </p:nvSpPr>
        <p:spPr bwMode="auto">
          <a:xfrm>
            <a:off x="7962900" y="866775"/>
            <a:ext cx="946150" cy="366713"/>
          </a:xfrm>
          <a:prstGeom prst="rect">
            <a:avLst/>
          </a:prstGeom>
          <a:solidFill>
            <a:srgbClr val="FFFFFF"/>
          </a:solidFill>
          <a:ln w="9525">
            <a:noFill/>
            <a:miter lim="800000"/>
            <a:headEnd/>
            <a:tailEnd/>
          </a:ln>
          <a:effectLst/>
        </p:spPr>
        <p:txBody>
          <a:bodyPr wrap="none">
            <a:spAutoFit/>
          </a:bodyPr>
          <a:lstStyle/>
          <a:p>
            <a:r>
              <a:rPr lang="fr-CH" sz="1800">
                <a:latin typeface="Arial" charset="0"/>
              </a:rPr>
              <a:t>            </a:t>
            </a:r>
            <a:endParaRPr lang="fr-FR" sz="1800">
              <a:latin typeface="Arial" charset="0"/>
            </a:endParaRPr>
          </a:p>
        </p:txBody>
      </p:sp>
      <p:sp>
        <p:nvSpPr>
          <p:cNvPr id="186373" name="Line 5"/>
          <p:cNvSpPr>
            <a:spLocks noChangeShapeType="1"/>
          </p:cNvSpPr>
          <p:nvPr/>
        </p:nvSpPr>
        <p:spPr bwMode="auto">
          <a:xfrm flipH="1">
            <a:off x="7537450" y="531813"/>
            <a:ext cx="1079500" cy="1038225"/>
          </a:xfrm>
          <a:prstGeom prst="line">
            <a:avLst/>
          </a:prstGeom>
          <a:noFill/>
          <a:ln w="12700">
            <a:solidFill>
              <a:schemeClr val="tx1"/>
            </a:solidFill>
            <a:round/>
            <a:headEnd/>
            <a:tailEnd/>
          </a:ln>
          <a:effectLst/>
        </p:spPr>
        <p:txBody>
          <a:bodyPr/>
          <a:lstStyle/>
          <a:p>
            <a:endParaRPr lang="fr-CH"/>
          </a:p>
        </p:txBody>
      </p:sp>
      <p:pic>
        <p:nvPicPr>
          <p:cNvPr id="186374" name="Picture 6" descr="I Q Non-Coherent Integration 02"/>
          <p:cNvPicPr>
            <a:picLocks noChangeAspect="1" noChangeArrowheads="1"/>
          </p:cNvPicPr>
          <p:nvPr/>
        </p:nvPicPr>
        <p:blipFill>
          <a:blip r:embed="rId3" cstate="print"/>
          <a:srcRect t="54100"/>
          <a:stretch>
            <a:fillRect/>
          </a:stretch>
        </p:blipFill>
        <p:spPr bwMode="auto">
          <a:xfrm>
            <a:off x="3557588" y="5033963"/>
            <a:ext cx="5580062" cy="17653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0997" name="Rectangle 5"/>
          <p:cNvSpPr>
            <a:spLocks noGrp="1" noChangeArrowheads="1"/>
          </p:cNvSpPr>
          <p:nvPr>
            <p:ph type="title"/>
          </p:nvPr>
        </p:nvSpPr>
        <p:spPr>
          <a:xfrm>
            <a:off x="685800" y="609600"/>
            <a:ext cx="7772400" cy="515938"/>
          </a:xfrm>
        </p:spPr>
        <p:txBody>
          <a:bodyPr/>
          <a:lstStyle/>
          <a:p>
            <a:r>
              <a:rPr lang="fr-CH" sz="3600" b="1"/>
              <a:t>Navigation Satellite Systems</a:t>
            </a:r>
            <a:endParaRPr lang="fr-FR" sz="3600" b="1"/>
          </a:p>
        </p:txBody>
      </p:sp>
      <p:pic>
        <p:nvPicPr>
          <p:cNvPr id="340996" name="Picture 4"/>
          <p:cNvPicPr>
            <a:picLocks noGrp="1" noChangeAspect="1" noChangeArrowheads="1"/>
          </p:cNvPicPr>
          <p:nvPr>
            <p:ph idx="1"/>
          </p:nvPr>
        </p:nvPicPr>
        <p:blipFill>
          <a:blip r:embed="rId2" cstate="print"/>
          <a:srcRect l="8858" t="14171" r="2953" b="14171"/>
          <a:stretch>
            <a:fillRect/>
          </a:stretch>
        </p:blipFill>
        <p:spPr>
          <a:xfrm>
            <a:off x="468313" y="1412875"/>
            <a:ext cx="8353425" cy="4238625"/>
          </a:xfrm>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3045" name="Rectangle 5"/>
          <p:cNvSpPr>
            <a:spLocks noGrp="1" noChangeArrowheads="1"/>
          </p:cNvSpPr>
          <p:nvPr>
            <p:ph type="title"/>
          </p:nvPr>
        </p:nvSpPr>
        <p:spPr>
          <a:xfrm>
            <a:off x="827088" y="188913"/>
            <a:ext cx="7772400" cy="658812"/>
          </a:xfrm>
        </p:spPr>
        <p:txBody>
          <a:bodyPr/>
          <a:lstStyle/>
          <a:p>
            <a:r>
              <a:rPr lang="en-US" sz="3200" b="1"/>
              <a:t>GNSS L-Band Signals</a:t>
            </a:r>
          </a:p>
        </p:txBody>
      </p:sp>
      <p:pic>
        <p:nvPicPr>
          <p:cNvPr id="343044" name="Picture 4"/>
          <p:cNvPicPr>
            <a:picLocks noGrp="1" noChangeAspect="1" noChangeArrowheads="1"/>
          </p:cNvPicPr>
          <p:nvPr>
            <p:ph idx="1"/>
          </p:nvPr>
        </p:nvPicPr>
        <p:blipFill>
          <a:blip r:embed="rId2" cstate="print"/>
          <a:srcRect l="30113" t="14171" r="20667" b="7086"/>
          <a:stretch>
            <a:fillRect/>
          </a:stretch>
        </p:blipFill>
        <p:spPr>
          <a:xfrm>
            <a:off x="1687513" y="908050"/>
            <a:ext cx="5692775" cy="5694363"/>
          </a:xfrm>
          <a:noFill/>
          <a:ln/>
        </p:spPr>
      </p:pic>
      <p:sp>
        <p:nvSpPr>
          <p:cNvPr id="343047" name="Text Box 7"/>
          <p:cNvSpPr txBox="1">
            <a:spLocks noChangeArrowheads="1"/>
          </p:cNvSpPr>
          <p:nvPr/>
        </p:nvSpPr>
        <p:spPr bwMode="auto">
          <a:xfrm>
            <a:off x="1443038" y="6443663"/>
            <a:ext cx="1708150" cy="396875"/>
          </a:xfrm>
          <a:prstGeom prst="rect">
            <a:avLst/>
          </a:prstGeom>
          <a:solidFill>
            <a:schemeClr val="bg1"/>
          </a:solidFill>
          <a:ln w="9525">
            <a:noFill/>
            <a:miter lim="800000"/>
            <a:headEnd/>
            <a:tailEnd/>
          </a:ln>
          <a:effectLst/>
        </p:spPr>
        <p:txBody>
          <a:bodyPr>
            <a:spAutoFit/>
          </a:bodyPr>
          <a:lstStyle/>
          <a:p>
            <a:r>
              <a:rPr lang="fr-CH" sz="2000"/>
              <a:t>                    </a:t>
            </a:r>
            <a:endParaRPr lang="fr-FR" sz="2000"/>
          </a:p>
        </p:txBody>
      </p:sp>
      <p:sp>
        <p:nvSpPr>
          <p:cNvPr id="343048" name="Text Box 8"/>
          <p:cNvSpPr txBox="1">
            <a:spLocks noChangeArrowheads="1"/>
          </p:cNvSpPr>
          <p:nvPr/>
        </p:nvSpPr>
        <p:spPr bwMode="auto">
          <a:xfrm>
            <a:off x="4140200" y="6573838"/>
            <a:ext cx="311150" cy="244475"/>
          </a:xfrm>
          <a:prstGeom prst="rect">
            <a:avLst/>
          </a:prstGeom>
          <a:solidFill>
            <a:schemeClr val="bg1"/>
          </a:solidFill>
          <a:ln w="9525">
            <a:noFill/>
            <a:miter lim="800000"/>
            <a:headEnd/>
            <a:tailEnd/>
          </a:ln>
          <a:effectLst/>
        </p:spPr>
        <p:txBody>
          <a:bodyPr wrap="none">
            <a:spAutoFit/>
          </a:bodyPr>
          <a:lstStyle/>
          <a:p>
            <a:r>
              <a:rPr lang="fr-CH" sz="1000"/>
              <a:t>    </a:t>
            </a:r>
            <a:endParaRPr lang="fr-FR" sz="1000"/>
          </a:p>
        </p:txBody>
      </p:sp>
      <p:sp>
        <p:nvSpPr>
          <p:cNvPr id="343049" name="Text Box 9"/>
          <p:cNvSpPr txBox="1">
            <a:spLocks noChangeArrowheads="1"/>
          </p:cNvSpPr>
          <p:nvPr/>
        </p:nvSpPr>
        <p:spPr bwMode="auto">
          <a:xfrm>
            <a:off x="5724525" y="6092825"/>
            <a:ext cx="819150" cy="244475"/>
          </a:xfrm>
          <a:prstGeom prst="rect">
            <a:avLst/>
          </a:prstGeom>
          <a:solidFill>
            <a:schemeClr val="bg1"/>
          </a:solidFill>
          <a:ln w="9525">
            <a:noFill/>
            <a:miter lim="800000"/>
            <a:headEnd/>
            <a:tailEnd/>
          </a:ln>
          <a:effectLst/>
        </p:spPr>
        <p:txBody>
          <a:bodyPr wrap="none">
            <a:spAutoFit/>
          </a:bodyPr>
          <a:lstStyle/>
          <a:p>
            <a:r>
              <a:rPr lang="fr-CH" sz="1000"/>
              <a:t>                    </a:t>
            </a:r>
            <a:endParaRPr lang="fr-FR" sz="10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ChangeArrowheads="1"/>
          </p:cNvSpPr>
          <p:nvPr/>
        </p:nvSpPr>
        <p:spPr bwMode="auto">
          <a:xfrm>
            <a:off x="425596" y="836712"/>
            <a:ext cx="8204200" cy="1152525"/>
          </a:xfrm>
          <a:prstGeom prst="rect">
            <a:avLst/>
          </a:prstGeom>
          <a:solidFill>
            <a:srgbClr val="FF0000"/>
          </a:solidFill>
          <a:ln w="9525">
            <a:noFill/>
            <a:miter lim="800000"/>
            <a:headEnd/>
            <a:tailEnd/>
          </a:ln>
        </p:spPr>
        <p:txBody>
          <a:bodyPr anchor="ctr"/>
          <a:lstStyle/>
          <a:p>
            <a:pPr algn="ctr"/>
            <a:r>
              <a:rPr lang="fr-FR" b="1" dirty="0">
                <a:solidFill>
                  <a:srgbClr val="FFFFFF"/>
                </a:solidFill>
                <a:latin typeface="Arial"/>
              </a:rPr>
              <a:t>EPFL IMT-NE </a:t>
            </a:r>
            <a:r>
              <a:rPr lang="fr-FR" b="1" dirty="0" smtClean="0">
                <a:solidFill>
                  <a:srgbClr val="FFFFFF"/>
                </a:solidFill>
                <a:latin typeface="Arial"/>
              </a:rPr>
              <a:t>ESPLAB</a:t>
            </a:r>
          </a:p>
          <a:p>
            <a:pPr algn="ctr"/>
            <a:r>
              <a:rPr lang="fr-FR" b="1" dirty="0" smtClean="0">
                <a:solidFill>
                  <a:srgbClr val="FFFFFF"/>
                </a:solidFill>
                <a:latin typeface="Arial"/>
              </a:rPr>
              <a:t>Laboratoire d’électronique et de traitement du signal 32 collaborateurs</a:t>
            </a:r>
            <a:endParaRPr lang="fr-FR" b="1" dirty="0">
              <a:solidFill>
                <a:srgbClr val="FFFFFF"/>
              </a:solidFill>
              <a:latin typeface="Arial"/>
            </a:endParaRPr>
          </a:p>
        </p:txBody>
      </p:sp>
      <p:sp>
        <p:nvSpPr>
          <p:cNvPr id="11268" name="Rectangle 9"/>
          <p:cNvSpPr>
            <a:spLocks noChangeArrowheads="1"/>
          </p:cNvSpPr>
          <p:nvPr/>
        </p:nvSpPr>
        <p:spPr bwMode="auto">
          <a:xfrm>
            <a:off x="7452320" y="5876926"/>
            <a:ext cx="1099981" cy="215444"/>
          </a:xfrm>
          <a:prstGeom prst="rect">
            <a:avLst/>
          </a:prstGeom>
          <a:noFill/>
          <a:ln w="9525">
            <a:noFill/>
            <a:miter lim="800000"/>
            <a:headEnd/>
            <a:tailEnd/>
          </a:ln>
        </p:spPr>
        <p:txBody>
          <a:bodyPr wrap="none">
            <a:spAutoFit/>
          </a:bodyPr>
          <a:lstStyle/>
          <a:p>
            <a:r>
              <a:rPr lang="fr-FR" sz="800" b="1" dirty="0">
                <a:solidFill>
                  <a:schemeClr val="bg1"/>
                </a:solidFill>
                <a:latin typeface="Arial"/>
              </a:rPr>
              <a:t>by JBa, 21.05.2012</a:t>
            </a:r>
          </a:p>
        </p:txBody>
      </p:sp>
      <p:pic>
        <p:nvPicPr>
          <p:cNvPr id="11269" name="Picture 11"/>
          <p:cNvPicPr>
            <a:picLocks noChangeAspect="1" noChangeArrowheads="1"/>
          </p:cNvPicPr>
          <p:nvPr/>
        </p:nvPicPr>
        <p:blipFill>
          <a:blip r:embed="rId2" cstate="print"/>
          <a:srcRect l="40152" t="37790" r="14761" b="33066"/>
          <a:stretch>
            <a:fillRect/>
          </a:stretch>
        </p:blipFill>
        <p:spPr bwMode="auto">
          <a:xfrm>
            <a:off x="1476376" y="0"/>
            <a:ext cx="1211263" cy="488950"/>
          </a:xfrm>
          <a:prstGeom prst="rect">
            <a:avLst/>
          </a:prstGeom>
          <a:noFill/>
          <a:ln w="12700">
            <a:noFill/>
            <a:miter lim="800000"/>
            <a:headEnd/>
            <a:tailEnd/>
          </a:ln>
        </p:spPr>
      </p:pic>
      <p:sp>
        <p:nvSpPr>
          <p:cNvPr id="2" name="Rectangle 1"/>
          <p:cNvSpPr/>
          <p:nvPr/>
        </p:nvSpPr>
        <p:spPr>
          <a:xfrm>
            <a:off x="4401733" y="5968429"/>
            <a:ext cx="4166525" cy="461665"/>
          </a:xfrm>
          <a:prstGeom prst="rect">
            <a:avLst/>
          </a:prstGeom>
        </p:spPr>
        <p:txBody>
          <a:bodyPr wrap="none">
            <a:spAutoFit/>
          </a:bodyPr>
          <a:lstStyle/>
          <a:p>
            <a:r>
              <a:rPr lang="fr-FR" b="1" dirty="0" smtClean="0">
                <a:latin typeface="Arial"/>
              </a:rPr>
              <a:t>Merci pour votre attention !</a:t>
            </a:r>
            <a:endParaRPr lang="fr-CH" dirty="0"/>
          </a:p>
        </p:txBody>
      </p:sp>
      <p:pic>
        <p:nvPicPr>
          <p:cNvPr id="11267" name="Picture 8" descr="IMG_2084"/>
          <p:cNvPicPr>
            <a:picLocks noChangeAspect="1" noChangeArrowheads="1"/>
          </p:cNvPicPr>
          <p:nvPr/>
        </p:nvPicPr>
        <p:blipFill rotWithShape="1">
          <a:blip r:embed="rId3" cstate="print"/>
          <a:srcRect t="30487" r="1772" b="14175"/>
          <a:stretch/>
        </p:blipFill>
        <p:spPr bwMode="auto">
          <a:xfrm>
            <a:off x="434258" y="2187104"/>
            <a:ext cx="8204200" cy="3466857"/>
          </a:xfrm>
          <a:prstGeom prst="rect">
            <a:avLst/>
          </a:prstGeom>
          <a:noFill/>
          <a:ln w="9525">
            <a:noFill/>
            <a:miter lim="800000"/>
            <a:headEnd/>
            <a:tailEnd/>
          </a:ln>
        </p:spPr>
      </p:pic>
      <p:pic>
        <p:nvPicPr>
          <p:cNvPr id="8" name="Image 7" descr="IMGP3152s.jpg"/>
          <p:cNvPicPr>
            <a:picLocks noChangeAspect="1"/>
          </p:cNvPicPr>
          <p:nvPr/>
        </p:nvPicPr>
        <p:blipFill>
          <a:blip r:embed="rId4" cstate="print"/>
          <a:srcRect l="5901" t="26221" r="8263" b="23843"/>
          <a:stretch>
            <a:fillRect/>
          </a:stretch>
        </p:blipFill>
        <p:spPr>
          <a:xfrm>
            <a:off x="184281" y="2167495"/>
            <a:ext cx="8693362" cy="3486465"/>
          </a:xfrm>
          <a:prstGeom prst="rect">
            <a:avLst/>
          </a:prstGeom>
        </p:spPr>
      </p:pic>
    </p:spTree>
    <p:extLst>
      <p:ext uri="{BB962C8B-B14F-4D97-AF65-F5344CB8AC3E}">
        <p14:creationId xmlns:p14="http://schemas.microsoft.com/office/powerpoint/2010/main" val="373220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arn(inVertical)">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0" name="Object 2"/>
          <p:cNvGraphicFramePr>
            <a:graphicFrameLocks noChangeAspect="1"/>
          </p:cNvGraphicFramePr>
          <p:nvPr/>
        </p:nvGraphicFramePr>
        <p:xfrm>
          <a:off x="458788" y="1447800"/>
          <a:ext cx="4919662" cy="4579938"/>
        </p:xfrm>
        <a:graphic>
          <a:graphicData uri="http://schemas.openxmlformats.org/presentationml/2006/ole">
            <mc:AlternateContent xmlns:mc="http://schemas.openxmlformats.org/markup-compatibility/2006">
              <mc:Choice xmlns:v="urn:schemas-microsoft-com:vml" Requires="v">
                <p:oleObj spid="_x0000_s78875" name="Dessin Designer" r:id="rId3" imgW="7096320" imgH="6605640" progId="Designer.Drawing.7">
                  <p:embed/>
                </p:oleObj>
              </mc:Choice>
              <mc:Fallback>
                <p:oleObj name="Dessin Designer" r:id="rId3" imgW="7096320" imgH="6605640" progId="Designer.Drawing.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8" y="1447800"/>
                        <a:ext cx="4919662" cy="4579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oleObj>
              </mc:Fallback>
            </mc:AlternateContent>
          </a:graphicData>
        </a:graphic>
      </p:graphicFrame>
      <p:sp>
        <p:nvSpPr>
          <p:cNvPr id="78851" name="Line 3"/>
          <p:cNvSpPr>
            <a:spLocks noChangeShapeType="1"/>
          </p:cNvSpPr>
          <p:nvPr/>
        </p:nvSpPr>
        <p:spPr bwMode="auto">
          <a:xfrm>
            <a:off x="2209800" y="2895600"/>
            <a:ext cx="69850" cy="82550"/>
          </a:xfrm>
          <a:prstGeom prst="line">
            <a:avLst/>
          </a:prstGeom>
          <a:noFill/>
          <a:ln w="12700" cap="sq">
            <a:solidFill>
              <a:schemeClr val="tx1"/>
            </a:solidFill>
            <a:round/>
            <a:headEnd type="none" w="sm" len="sm"/>
            <a:tailEnd type="triangle" w="sm" len="sm"/>
          </a:ln>
          <a:effectLst/>
        </p:spPr>
        <p:txBody>
          <a:bodyPr wrap="none" anchor="ctr"/>
          <a:lstStyle/>
          <a:p>
            <a:endParaRPr lang="fr-CH"/>
          </a:p>
        </p:txBody>
      </p:sp>
      <p:sp>
        <p:nvSpPr>
          <p:cNvPr id="78852" name="Line 4"/>
          <p:cNvSpPr>
            <a:spLocks noChangeShapeType="1"/>
          </p:cNvSpPr>
          <p:nvPr/>
        </p:nvSpPr>
        <p:spPr bwMode="auto">
          <a:xfrm>
            <a:off x="2743200" y="2743200"/>
            <a:ext cx="14288" cy="100013"/>
          </a:xfrm>
          <a:prstGeom prst="line">
            <a:avLst/>
          </a:prstGeom>
          <a:noFill/>
          <a:ln w="12700" cap="sq">
            <a:solidFill>
              <a:schemeClr val="tx1"/>
            </a:solidFill>
            <a:round/>
            <a:headEnd type="none" w="sm" len="sm"/>
            <a:tailEnd type="triangle" w="sm" len="sm"/>
          </a:ln>
          <a:effectLst/>
        </p:spPr>
        <p:txBody>
          <a:bodyPr wrap="none" anchor="ctr"/>
          <a:lstStyle/>
          <a:p>
            <a:endParaRPr lang="fr-CH"/>
          </a:p>
        </p:txBody>
      </p:sp>
      <p:sp>
        <p:nvSpPr>
          <p:cNvPr id="78853" name="Line 5"/>
          <p:cNvSpPr>
            <a:spLocks noChangeShapeType="1"/>
          </p:cNvSpPr>
          <p:nvPr/>
        </p:nvSpPr>
        <p:spPr bwMode="auto">
          <a:xfrm flipH="1">
            <a:off x="2971800" y="3124200"/>
            <a:ext cx="15875" cy="109538"/>
          </a:xfrm>
          <a:prstGeom prst="line">
            <a:avLst/>
          </a:prstGeom>
          <a:noFill/>
          <a:ln w="12700" cap="sq">
            <a:solidFill>
              <a:schemeClr val="tx1"/>
            </a:solidFill>
            <a:round/>
            <a:headEnd type="none" w="sm" len="sm"/>
            <a:tailEnd type="triangle" w="sm" len="sm"/>
          </a:ln>
          <a:effectLst/>
        </p:spPr>
        <p:txBody>
          <a:bodyPr wrap="none" anchor="ctr"/>
          <a:lstStyle/>
          <a:p>
            <a:endParaRPr lang="fr-CH"/>
          </a:p>
        </p:txBody>
      </p:sp>
      <p:sp>
        <p:nvSpPr>
          <p:cNvPr id="78854" name="Line 6"/>
          <p:cNvSpPr>
            <a:spLocks noChangeShapeType="1"/>
          </p:cNvSpPr>
          <p:nvPr/>
        </p:nvSpPr>
        <p:spPr bwMode="auto">
          <a:xfrm flipH="1">
            <a:off x="3352800" y="2819400"/>
            <a:ext cx="52388" cy="90488"/>
          </a:xfrm>
          <a:prstGeom prst="line">
            <a:avLst/>
          </a:prstGeom>
          <a:noFill/>
          <a:ln w="12700" cap="sq">
            <a:solidFill>
              <a:schemeClr val="tx1"/>
            </a:solidFill>
            <a:round/>
            <a:headEnd type="none" w="sm" len="sm"/>
            <a:tailEnd type="triangle" w="sm" len="sm"/>
          </a:ln>
          <a:effectLst/>
        </p:spPr>
        <p:txBody>
          <a:bodyPr wrap="none" anchor="ctr"/>
          <a:lstStyle/>
          <a:p>
            <a:endParaRPr lang="fr-CH"/>
          </a:p>
        </p:txBody>
      </p:sp>
      <p:sp>
        <p:nvSpPr>
          <p:cNvPr id="78855" name="Rectangle 7"/>
          <p:cNvSpPr>
            <a:spLocks noGrp="1" noChangeArrowheads="1"/>
          </p:cNvSpPr>
          <p:nvPr>
            <p:ph type="title"/>
          </p:nvPr>
        </p:nvSpPr>
        <p:spPr>
          <a:xfrm>
            <a:off x="0" y="304800"/>
            <a:ext cx="9144000" cy="914400"/>
          </a:xfrm>
        </p:spPr>
        <p:txBody>
          <a:bodyPr/>
          <a:lstStyle/>
          <a:p>
            <a:r>
              <a:rPr lang="en-US" sz="3100" b="1"/>
              <a:t>NAVSTAR - GPS : NAVigation System Timing And Ranging - Global Positioning System</a:t>
            </a:r>
          </a:p>
        </p:txBody>
      </p:sp>
      <p:sp>
        <p:nvSpPr>
          <p:cNvPr id="78856" name="Rectangle 8"/>
          <p:cNvSpPr>
            <a:spLocks noChangeArrowheads="1"/>
          </p:cNvSpPr>
          <p:nvPr/>
        </p:nvSpPr>
        <p:spPr bwMode="auto">
          <a:xfrm>
            <a:off x="5562600" y="1447800"/>
            <a:ext cx="3327400" cy="4484688"/>
          </a:xfrm>
          <a:prstGeom prst="rect">
            <a:avLst/>
          </a:prstGeom>
          <a:noFill/>
          <a:ln w="9525">
            <a:noFill/>
            <a:miter lim="800000"/>
            <a:headEnd/>
            <a:tailEnd/>
          </a:ln>
          <a:effectLst/>
        </p:spPr>
        <p:txBody>
          <a:bodyPr lIns="87279" tIns="43640" rIns="87279" bIns="43640">
            <a:spAutoFit/>
          </a:bodyPr>
          <a:lstStyle/>
          <a:p>
            <a:pPr defTabSz="873125" eaLnBrk="0" hangingPunct="0"/>
            <a:r>
              <a:rPr lang="en-US" sz="1700" b="1">
                <a:latin typeface="Arial" charset="0"/>
              </a:rPr>
              <a:t>Space Segment (emitters):</a:t>
            </a:r>
            <a:endParaRPr lang="en-US" sz="1700">
              <a:latin typeface="Arial" charset="0"/>
            </a:endParaRPr>
          </a:p>
          <a:p>
            <a:pPr defTabSz="873125" eaLnBrk="0" hangingPunct="0"/>
            <a:r>
              <a:rPr lang="en-US" sz="1700">
                <a:latin typeface="Arial" charset="0"/>
              </a:rPr>
              <a:t>24 satellites located in </a:t>
            </a:r>
          </a:p>
          <a:p>
            <a:pPr defTabSz="873125" eaLnBrk="0" hangingPunct="0"/>
            <a:r>
              <a:rPr lang="en-US" sz="1700">
                <a:latin typeface="Arial" charset="0"/>
              </a:rPr>
              <a:t>6 orbital planes at</a:t>
            </a:r>
          </a:p>
          <a:p>
            <a:pPr defTabSz="873125" eaLnBrk="0" hangingPunct="0"/>
            <a:r>
              <a:rPr lang="en-US" sz="1700">
                <a:latin typeface="Arial" charset="0"/>
              </a:rPr>
              <a:t>20’178 km altitude &amp;</a:t>
            </a:r>
          </a:p>
          <a:p>
            <a:pPr defTabSz="873125" eaLnBrk="0" hangingPunct="0"/>
            <a:r>
              <a:rPr lang="en-US" sz="1700">
                <a:latin typeface="Arial" charset="0"/>
              </a:rPr>
              <a:t>55° inclination,</a:t>
            </a:r>
          </a:p>
          <a:p>
            <a:pPr defTabSz="873125" eaLnBrk="0" hangingPunct="0"/>
            <a:r>
              <a:rPr lang="en-US" sz="1700">
                <a:latin typeface="Arial" charset="0"/>
              </a:rPr>
              <a:t>Each satellite transmits at</a:t>
            </a:r>
          </a:p>
          <a:p>
            <a:pPr defTabSz="873125" eaLnBrk="0" hangingPunct="0"/>
            <a:r>
              <a:rPr lang="en-US" sz="1700">
                <a:latin typeface="Arial" charset="0"/>
              </a:rPr>
              <a:t>1.57542 GHz (L1 band) &amp;</a:t>
            </a:r>
          </a:p>
          <a:p>
            <a:pPr defTabSz="873125" eaLnBrk="0" hangingPunct="0"/>
            <a:r>
              <a:rPr lang="en-US" sz="1700">
                <a:latin typeface="Arial" charset="0"/>
              </a:rPr>
              <a:t>1.22760 GHz (L2 band)</a:t>
            </a:r>
          </a:p>
          <a:p>
            <a:pPr defTabSz="873125" eaLnBrk="0" hangingPunct="0"/>
            <a:endParaRPr lang="en-US" sz="1700">
              <a:latin typeface="Arial" charset="0"/>
            </a:endParaRPr>
          </a:p>
          <a:p>
            <a:pPr defTabSz="873125" eaLnBrk="0" hangingPunct="0"/>
            <a:r>
              <a:rPr lang="en-US" sz="1700" b="1">
                <a:latin typeface="Arial" charset="0"/>
              </a:rPr>
              <a:t>User Segment (receivers):</a:t>
            </a:r>
            <a:endParaRPr lang="en-US" sz="1700">
              <a:latin typeface="Arial" charset="0"/>
            </a:endParaRPr>
          </a:p>
          <a:p>
            <a:pPr defTabSz="873125" eaLnBrk="0" hangingPunct="0"/>
            <a:r>
              <a:rPr lang="en-US" sz="1700">
                <a:latin typeface="Arial" charset="0"/>
              </a:rPr>
              <a:t>TOA – Time of Arrival et Code/ Phase of at least 4 satellites in order to estimate</a:t>
            </a:r>
          </a:p>
          <a:p>
            <a:pPr defTabSz="873125" eaLnBrk="0" hangingPunct="0">
              <a:buFontTx/>
              <a:buChar char="•"/>
            </a:pPr>
            <a:r>
              <a:rPr lang="en-US" sz="1700">
                <a:latin typeface="Arial" charset="0"/>
              </a:rPr>
              <a:t> Position (X, Y, Z)</a:t>
            </a:r>
          </a:p>
          <a:p>
            <a:pPr defTabSz="873125" eaLnBrk="0" hangingPunct="0">
              <a:buFontTx/>
              <a:buChar char="•"/>
            </a:pPr>
            <a:r>
              <a:rPr lang="en-US" sz="1700">
                <a:latin typeface="Arial" charset="0"/>
              </a:rPr>
              <a:t> Velocity (v</a:t>
            </a:r>
            <a:r>
              <a:rPr lang="en-US" sz="1700" baseline="-25000">
                <a:latin typeface="Arial" charset="0"/>
              </a:rPr>
              <a:t>x</a:t>
            </a:r>
            <a:r>
              <a:rPr lang="en-US" sz="1700">
                <a:latin typeface="Arial" charset="0"/>
              </a:rPr>
              <a:t>, v</a:t>
            </a:r>
            <a:r>
              <a:rPr lang="en-US" sz="1700" baseline="-25000">
                <a:latin typeface="Arial" charset="0"/>
              </a:rPr>
              <a:t>y</a:t>
            </a:r>
            <a:r>
              <a:rPr lang="en-US" sz="1700">
                <a:latin typeface="Arial" charset="0"/>
              </a:rPr>
              <a:t>, v</a:t>
            </a:r>
            <a:r>
              <a:rPr lang="en-US" sz="1700" baseline="-25000">
                <a:latin typeface="Arial" charset="0"/>
              </a:rPr>
              <a:t>z</a:t>
            </a:r>
            <a:r>
              <a:rPr lang="en-US" sz="1700">
                <a:latin typeface="Arial" charset="0"/>
              </a:rPr>
              <a:t>)</a:t>
            </a:r>
          </a:p>
          <a:p>
            <a:pPr defTabSz="873125" eaLnBrk="0" hangingPunct="0">
              <a:buFontTx/>
              <a:buChar char="•"/>
            </a:pPr>
            <a:r>
              <a:rPr lang="en-US" sz="1700">
                <a:latin typeface="Arial" charset="0"/>
              </a:rPr>
              <a:t> Time (T)</a:t>
            </a:r>
          </a:p>
          <a:p>
            <a:pPr defTabSz="873125" eaLnBrk="0" hangingPunct="0"/>
            <a:r>
              <a:rPr lang="en-US" sz="1700">
                <a:latin typeface="Arial" charset="0"/>
              </a:rPr>
              <a:t>“PVT solution”</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p:nvPr/>
        </p:nvPicPr>
        <p:blipFill>
          <a:blip r:embed="rId3">
            <a:extLst>
              <a:ext uri="{28A0092B-C50C-407E-A947-70E740481C1C}">
                <a14:useLocalDpi xmlns:a14="http://schemas.microsoft.com/office/drawing/2010/main" val="0"/>
              </a:ext>
            </a:extLst>
          </a:blip>
          <a:stretch>
            <a:fillRect/>
          </a:stretch>
        </p:blipFill>
        <p:spPr>
          <a:xfrm>
            <a:off x="4620610" y="3618291"/>
            <a:ext cx="4519175" cy="2703174"/>
          </a:xfrm>
          <a:prstGeom prst="rect">
            <a:avLst/>
          </a:prstGeom>
        </p:spPr>
      </p:pic>
      <p:sp>
        <p:nvSpPr>
          <p:cNvPr id="69" name="TextBox 68"/>
          <p:cNvSpPr txBox="1"/>
          <p:nvPr/>
        </p:nvSpPr>
        <p:spPr>
          <a:xfrm>
            <a:off x="966467" y="9379711"/>
            <a:ext cx="3947532" cy="307777"/>
          </a:xfrm>
          <a:prstGeom prst="rect">
            <a:avLst/>
          </a:prstGeom>
          <a:noFill/>
        </p:spPr>
        <p:txBody>
          <a:bodyPr wrap="square" rtlCol="0">
            <a:spAutoFit/>
          </a:bodyPr>
          <a:lstStyle/>
          <a:p>
            <a:r>
              <a:rPr lang="en-GB" sz="1400" dirty="0">
                <a:latin typeface="Calibri" panose="020F0502020204030204" pitchFamily="34" charset="0"/>
              </a:rPr>
              <a:t>PSD of </a:t>
            </a:r>
            <a:r>
              <a:rPr lang="en-GB" sz="1400" dirty="0" smtClean="0">
                <a:latin typeface="Calibri" panose="020F0502020204030204" pitchFamily="34" charset="0"/>
              </a:rPr>
              <a:t>BOCs(15, </a:t>
            </a:r>
            <a:r>
              <a:rPr lang="en-GB" sz="1400" dirty="0">
                <a:latin typeface="Calibri" panose="020F0502020204030204" pitchFamily="34" charset="0"/>
              </a:rPr>
              <a:t>2.5) and </a:t>
            </a:r>
            <a:r>
              <a:rPr lang="en-GB" sz="1400" dirty="0" err="1">
                <a:latin typeface="Calibri" panose="020F0502020204030204" pitchFamily="34" charset="0"/>
              </a:rPr>
              <a:t>BOCc</a:t>
            </a:r>
            <a:r>
              <a:rPr lang="en-GB" sz="1400" dirty="0">
                <a:latin typeface="Calibri" panose="020F0502020204030204" pitchFamily="34" charset="0"/>
              </a:rPr>
              <a:t> (15, 2.5) signals</a:t>
            </a:r>
            <a:endParaRPr lang="en-US" sz="1400" dirty="0">
              <a:latin typeface="Calibri" panose="020F0502020204030204" pitchFamily="34" charset="0"/>
            </a:endParaRPr>
          </a:p>
        </p:txBody>
      </p:sp>
      <p:sp>
        <p:nvSpPr>
          <p:cNvPr id="2" name="Title 1"/>
          <p:cNvSpPr>
            <a:spLocks noGrp="1"/>
          </p:cNvSpPr>
          <p:nvPr>
            <p:ph type="title"/>
          </p:nvPr>
        </p:nvSpPr>
        <p:spPr/>
        <p:txBody>
          <a:bodyPr/>
          <a:lstStyle/>
          <a:p>
            <a:r>
              <a:rPr lang="en-US" sz="3200" dirty="0" smtClean="0"/>
              <a:t>EPFL ESPLAB </a:t>
            </a:r>
            <a:r>
              <a:rPr lang="en-US" sz="3200" b="1" dirty="0" smtClean="0"/>
              <a:t>GNSS Group </a:t>
            </a:r>
            <a:br>
              <a:rPr lang="en-US" sz="3200" b="1" dirty="0" smtClean="0"/>
            </a:br>
            <a:r>
              <a:rPr lang="en-US" sz="3200" dirty="0" smtClean="0"/>
              <a:t>Projects History</a:t>
            </a:r>
            <a:endParaRPr lang="en-US" sz="3200" dirty="0"/>
          </a:p>
        </p:txBody>
      </p:sp>
      <p:sp>
        <p:nvSpPr>
          <p:cNvPr id="8" name="Rounded Rectangle 7"/>
          <p:cNvSpPr/>
          <p:nvPr/>
        </p:nvSpPr>
        <p:spPr>
          <a:xfrm>
            <a:off x="1344867" y="1204117"/>
            <a:ext cx="936104"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EU-FP6</a:t>
            </a:r>
          </a:p>
          <a:p>
            <a:pPr algn="ctr"/>
            <a:r>
              <a:rPr lang="fr-CH" sz="1200" dirty="0" smtClean="0">
                <a:solidFill>
                  <a:srgbClr val="FFFFFF"/>
                </a:solidFill>
                <a:latin typeface="Calibri" panose="020F0502020204030204" pitchFamily="34" charset="0"/>
              </a:rPr>
              <a:t>GRDB</a:t>
            </a:r>
          </a:p>
          <a:p>
            <a:pPr algn="ctr"/>
            <a:r>
              <a:rPr lang="fr-CH" sz="1200" dirty="0" smtClean="0">
                <a:solidFill>
                  <a:srgbClr val="FFFFFF"/>
                </a:solidFill>
                <a:latin typeface="Calibri" panose="020F0502020204030204" pitchFamily="34" charset="0"/>
              </a:rPr>
              <a:t>05-07 (V/S)</a:t>
            </a:r>
            <a:endParaRPr lang="fr-CH" sz="1200" dirty="0">
              <a:solidFill>
                <a:srgbClr val="FFFFFF"/>
              </a:solidFill>
              <a:latin typeface="Calibri" panose="020F0502020204030204" pitchFamily="34" charset="0"/>
            </a:endParaRPr>
          </a:p>
        </p:txBody>
      </p:sp>
      <p:sp>
        <p:nvSpPr>
          <p:cNvPr id="9" name="Rounded Rectangle 8"/>
          <p:cNvSpPr/>
          <p:nvPr/>
        </p:nvSpPr>
        <p:spPr>
          <a:xfrm>
            <a:off x="3361091" y="1206633"/>
            <a:ext cx="1131764" cy="5700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EU-FP7</a:t>
            </a:r>
          </a:p>
          <a:p>
            <a:pPr algn="ctr"/>
            <a:r>
              <a:rPr lang="fr-CH" sz="1200" dirty="0" smtClean="0">
                <a:solidFill>
                  <a:srgbClr val="FFFFFF"/>
                </a:solidFill>
                <a:latin typeface="Calibri" panose="020F0502020204030204" pitchFamily="34" charset="0"/>
              </a:rPr>
              <a:t>SIGNATURE</a:t>
            </a:r>
          </a:p>
          <a:p>
            <a:pPr algn="ctr"/>
            <a:r>
              <a:rPr lang="fr-CH" sz="1200" dirty="0" smtClean="0">
                <a:solidFill>
                  <a:srgbClr val="FFFFFF"/>
                </a:solidFill>
                <a:latin typeface="Calibri" panose="020F0502020204030204" pitchFamily="34" charset="0"/>
              </a:rPr>
              <a:t>09-10 (V)</a:t>
            </a:r>
            <a:endParaRPr lang="fr-CH" sz="1200" dirty="0">
              <a:solidFill>
                <a:srgbClr val="FFFFFF"/>
              </a:solidFill>
              <a:latin typeface="Calibri" panose="020F0502020204030204" pitchFamily="34" charset="0"/>
            </a:endParaRPr>
          </a:p>
        </p:txBody>
      </p:sp>
      <p:sp>
        <p:nvSpPr>
          <p:cNvPr id="10" name="Rounded Rectangle 9"/>
          <p:cNvSpPr/>
          <p:nvPr/>
        </p:nvSpPr>
        <p:spPr>
          <a:xfrm>
            <a:off x="5305307" y="1204118"/>
            <a:ext cx="1348176"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dirty="0" smtClean="0">
                <a:solidFill>
                  <a:srgbClr val="FFFFFF"/>
                </a:solidFill>
                <a:latin typeface="Calibri" panose="020F0502020204030204" pitchFamily="34" charset="0"/>
              </a:rPr>
              <a:t>CAST (SPACE AGCY)</a:t>
            </a:r>
            <a:endParaRPr lang="fr-CH" sz="1200" dirty="0" smtClean="0">
              <a:solidFill>
                <a:srgbClr val="FFFFFF"/>
              </a:solidFill>
              <a:latin typeface="Calibri" panose="020F0502020204030204" pitchFamily="34" charset="0"/>
            </a:endParaRPr>
          </a:p>
          <a:p>
            <a:pPr algn="ctr"/>
            <a:r>
              <a:rPr lang="fr-CH" sz="1200" dirty="0" err="1" smtClean="0">
                <a:solidFill>
                  <a:srgbClr val="FFFFFF"/>
                </a:solidFill>
                <a:latin typeface="Calibri" panose="020F0502020204030204" pitchFamily="34" charset="0"/>
              </a:rPr>
              <a:t>WeakHEO</a:t>
            </a:r>
            <a:endParaRPr lang="fr-CH" sz="1200" dirty="0" smtClean="0">
              <a:solidFill>
                <a:srgbClr val="FFFFFF"/>
              </a:solidFill>
              <a:latin typeface="Calibri" panose="020F0502020204030204" pitchFamily="34" charset="0"/>
            </a:endParaRPr>
          </a:p>
          <a:p>
            <a:pPr algn="ctr"/>
            <a:r>
              <a:rPr lang="fr-CH" sz="1200" dirty="0" smtClean="0">
                <a:solidFill>
                  <a:srgbClr val="FFFFFF"/>
                </a:solidFill>
                <a:latin typeface="Calibri" panose="020F0502020204030204" pitchFamily="34" charset="0"/>
              </a:rPr>
              <a:t>13-15 (T/S/V)</a:t>
            </a:r>
            <a:endParaRPr lang="fr-CH" sz="1200" dirty="0">
              <a:solidFill>
                <a:srgbClr val="FFFFFF"/>
              </a:solidFill>
              <a:latin typeface="Calibri" panose="020F0502020204030204" pitchFamily="34" charset="0"/>
            </a:endParaRPr>
          </a:p>
        </p:txBody>
      </p:sp>
      <p:sp>
        <p:nvSpPr>
          <p:cNvPr id="13" name="Rounded Rectangle 12"/>
          <p:cNvSpPr/>
          <p:nvPr/>
        </p:nvSpPr>
        <p:spPr>
          <a:xfrm>
            <a:off x="3143403" y="3138292"/>
            <a:ext cx="1335274" cy="5714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EU-FP7</a:t>
            </a:r>
          </a:p>
          <a:p>
            <a:pPr algn="ctr"/>
            <a:r>
              <a:rPr lang="fr-CH" sz="1200" dirty="0" smtClean="0">
                <a:solidFill>
                  <a:srgbClr val="FFFFFF"/>
                </a:solidFill>
                <a:latin typeface="Calibri" panose="020F0502020204030204" pitchFamily="34" charset="0"/>
              </a:rPr>
              <a:t>GAMMA-A</a:t>
            </a:r>
          </a:p>
          <a:p>
            <a:pPr algn="ctr"/>
            <a:r>
              <a:rPr lang="fr-CH" sz="1200" dirty="0" smtClean="0">
                <a:solidFill>
                  <a:srgbClr val="FFFFFF"/>
                </a:solidFill>
                <a:latin typeface="Calibri" panose="020F0502020204030204" pitchFamily="34" charset="0"/>
              </a:rPr>
              <a:t>09-12 (T/S)</a:t>
            </a:r>
            <a:endParaRPr lang="fr-CH" sz="1200" dirty="0">
              <a:solidFill>
                <a:srgbClr val="FFFFFF"/>
              </a:solidFill>
              <a:latin typeface="Calibri" panose="020F0502020204030204" pitchFamily="34" charset="0"/>
            </a:endParaRPr>
          </a:p>
        </p:txBody>
      </p:sp>
      <p:sp>
        <p:nvSpPr>
          <p:cNvPr id="15" name="Rounded Rectangle 14"/>
          <p:cNvSpPr/>
          <p:nvPr/>
        </p:nvSpPr>
        <p:spPr>
          <a:xfrm>
            <a:off x="3143403" y="1838883"/>
            <a:ext cx="1008560" cy="5691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 FP7 SARBACAN</a:t>
            </a:r>
          </a:p>
          <a:p>
            <a:pPr algn="ctr"/>
            <a:r>
              <a:rPr lang="fr-CH" sz="1200" dirty="0" smtClean="0">
                <a:solidFill>
                  <a:srgbClr val="FFFFFF"/>
                </a:solidFill>
                <a:latin typeface="Calibri" panose="020F0502020204030204" pitchFamily="34" charset="0"/>
              </a:rPr>
              <a:t>09-10 (T)</a:t>
            </a:r>
            <a:endParaRPr lang="fr-CH" sz="1200" dirty="0">
              <a:solidFill>
                <a:srgbClr val="FFFFFF"/>
              </a:solidFill>
              <a:latin typeface="Calibri" panose="020F0502020204030204" pitchFamily="34" charset="0"/>
            </a:endParaRPr>
          </a:p>
        </p:txBody>
      </p:sp>
      <p:sp>
        <p:nvSpPr>
          <p:cNvPr id="29" name="Rounded Rectangle 28"/>
          <p:cNvSpPr/>
          <p:nvPr/>
        </p:nvSpPr>
        <p:spPr>
          <a:xfrm>
            <a:off x="2924081" y="3786364"/>
            <a:ext cx="1447205"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SNSF</a:t>
            </a:r>
          </a:p>
          <a:p>
            <a:pPr algn="ctr"/>
            <a:r>
              <a:rPr lang="fr-CH" sz="1200" dirty="0" smtClean="0">
                <a:solidFill>
                  <a:srgbClr val="FFFFFF"/>
                </a:solidFill>
                <a:latin typeface="Calibri" panose="020F0502020204030204" pitchFamily="34" charset="0"/>
              </a:rPr>
              <a:t>GNSS1</a:t>
            </a:r>
          </a:p>
          <a:p>
            <a:pPr algn="ctr"/>
            <a:r>
              <a:rPr lang="fr-CH" sz="1200" dirty="0" smtClean="0">
                <a:solidFill>
                  <a:srgbClr val="FFFFFF"/>
                </a:solidFill>
                <a:latin typeface="Calibri" panose="020F0502020204030204" pitchFamily="34" charset="0"/>
              </a:rPr>
              <a:t>08-11 (T/M/C)</a:t>
            </a:r>
            <a:endParaRPr lang="fr-CH" sz="1200" dirty="0">
              <a:solidFill>
                <a:srgbClr val="FFFFFF"/>
              </a:solidFill>
              <a:latin typeface="Calibri" panose="020F0502020204030204" pitchFamily="34" charset="0"/>
            </a:endParaRPr>
          </a:p>
        </p:txBody>
      </p:sp>
      <p:sp>
        <p:nvSpPr>
          <p:cNvPr id="30" name="Rounded Rectangle 29"/>
          <p:cNvSpPr/>
          <p:nvPr/>
        </p:nvSpPr>
        <p:spPr>
          <a:xfrm>
            <a:off x="4513219" y="3792584"/>
            <a:ext cx="992574"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SNSF</a:t>
            </a:r>
          </a:p>
          <a:p>
            <a:pPr algn="ctr"/>
            <a:r>
              <a:rPr lang="fr-CH" sz="1200" dirty="0" smtClean="0">
                <a:solidFill>
                  <a:srgbClr val="FFFFFF"/>
                </a:solidFill>
                <a:latin typeface="Calibri" panose="020F0502020204030204" pitchFamily="34" charset="0"/>
              </a:rPr>
              <a:t>GNSS2</a:t>
            </a:r>
          </a:p>
          <a:p>
            <a:pPr algn="ctr"/>
            <a:r>
              <a:rPr lang="fr-CH" sz="1200" dirty="0" smtClean="0">
                <a:solidFill>
                  <a:srgbClr val="FFFFFF"/>
                </a:solidFill>
                <a:latin typeface="Calibri" panose="020F0502020204030204" pitchFamily="34" charset="0"/>
              </a:rPr>
              <a:t>11-12 (T/M)</a:t>
            </a:r>
            <a:endParaRPr lang="fr-CH" sz="1200" dirty="0">
              <a:solidFill>
                <a:srgbClr val="FFFFFF"/>
              </a:solidFill>
              <a:latin typeface="Calibri" panose="020F0502020204030204" pitchFamily="34" charset="0"/>
            </a:endParaRPr>
          </a:p>
        </p:txBody>
      </p:sp>
      <p:sp>
        <p:nvSpPr>
          <p:cNvPr id="7" name="Rounded Rectangle 6"/>
          <p:cNvSpPr/>
          <p:nvPr/>
        </p:nvSpPr>
        <p:spPr>
          <a:xfrm>
            <a:off x="696795" y="1838882"/>
            <a:ext cx="1461120" cy="543087"/>
          </a:xfrm>
          <a:prstGeom prst="roundRect">
            <a:avLst/>
          </a:prstGeom>
          <a:solidFill>
            <a:schemeClr val="bg1">
              <a:lumMod val="8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CTI</a:t>
            </a:r>
          </a:p>
          <a:p>
            <a:pPr algn="ctr"/>
            <a:r>
              <a:rPr lang="fr-CH" sz="1200" dirty="0" smtClean="0">
                <a:solidFill>
                  <a:srgbClr val="FFFFFF"/>
                </a:solidFill>
                <a:latin typeface="Calibri" panose="020F0502020204030204" pitchFamily="34" charset="0"/>
              </a:rPr>
              <a:t>GPS L1/L2</a:t>
            </a:r>
          </a:p>
          <a:p>
            <a:pPr algn="ctr"/>
            <a:r>
              <a:rPr lang="fr-CH" sz="1200" dirty="0" smtClean="0">
                <a:solidFill>
                  <a:srgbClr val="FFFFFF"/>
                </a:solidFill>
                <a:latin typeface="Calibri" panose="020F0502020204030204" pitchFamily="34" charset="0"/>
              </a:rPr>
              <a:t>04-07 (V/A/S/C)</a:t>
            </a:r>
            <a:endParaRPr lang="fr-CH" sz="1200" dirty="0">
              <a:solidFill>
                <a:srgbClr val="FFFFFF"/>
              </a:solidFill>
              <a:latin typeface="Calibri" panose="020F0502020204030204" pitchFamily="34" charset="0"/>
            </a:endParaRPr>
          </a:p>
        </p:txBody>
      </p:sp>
      <p:cxnSp>
        <p:nvCxnSpPr>
          <p:cNvPr id="128" name="Elbow Connector 127"/>
          <p:cNvCxnSpPr>
            <a:stCxn id="8" idx="3"/>
            <a:endCxn id="15" idx="1"/>
          </p:cNvCxnSpPr>
          <p:nvPr/>
        </p:nvCxnSpPr>
        <p:spPr>
          <a:xfrm>
            <a:off x="2280971" y="1490377"/>
            <a:ext cx="862432" cy="63307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8" idx="3"/>
            <a:endCxn id="9" idx="1"/>
          </p:cNvCxnSpPr>
          <p:nvPr/>
        </p:nvCxnSpPr>
        <p:spPr>
          <a:xfrm>
            <a:off x="2280971" y="1490377"/>
            <a:ext cx="1080120" cy="1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9" idx="3"/>
            <a:endCxn id="10" idx="1"/>
          </p:cNvCxnSpPr>
          <p:nvPr/>
        </p:nvCxnSpPr>
        <p:spPr>
          <a:xfrm flipV="1">
            <a:off x="4492855" y="1490378"/>
            <a:ext cx="812452" cy="1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endCxn id="8" idx="1"/>
          </p:cNvCxnSpPr>
          <p:nvPr/>
        </p:nvCxnSpPr>
        <p:spPr>
          <a:xfrm>
            <a:off x="1120474" y="1490377"/>
            <a:ext cx="224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120474" y="1490377"/>
            <a:ext cx="0" cy="348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Elbow Connector 149"/>
          <p:cNvCxnSpPr>
            <a:stCxn id="7" idx="2"/>
            <a:endCxn id="12" idx="1"/>
          </p:cNvCxnSpPr>
          <p:nvPr/>
        </p:nvCxnSpPr>
        <p:spPr>
          <a:xfrm rot="16200000" flipH="1">
            <a:off x="1662280" y="2147044"/>
            <a:ext cx="383767" cy="85361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Elbow Connector 151"/>
          <p:cNvCxnSpPr>
            <a:stCxn id="7" idx="2"/>
            <a:endCxn id="29" idx="1"/>
          </p:cNvCxnSpPr>
          <p:nvPr/>
        </p:nvCxnSpPr>
        <p:spPr>
          <a:xfrm rot="16200000" flipH="1">
            <a:off x="1330391" y="2478933"/>
            <a:ext cx="1690655" cy="14967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29" idx="3"/>
            <a:endCxn id="30" idx="1"/>
          </p:cNvCxnSpPr>
          <p:nvPr/>
        </p:nvCxnSpPr>
        <p:spPr>
          <a:xfrm>
            <a:off x="4371286" y="4072624"/>
            <a:ext cx="141933" cy="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2" name="Elbow Connector 171"/>
          <p:cNvCxnSpPr>
            <a:stCxn id="8" idx="3"/>
            <a:endCxn id="13" idx="1"/>
          </p:cNvCxnSpPr>
          <p:nvPr/>
        </p:nvCxnSpPr>
        <p:spPr>
          <a:xfrm>
            <a:off x="2280971" y="1490377"/>
            <a:ext cx="862432" cy="193361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280971" y="2479476"/>
            <a:ext cx="1080120"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u-</a:t>
            </a:r>
            <a:r>
              <a:rPr lang="fr-CH" sz="1200" dirty="0" err="1" smtClean="0">
                <a:solidFill>
                  <a:srgbClr val="FFFFFF"/>
                </a:solidFill>
                <a:latin typeface="Calibri" panose="020F0502020204030204" pitchFamily="34" charset="0"/>
              </a:rPr>
              <a:t>blox</a:t>
            </a:r>
            <a:endParaRPr lang="fr-CH" sz="1200" dirty="0" smtClean="0">
              <a:solidFill>
                <a:srgbClr val="FFFFFF"/>
              </a:solidFill>
              <a:latin typeface="Calibri" panose="020F0502020204030204" pitchFamily="34" charset="0"/>
            </a:endParaRPr>
          </a:p>
          <a:p>
            <a:pPr algn="ctr"/>
            <a:r>
              <a:rPr lang="fr-CH" sz="1200" dirty="0" smtClean="0">
                <a:solidFill>
                  <a:srgbClr val="FFFFFF"/>
                </a:solidFill>
                <a:latin typeface="Calibri" panose="020F0502020204030204" pitchFamily="34" charset="0"/>
              </a:rPr>
              <a:t>JOTAN</a:t>
            </a:r>
          </a:p>
          <a:p>
            <a:pPr algn="ctr"/>
            <a:r>
              <a:rPr lang="fr-CH" sz="1200" dirty="0" smtClean="0">
                <a:solidFill>
                  <a:srgbClr val="FFFFFF"/>
                </a:solidFill>
                <a:latin typeface="Calibri" panose="020F0502020204030204" pitchFamily="34" charset="0"/>
              </a:rPr>
              <a:t>07-09 (T/S)</a:t>
            </a:r>
            <a:endParaRPr lang="fr-CH" sz="1200" dirty="0">
              <a:solidFill>
                <a:srgbClr val="FFFFFF"/>
              </a:solidFill>
              <a:latin typeface="Calibri" panose="020F0502020204030204" pitchFamily="34" charset="0"/>
            </a:endParaRPr>
          </a:p>
        </p:txBody>
      </p:sp>
      <p:cxnSp>
        <p:nvCxnSpPr>
          <p:cNvPr id="184" name="Straight Connector 183"/>
          <p:cNvCxnSpPr/>
          <p:nvPr/>
        </p:nvCxnSpPr>
        <p:spPr>
          <a:xfrm>
            <a:off x="2704650" y="3426769"/>
            <a:ext cx="0" cy="645855"/>
          </a:xfrm>
          <a:prstGeom prst="line">
            <a:avLst/>
          </a:prstGeom>
        </p:spPr>
        <p:style>
          <a:lnRef idx="1">
            <a:schemeClr val="accent1"/>
          </a:lnRef>
          <a:fillRef idx="0">
            <a:schemeClr val="accent1"/>
          </a:fillRef>
          <a:effectRef idx="0">
            <a:schemeClr val="accent1"/>
          </a:effectRef>
          <a:fontRef idx="minor">
            <a:schemeClr val="tx1"/>
          </a:fontRef>
        </p:style>
      </p:cxnSp>
      <p:sp>
        <p:nvSpPr>
          <p:cNvPr id="200" name="Rounded Rectangle 199"/>
          <p:cNvSpPr/>
          <p:nvPr/>
        </p:nvSpPr>
        <p:spPr>
          <a:xfrm>
            <a:off x="62530" y="2734837"/>
            <a:ext cx="1057944" cy="543087"/>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CTI</a:t>
            </a:r>
          </a:p>
          <a:p>
            <a:pPr algn="ctr"/>
            <a:r>
              <a:rPr lang="fr-CH" sz="1200" dirty="0" smtClean="0">
                <a:solidFill>
                  <a:srgbClr val="FFFFFF"/>
                </a:solidFill>
                <a:latin typeface="Calibri" panose="020F0502020204030204" pitchFamily="34" charset="0"/>
              </a:rPr>
              <a:t>GPS WATCH</a:t>
            </a:r>
          </a:p>
          <a:p>
            <a:pPr algn="ctr"/>
            <a:r>
              <a:rPr lang="fr-CH" sz="1200" dirty="0" smtClean="0">
                <a:solidFill>
                  <a:srgbClr val="FFFFFF"/>
                </a:solidFill>
                <a:latin typeface="Calibri" panose="020F0502020204030204" pitchFamily="34" charset="0"/>
              </a:rPr>
              <a:t>-04 (V/A/S/C)</a:t>
            </a:r>
            <a:endParaRPr lang="fr-CH" sz="1200" dirty="0">
              <a:solidFill>
                <a:srgbClr val="FFFFFF"/>
              </a:solidFill>
              <a:latin typeface="Calibri" panose="020F0502020204030204" pitchFamily="34" charset="0"/>
            </a:endParaRPr>
          </a:p>
        </p:txBody>
      </p:sp>
      <p:cxnSp>
        <p:nvCxnSpPr>
          <p:cNvPr id="203" name="Elbow Connector 202"/>
          <p:cNvCxnSpPr>
            <a:stCxn id="200" idx="3"/>
            <a:endCxn id="7" idx="2"/>
          </p:cNvCxnSpPr>
          <p:nvPr/>
        </p:nvCxnSpPr>
        <p:spPr>
          <a:xfrm flipV="1">
            <a:off x="1120474" y="2381969"/>
            <a:ext cx="306881" cy="62441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6" name="Elbow Connector 205"/>
          <p:cNvCxnSpPr>
            <a:stCxn id="200" idx="0"/>
            <a:endCxn id="8" idx="1"/>
          </p:cNvCxnSpPr>
          <p:nvPr/>
        </p:nvCxnSpPr>
        <p:spPr>
          <a:xfrm rot="5400000" flipH="1" flipV="1">
            <a:off x="345954" y="1735925"/>
            <a:ext cx="1244460" cy="75336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Content Placeholder 2"/>
          <p:cNvSpPr>
            <a:spLocks noGrp="1"/>
          </p:cNvSpPr>
          <p:nvPr>
            <p:ph idx="1"/>
          </p:nvPr>
        </p:nvSpPr>
        <p:spPr>
          <a:xfrm>
            <a:off x="360000" y="6359300"/>
            <a:ext cx="8424000" cy="1822228"/>
          </a:xfrm>
          <a:solidFill>
            <a:schemeClr val="bg1"/>
          </a:solidFill>
          <a:ln>
            <a:solidFill>
              <a:srgbClr val="FF0000"/>
            </a:solidFill>
          </a:ln>
        </p:spPr>
        <p:txBody>
          <a:bodyPr>
            <a:normAutofit/>
          </a:bodyPr>
          <a:lstStyle/>
          <a:p>
            <a:endParaRPr lang="en-US" sz="1200" b="1" dirty="0"/>
          </a:p>
        </p:txBody>
      </p:sp>
      <p:sp>
        <p:nvSpPr>
          <p:cNvPr id="44" name="Rounded Rectangle 43"/>
          <p:cNvSpPr/>
          <p:nvPr/>
        </p:nvSpPr>
        <p:spPr>
          <a:xfrm>
            <a:off x="5160903" y="3138292"/>
            <a:ext cx="1044892" cy="57695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ESA</a:t>
            </a:r>
          </a:p>
          <a:p>
            <a:pPr algn="ctr"/>
            <a:r>
              <a:rPr lang="fr-CH" sz="1200" dirty="0" smtClean="0">
                <a:solidFill>
                  <a:srgbClr val="FFFFFF"/>
                </a:solidFill>
                <a:latin typeface="Calibri" panose="020F0502020204030204" pitchFamily="34" charset="0"/>
              </a:rPr>
              <a:t>ADAPT</a:t>
            </a:r>
          </a:p>
          <a:p>
            <a:pPr algn="ctr"/>
            <a:r>
              <a:rPr lang="fr-CH" sz="1200" dirty="0" smtClean="0">
                <a:solidFill>
                  <a:srgbClr val="FFFFFF"/>
                </a:solidFill>
                <a:latin typeface="Calibri" panose="020F0502020204030204" pitchFamily="34" charset="0"/>
              </a:rPr>
              <a:t>13-14 (T/S)</a:t>
            </a:r>
            <a:endParaRPr lang="fr-CH" sz="1200" dirty="0">
              <a:solidFill>
                <a:srgbClr val="FFFFFF"/>
              </a:solidFill>
              <a:latin typeface="Calibri" panose="020F0502020204030204" pitchFamily="34" charset="0"/>
            </a:endParaRPr>
          </a:p>
        </p:txBody>
      </p:sp>
      <p:cxnSp>
        <p:nvCxnSpPr>
          <p:cNvPr id="45" name="Straight Arrow Connector 44"/>
          <p:cNvCxnSpPr>
            <a:endCxn id="44" idx="1"/>
          </p:cNvCxnSpPr>
          <p:nvPr/>
        </p:nvCxnSpPr>
        <p:spPr>
          <a:xfrm>
            <a:off x="4478677" y="3423994"/>
            <a:ext cx="682226" cy="2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9264127" y="1015568"/>
            <a:ext cx="1356545" cy="1477328"/>
          </a:xfrm>
          <a:prstGeom prst="rect">
            <a:avLst/>
          </a:prstGeom>
          <a:noFill/>
        </p:spPr>
        <p:txBody>
          <a:bodyPr wrap="square" rtlCol="0">
            <a:spAutoFit/>
          </a:bodyPr>
          <a:lstStyle/>
          <a:p>
            <a:r>
              <a:rPr lang="fr-CH" dirty="0" smtClean="0">
                <a:solidFill>
                  <a:prstClr val="black"/>
                </a:solidFill>
                <a:latin typeface="Calibri" panose="020F0502020204030204" pitchFamily="34" charset="0"/>
              </a:rPr>
              <a:t>T: Theory</a:t>
            </a:r>
          </a:p>
          <a:p>
            <a:r>
              <a:rPr lang="fr-CH" dirty="0" smtClean="0">
                <a:solidFill>
                  <a:prstClr val="black"/>
                </a:solidFill>
                <a:latin typeface="Calibri" panose="020F0502020204030204" pitchFamily="34" charset="0"/>
              </a:rPr>
              <a:t>S: Software</a:t>
            </a:r>
          </a:p>
          <a:p>
            <a:r>
              <a:rPr lang="fr-CH" dirty="0" smtClean="0">
                <a:solidFill>
                  <a:prstClr val="black"/>
                </a:solidFill>
                <a:latin typeface="Calibri" panose="020F0502020204030204" pitchFamily="34" charset="0"/>
              </a:rPr>
              <a:t>V: VHDL</a:t>
            </a:r>
          </a:p>
          <a:p>
            <a:r>
              <a:rPr lang="fr-CH" dirty="0" smtClean="0">
                <a:solidFill>
                  <a:prstClr val="black"/>
                </a:solidFill>
                <a:latin typeface="Calibri" panose="020F0502020204030204" pitchFamily="34" charset="0"/>
              </a:rPr>
              <a:t>C: COTS</a:t>
            </a:r>
          </a:p>
          <a:p>
            <a:r>
              <a:rPr lang="fr-CH" dirty="0" smtClean="0">
                <a:solidFill>
                  <a:prstClr val="black"/>
                </a:solidFill>
                <a:latin typeface="Calibri" panose="020F0502020204030204" pitchFamily="34" charset="0"/>
              </a:rPr>
              <a:t>A: ASIC</a:t>
            </a:r>
            <a:endParaRPr lang="fr-CH" dirty="0">
              <a:solidFill>
                <a:prstClr val="black"/>
              </a:solidFill>
              <a:latin typeface="Calibri" panose="020F0502020204030204" pitchFamily="34" charset="0"/>
            </a:endParaRPr>
          </a:p>
        </p:txBody>
      </p:sp>
      <p:sp>
        <p:nvSpPr>
          <p:cNvPr id="33" name="TextBox 32"/>
          <p:cNvSpPr txBox="1"/>
          <p:nvPr/>
        </p:nvSpPr>
        <p:spPr>
          <a:xfrm>
            <a:off x="5979395" y="1856878"/>
            <a:ext cx="3052307" cy="1169551"/>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r>
              <a:rPr lang="en-US" sz="1400" b="1" dirty="0" smtClean="0">
                <a:latin typeface="Calibri" panose="020F0502020204030204" pitchFamily="34" charset="0"/>
              </a:rPr>
              <a:t>Main achievements:</a:t>
            </a:r>
          </a:p>
          <a:p>
            <a:pPr marL="285750" indent="-285750">
              <a:buFont typeface="Arial" panose="020B0604020202020204" pitchFamily="34" charset="0"/>
              <a:buChar char="•"/>
            </a:pPr>
            <a:r>
              <a:rPr lang="en-US" sz="1400" b="1" dirty="0" smtClean="0">
                <a:latin typeface="Calibri" panose="020F0502020204030204" pitchFamily="34" charset="0"/>
              </a:rPr>
              <a:t>New adaptive tracking techniques for BOC signal</a:t>
            </a:r>
          </a:p>
          <a:p>
            <a:pPr marL="285750" indent="-285750">
              <a:buFont typeface="Arial" panose="020B0604020202020204" pitchFamily="34" charset="0"/>
              <a:buChar char="•"/>
            </a:pPr>
            <a:r>
              <a:rPr lang="en-US" sz="1400" b="1" dirty="0" smtClean="0">
                <a:latin typeface="Calibri" panose="020F0502020204030204" pitchFamily="34" charset="0"/>
              </a:rPr>
              <a:t>Semi-analytical simulation framework for fast analysis</a:t>
            </a:r>
            <a:endParaRPr lang="fr-CH" sz="1400" b="1" dirty="0">
              <a:latin typeface="Calibri" panose="020F0502020204030204" pitchFamily="34" charset="0"/>
            </a:endParaRPr>
          </a:p>
        </p:txBody>
      </p:sp>
      <p:pic>
        <p:nvPicPr>
          <p:cNvPr id="68" name="Picture 67"/>
          <p:cNvPicPr/>
          <p:nvPr/>
        </p:nvPicPr>
        <p:blipFill>
          <a:blip r:embed="rId4" cstate="print">
            <a:extLst>
              <a:ext uri="{28A0092B-C50C-407E-A947-70E740481C1C}">
                <a14:useLocalDpi xmlns:a14="http://schemas.microsoft.com/office/drawing/2010/main" val="0"/>
              </a:ext>
            </a:extLst>
          </a:blip>
          <a:stretch>
            <a:fillRect/>
          </a:stretch>
        </p:blipFill>
        <p:spPr>
          <a:xfrm>
            <a:off x="5211905" y="7647190"/>
            <a:ext cx="3981702" cy="1822605"/>
          </a:xfrm>
          <a:prstGeom prst="rect">
            <a:avLst/>
          </a:prstGeom>
        </p:spPr>
      </p:pic>
      <p:sp>
        <p:nvSpPr>
          <p:cNvPr id="70" name="TextBox 69"/>
          <p:cNvSpPr txBox="1"/>
          <p:nvPr/>
        </p:nvSpPr>
        <p:spPr>
          <a:xfrm>
            <a:off x="5520523" y="9390806"/>
            <a:ext cx="4497658" cy="307777"/>
          </a:xfrm>
          <a:prstGeom prst="rect">
            <a:avLst/>
          </a:prstGeom>
          <a:noFill/>
        </p:spPr>
        <p:txBody>
          <a:bodyPr wrap="square" rtlCol="0">
            <a:spAutoFit/>
          </a:bodyPr>
          <a:lstStyle/>
          <a:p>
            <a:r>
              <a:rPr lang="en-US" sz="1400" dirty="0">
                <a:latin typeface="Calibri" panose="020F0502020204030204" pitchFamily="34" charset="0"/>
              </a:rPr>
              <a:t>Autocorrelation function of </a:t>
            </a:r>
            <a:r>
              <a:rPr lang="en-US" sz="1400" dirty="0" err="1">
                <a:latin typeface="Calibri" panose="020F0502020204030204" pitchFamily="34" charset="0"/>
              </a:rPr>
              <a:t>BOCc</a:t>
            </a:r>
            <a:r>
              <a:rPr lang="en-US" sz="1400" dirty="0">
                <a:latin typeface="Calibri" panose="020F0502020204030204" pitchFamily="34" charset="0"/>
              </a:rPr>
              <a:t>(15, 2.5) </a:t>
            </a:r>
            <a:r>
              <a:rPr lang="en-US" sz="1400" dirty="0" smtClean="0">
                <a:latin typeface="Calibri" panose="020F0502020204030204" pitchFamily="34" charset="0"/>
              </a:rPr>
              <a:t>modulation</a:t>
            </a:r>
            <a:endParaRPr lang="en-US" dirty="0">
              <a:latin typeface="Calibri" panose="020F0502020204030204" pitchFamily="34" charset="0"/>
            </a:endParaRPr>
          </a:p>
        </p:txBody>
      </p:sp>
      <p:sp>
        <p:nvSpPr>
          <p:cNvPr id="3" name="AutoShape 2" descr="Image result for ESA logo"/>
          <p:cNvSpPr>
            <a:spLocks noChangeAspect="1" noChangeArrowheads="1"/>
          </p:cNvSpPr>
          <p:nvPr/>
        </p:nvSpPr>
        <p:spPr bwMode="auto">
          <a:xfrm>
            <a:off x="155575" y="-555625"/>
            <a:ext cx="2362200" cy="1171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pic>
        <p:nvPicPr>
          <p:cNvPr id="37" name="Picture 3"/>
          <p:cNvPicPr>
            <a:picLocks noChangeAspect="1" noChangeArrowheads="1"/>
          </p:cNvPicPr>
          <p:nvPr/>
        </p:nvPicPr>
        <p:blipFill>
          <a:blip r:embed="rId5"/>
          <a:srcRect/>
          <a:stretch>
            <a:fillRect/>
          </a:stretch>
        </p:blipFill>
        <p:spPr bwMode="auto">
          <a:xfrm>
            <a:off x="82957" y="4497382"/>
            <a:ext cx="4622142" cy="183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7" name="Picture 66"/>
          <p:cNvPicPr/>
          <p:nvPr/>
        </p:nvPicPr>
        <p:blipFill>
          <a:blip r:embed="rId6" cstate="print">
            <a:extLst>
              <a:ext uri="{28A0092B-C50C-407E-A947-70E740481C1C}">
                <a14:useLocalDpi xmlns:a14="http://schemas.microsoft.com/office/drawing/2010/main" val="0"/>
              </a:ext>
            </a:extLst>
          </a:blip>
          <a:stretch>
            <a:fillRect/>
          </a:stretch>
        </p:blipFill>
        <p:spPr>
          <a:xfrm>
            <a:off x="657849" y="7443790"/>
            <a:ext cx="4047250" cy="2044041"/>
          </a:xfrm>
          <a:prstGeom prst="rect">
            <a:avLst/>
          </a:prstGeom>
        </p:spPr>
      </p:pic>
      <p:pic>
        <p:nvPicPr>
          <p:cNvPr id="3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4697" y="546600"/>
            <a:ext cx="929309"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8902" y="434756"/>
            <a:ext cx="964705" cy="62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4326" y="-37835"/>
            <a:ext cx="1218584" cy="531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fld id="{9AC37FD4-C5C1-4BDB-B41C-EA314616A124}" type="slidenum">
              <a:rPr lang="de-CH" smtClean="0"/>
              <a:pPr/>
              <a:t>80</a:t>
            </a:fld>
            <a:endParaRPr lang="de-CH"/>
          </a:p>
        </p:txBody>
      </p:sp>
    </p:spTree>
    <p:extLst>
      <p:ext uri="{BB962C8B-B14F-4D97-AF65-F5344CB8AC3E}">
        <p14:creationId xmlns:p14="http://schemas.microsoft.com/office/powerpoint/2010/main" val="1622164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EPFL ESPLAB </a:t>
            </a:r>
            <a:r>
              <a:rPr lang="en-US" sz="3200" b="1" dirty="0" smtClean="0"/>
              <a:t>GNSS Group </a:t>
            </a:r>
            <a:br>
              <a:rPr lang="en-US" sz="3200" b="1" dirty="0" smtClean="0"/>
            </a:br>
            <a:r>
              <a:rPr lang="en-US" sz="3200" dirty="0" smtClean="0"/>
              <a:t>Projects History</a:t>
            </a:r>
            <a:endParaRPr lang="en-US" sz="3200" dirty="0"/>
          </a:p>
        </p:txBody>
      </p:sp>
      <p:sp>
        <p:nvSpPr>
          <p:cNvPr id="8" name="Rounded Rectangle 7"/>
          <p:cNvSpPr/>
          <p:nvPr/>
        </p:nvSpPr>
        <p:spPr>
          <a:xfrm>
            <a:off x="1344867" y="1204117"/>
            <a:ext cx="936104"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EU-FP6</a:t>
            </a:r>
          </a:p>
          <a:p>
            <a:pPr algn="ctr"/>
            <a:r>
              <a:rPr lang="fr-CH" sz="1200" dirty="0" smtClean="0">
                <a:solidFill>
                  <a:srgbClr val="FFFFFF"/>
                </a:solidFill>
                <a:latin typeface="Calibri" panose="020F0502020204030204" pitchFamily="34" charset="0"/>
              </a:rPr>
              <a:t>GRDB</a:t>
            </a:r>
          </a:p>
          <a:p>
            <a:pPr algn="ctr"/>
            <a:r>
              <a:rPr lang="fr-CH" sz="1200" dirty="0" smtClean="0">
                <a:solidFill>
                  <a:srgbClr val="FFFFFF"/>
                </a:solidFill>
                <a:latin typeface="Calibri" panose="020F0502020204030204" pitchFamily="34" charset="0"/>
              </a:rPr>
              <a:t>05-07 (V/S)</a:t>
            </a:r>
            <a:endParaRPr lang="fr-CH" sz="1200" dirty="0">
              <a:solidFill>
                <a:srgbClr val="FFFFFF"/>
              </a:solidFill>
              <a:latin typeface="Calibri" panose="020F0502020204030204" pitchFamily="34" charset="0"/>
            </a:endParaRPr>
          </a:p>
        </p:txBody>
      </p:sp>
      <p:sp>
        <p:nvSpPr>
          <p:cNvPr id="9" name="Rounded Rectangle 8"/>
          <p:cNvSpPr/>
          <p:nvPr/>
        </p:nvSpPr>
        <p:spPr>
          <a:xfrm>
            <a:off x="3361091" y="1206633"/>
            <a:ext cx="1131764" cy="5700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EU-FP7</a:t>
            </a:r>
          </a:p>
          <a:p>
            <a:pPr algn="ctr"/>
            <a:r>
              <a:rPr lang="fr-CH" sz="1200" dirty="0" smtClean="0">
                <a:solidFill>
                  <a:srgbClr val="FFFFFF"/>
                </a:solidFill>
                <a:latin typeface="Calibri" panose="020F0502020204030204" pitchFamily="34" charset="0"/>
              </a:rPr>
              <a:t>SIGNATURE</a:t>
            </a:r>
          </a:p>
          <a:p>
            <a:pPr algn="ctr"/>
            <a:r>
              <a:rPr lang="fr-CH" sz="1200" dirty="0" smtClean="0">
                <a:solidFill>
                  <a:srgbClr val="FFFFFF"/>
                </a:solidFill>
                <a:latin typeface="Calibri" panose="020F0502020204030204" pitchFamily="34" charset="0"/>
              </a:rPr>
              <a:t>09-10 (V)</a:t>
            </a:r>
            <a:endParaRPr lang="fr-CH" sz="1200" dirty="0">
              <a:solidFill>
                <a:srgbClr val="FFFFFF"/>
              </a:solidFill>
              <a:latin typeface="Calibri" panose="020F0502020204030204" pitchFamily="34" charset="0"/>
            </a:endParaRPr>
          </a:p>
        </p:txBody>
      </p:sp>
      <p:sp>
        <p:nvSpPr>
          <p:cNvPr id="10" name="Rounded Rectangle 9"/>
          <p:cNvSpPr/>
          <p:nvPr/>
        </p:nvSpPr>
        <p:spPr>
          <a:xfrm>
            <a:off x="5305307" y="1204118"/>
            <a:ext cx="1348176"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dirty="0" smtClean="0">
                <a:solidFill>
                  <a:srgbClr val="FFFFFF"/>
                </a:solidFill>
                <a:latin typeface="Calibri" panose="020F0502020204030204" pitchFamily="34" charset="0"/>
              </a:rPr>
              <a:t>CAST (SPACE AGCY)</a:t>
            </a:r>
            <a:endParaRPr lang="fr-CH" sz="1200" dirty="0" smtClean="0">
              <a:solidFill>
                <a:srgbClr val="FFFFFF"/>
              </a:solidFill>
              <a:latin typeface="Calibri" panose="020F0502020204030204" pitchFamily="34" charset="0"/>
            </a:endParaRPr>
          </a:p>
          <a:p>
            <a:pPr algn="ctr"/>
            <a:r>
              <a:rPr lang="fr-CH" sz="1200" dirty="0" err="1" smtClean="0">
                <a:solidFill>
                  <a:srgbClr val="FFFFFF"/>
                </a:solidFill>
                <a:latin typeface="Calibri" panose="020F0502020204030204" pitchFamily="34" charset="0"/>
              </a:rPr>
              <a:t>WeakHEO</a:t>
            </a:r>
            <a:endParaRPr lang="fr-CH" sz="1200" dirty="0" smtClean="0">
              <a:solidFill>
                <a:srgbClr val="FFFFFF"/>
              </a:solidFill>
              <a:latin typeface="Calibri" panose="020F0502020204030204" pitchFamily="34" charset="0"/>
            </a:endParaRPr>
          </a:p>
          <a:p>
            <a:pPr algn="ctr"/>
            <a:r>
              <a:rPr lang="fr-CH" sz="1200" dirty="0" smtClean="0">
                <a:solidFill>
                  <a:srgbClr val="FFFFFF"/>
                </a:solidFill>
                <a:latin typeface="Calibri" panose="020F0502020204030204" pitchFamily="34" charset="0"/>
              </a:rPr>
              <a:t>13-15 (T/S/V)</a:t>
            </a:r>
            <a:endParaRPr lang="fr-CH" sz="1200" dirty="0">
              <a:solidFill>
                <a:srgbClr val="FFFFFF"/>
              </a:solidFill>
              <a:latin typeface="Calibri" panose="020F0502020204030204" pitchFamily="34" charset="0"/>
            </a:endParaRPr>
          </a:p>
        </p:txBody>
      </p:sp>
      <p:sp>
        <p:nvSpPr>
          <p:cNvPr id="13" name="Rounded Rectangle 12"/>
          <p:cNvSpPr/>
          <p:nvPr/>
        </p:nvSpPr>
        <p:spPr>
          <a:xfrm>
            <a:off x="3143403" y="3138292"/>
            <a:ext cx="1335274" cy="5714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EU-FP7</a:t>
            </a:r>
          </a:p>
          <a:p>
            <a:pPr algn="ctr"/>
            <a:r>
              <a:rPr lang="fr-CH" sz="1200" dirty="0" smtClean="0">
                <a:solidFill>
                  <a:srgbClr val="FFFFFF"/>
                </a:solidFill>
                <a:latin typeface="Calibri" panose="020F0502020204030204" pitchFamily="34" charset="0"/>
              </a:rPr>
              <a:t>GAMMA-A</a:t>
            </a:r>
          </a:p>
          <a:p>
            <a:pPr algn="ctr"/>
            <a:r>
              <a:rPr lang="fr-CH" sz="1200" dirty="0" smtClean="0">
                <a:solidFill>
                  <a:srgbClr val="FFFFFF"/>
                </a:solidFill>
                <a:latin typeface="Calibri" panose="020F0502020204030204" pitchFamily="34" charset="0"/>
              </a:rPr>
              <a:t>09-12 (T/S)</a:t>
            </a:r>
            <a:endParaRPr lang="fr-CH" sz="1200" dirty="0">
              <a:solidFill>
                <a:srgbClr val="FFFFFF"/>
              </a:solidFill>
              <a:latin typeface="Calibri" panose="020F0502020204030204" pitchFamily="34" charset="0"/>
            </a:endParaRPr>
          </a:p>
        </p:txBody>
      </p:sp>
      <p:sp>
        <p:nvSpPr>
          <p:cNvPr id="15" name="Rounded Rectangle 14"/>
          <p:cNvSpPr/>
          <p:nvPr/>
        </p:nvSpPr>
        <p:spPr>
          <a:xfrm>
            <a:off x="3143403" y="1838883"/>
            <a:ext cx="1008560" cy="5691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 FP7 SARBACAN</a:t>
            </a:r>
          </a:p>
          <a:p>
            <a:pPr algn="ctr"/>
            <a:r>
              <a:rPr lang="fr-CH" sz="1200" dirty="0" smtClean="0">
                <a:solidFill>
                  <a:srgbClr val="FFFFFF"/>
                </a:solidFill>
                <a:latin typeface="Calibri" panose="020F0502020204030204" pitchFamily="34" charset="0"/>
              </a:rPr>
              <a:t>09-10 (T)</a:t>
            </a:r>
            <a:endParaRPr lang="fr-CH" sz="1200" dirty="0">
              <a:solidFill>
                <a:srgbClr val="FFFFFF"/>
              </a:solidFill>
              <a:latin typeface="Calibri" panose="020F0502020204030204" pitchFamily="34" charset="0"/>
            </a:endParaRPr>
          </a:p>
        </p:txBody>
      </p:sp>
      <p:sp>
        <p:nvSpPr>
          <p:cNvPr id="29" name="Rounded Rectangle 28"/>
          <p:cNvSpPr/>
          <p:nvPr/>
        </p:nvSpPr>
        <p:spPr>
          <a:xfrm>
            <a:off x="2924081" y="3786364"/>
            <a:ext cx="1447205"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SNSF</a:t>
            </a:r>
          </a:p>
          <a:p>
            <a:pPr algn="ctr"/>
            <a:r>
              <a:rPr lang="fr-CH" sz="1200" dirty="0" smtClean="0">
                <a:solidFill>
                  <a:srgbClr val="FFFFFF"/>
                </a:solidFill>
                <a:latin typeface="Calibri" panose="020F0502020204030204" pitchFamily="34" charset="0"/>
              </a:rPr>
              <a:t>GNSS1</a:t>
            </a:r>
          </a:p>
          <a:p>
            <a:pPr algn="ctr"/>
            <a:r>
              <a:rPr lang="fr-CH" sz="1200" dirty="0" smtClean="0">
                <a:solidFill>
                  <a:srgbClr val="FFFFFF"/>
                </a:solidFill>
                <a:latin typeface="Calibri" panose="020F0502020204030204" pitchFamily="34" charset="0"/>
              </a:rPr>
              <a:t>08-11 (T/M/C)</a:t>
            </a:r>
            <a:endParaRPr lang="fr-CH" sz="1200" dirty="0">
              <a:solidFill>
                <a:srgbClr val="FFFFFF"/>
              </a:solidFill>
              <a:latin typeface="Calibri" panose="020F0502020204030204" pitchFamily="34" charset="0"/>
            </a:endParaRPr>
          </a:p>
        </p:txBody>
      </p:sp>
      <p:sp>
        <p:nvSpPr>
          <p:cNvPr id="30" name="Rounded Rectangle 29"/>
          <p:cNvSpPr/>
          <p:nvPr/>
        </p:nvSpPr>
        <p:spPr>
          <a:xfrm>
            <a:off x="4513219" y="3792584"/>
            <a:ext cx="992574"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SNSF</a:t>
            </a:r>
          </a:p>
          <a:p>
            <a:pPr algn="ctr"/>
            <a:r>
              <a:rPr lang="fr-CH" sz="1200" dirty="0" smtClean="0">
                <a:solidFill>
                  <a:srgbClr val="FFFFFF"/>
                </a:solidFill>
                <a:latin typeface="Calibri" panose="020F0502020204030204" pitchFamily="34" charset="0"/>
              </a:rPr>
              <a:t>GNSS2</a:t>
            </a:r>
          </a:p>
          <a:p>
            <a:pPr algn="ctr"/>
            <a:r>
              <a:rPr lang="fr-CH" sz="1200" dirty="0" smtClean="0">
                <a:solidFill>
                  <a:srgbClr val="FFFFFF"/>
                </a:solidFill>
                <a:latin typeface="Calibri" panose="020F0502020204030204" pitchFamily="34" charset="0"/>
              </a:rPr>
              <a:t>11-12 (T/M)</a:t>
            </a:r>
            <a:endParaRPr lang="fr-CH" sz="1200" dirty="0">
              <a:solidFill>
                <a:srgbClr val="FFFFFF"/>
              </a:solidFill>
              <a:latin typeface="Calibri" panose="020F0502020204030204" pitchFamily="34" charset="0"/>
            </a:endParaRPr>
          </a:p>
        </p:txBody>
      </p:sp>
      <p:sp>
        <p:nvSpPr>
          <p:cNvPr id="7" name="Rounded Rectangle 6"/>
          <p:cNvSpPr/>
          <p:nvPr/>
        </p:nvSpPr>
        <p:spPr>
          <a:xfrm>
            <a:off x="696795" y="1838882"/>
            <a:ext cx="1461120" cy="543087"/>
          </a:xfrm>
          <a:prstGeom prst="roundRect">
            <a:avLst/>
          </a:prstGeom>
          <a:solidFill>
            <a:schemeClr val="bg1">
              <a:lumMod val="8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CTI</a:t>
            </a:r>
          </a:p>
          <a:p>
            <a:pPr algn="ctr"/>
            <a:r>
              <a:rPr lang="fr-CH" sz="1200" dirty="0" smtClean="0">
                <a:solidFill>
                  <a:srgbClr val="FFFFFF"/>
                </a:solidFill>
                <a:latin typeface="Calibri" panose="020F0502020204030204" pitchFamily="34" charset="0"/>
              </a:rPr>
              <a:t>GPS L1/L2</a:t>
            </a:r>
          </a:p>
          <a:p>
            <a:pPr algn="ctr"/>
            <a:r>
              <a:rPr lang="fr-CH" sz="1200" dirty="0" smtClean="0">
                <a:solidFill>
                  <a:srgbClr val="FFFFFF"/>
                </a:solidFill>
                <a:latin typeface="Calibri" panose="020F0502020204030204" pitchFamily="34" charset="0"/>
              </a:rPr>
              <a:t>04-07 (V/A/S/C)</a:t>
            </a:r>
            <a:endParaRPr lang="fr-CH" sz="1200" dirty="0">
              <a:solidFill>
                <a:srgbClr val="FFFFFF"/>
              </a:solidFill>
              <a:latin typeface="Calibri" panose="020F0502020204030204" pitchFamily="34" charset="0"/>
            </a:endParaRPr>
          </a:p>
        </p:txBody>
      </p:sp>
      <p:cxnSp>
        <p:nvCxnSpPr>
          <p:cNvPr id="128" name="Elbow Connector 127"/>
          <p:cNvCxnSpPr>
            <a:stCxn id="8" idx="3"/>
            <a:endCxn id="15" idx="1"/>
          </p:cNvCxnSpPr>
          <p:nvPr/>
        </p:nvCxnSpPr>
        <p:spPr>
          <a:xfrm>
            <a:off x="2280971" y="1490377"/>
            <a:ext cx="862432" cy="63307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8" idx="3"/>
            <a:endCxn id="9" idx="1"/>
          </p:cNvCxnSpPr>
          <p:nvPr/>
        </p:nvCxnSpPr>
        <p:spPr>
          <a:xfrm>
            <a:off x="2280971" y="1490377"/>
            <a:ext cx="1080120" cy="1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9" idx="3"/>
            <a:endCxn id="10" idx="1"/>
          </p:cNvCxnSpPr>
          <p:nvPr/>
        </p:nvCxnSpPr>
        <p:spPr>
          <a:xfrm flipV="1">
            <a:off x="4492855" y="1490378"/>
            <a:ext cx="812452" cy="1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endCxn id="8" idx="1"/>
          </p:cNvCxnSpPr>
          <p:nvPr/>
        </p:nvCxnSpPr>
        <p:spPr>
          <a:xfrm>
            <a:off x="1120474" y="1490377"/>
            <a:ext cx="224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120474" y="1490377"/>
            <a:ext cx="0" cy="348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Elbow Connector 149"/>
          <p:cNvCxnSpPr>
            <a:stCxn id="7" idx="2"/>
            <a:endCxn id="12" idx="1"/>
          </p:cNvCxnSpPr>
          <p:nvPr/>
        </p:nvCxnSpPr>
        <p:spPr>
          <a:xfrm rot="16200000" flipH="1">
            <a:off x="1662280" y="2147044"/>
            <a:ext cx="383767" cy="85361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Elbow Connector 151"/>
          <p:cNvCxnSpPr>
            <a:stCxn id="7" idx="2"/>
            <a:endCxn id="29" idx="1"/>
          </p:cNvCxnSpPr>
          <p:nvPr/>
        </p:nvCxnSpPr>
        <p:spPr>
          <a:xfrm rot="16200000" flipH="1">
            <a:off x="1330391" y="2478933"/>
            <a:ext cx="1690655" cy="14967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29" idx="3"/>
            <a:endCxn id="30" idx="1"/>
          </p:cNvCxnSpPr>
          <p:nvPr/>
        </p:nvCxnSpPr>
        <p:spPr>
          <a:xfrm>
            <a:off x="4371286" y="4072624"/>
            <a:ext cx="141933" cy="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2" name="Elbow Connector 171"/>
          <p:cNvCxnSpPr>
            <a:stCxn id="8" idx="3"/>
            <a:endCxn id="13" idx="1"/>
          </p:cNvCxnSpPr>
          <p:nvPr/>
        </p:nvCxnSpPr>
        <p:spPr>
          <a:xfrm>
            <a:off x="2280971" y="1490377"/>
            <a:ext cx="862432" cy="193361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280971" y="2479476"/>
            <a:ext cx="1080120"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u-</a:t>
            </a:r>
            <a:r>
              <a:rPr lang="fr-CH" sz="1200" dirty="0" err="1" smtClean="0">
                <a:solidFill>
                  <a:srgbClr val="FFFFFF"/>
                </a:solidFill>
                <a:latin typeface="Calibri" panose="020F0502020204030204" pitchFamily="34" charset="0"/>
              </a:rPr>
              <a:t>blox</a:t>
            </a:r>
            <a:endParaRPr lang="fr-CH" sz="1200" dirty="0" smtClean="0">
              <a:solidFill>
                <a:srgbClr val="FFFFFF"/>
              </a:solidFill>
              <a:latin typeface="Calibri" panose="020F0502020204030204" pitchFamily="34" charset="0"/>
            </a:endParaRPr>
          </a:p>
          <a:p>
            <a:pPr algn="ctr"/>
            <a:r>
              <a:rPr lang="fr-CH" sz="1200" dirty="0" smtClean="0">
                <a:solidFill>
                  <a:srgbClr val="FFFFFF"/>
                </a:solidFill>
                <a:latin typeface="Calibri" panose="020F0502020204030204" pitchFamily="34" charset="0"/>
              </a:rPr>
              <a:t>JOTAN</a:t>
            </a:r>
          </a:p>
          <a:p>
            <a:pPr algn="ctr"/>
            <a:r>
              <a:rPr lang="fr-CH" sz="1200" dirty="0" smtClean="0">
                <a:solidFill>
                  <a:srgbClr val="FFFFFF"/>
                </a:solidFill>
                <a:latin typeface="Calibri" panose="020F0502020204030204" pitchFamily="34" charset="0"/>
              </a:rPr>
              <a:t>07-09 (T/S)</a:t>
            </a:r>
            <a:endParaRPr lang="fr-CH" sz="1200" dirty="0">
              <a:solidFill>
                <a:srgbClr val="FFFFFF"/>
              </a:solidFill>
              <a:latin typeface="Calibri" panose="020F0502020204030204" pitchFamily="34" charset="0"/>
            </a:endParaRPr>
          </a:p>
        </p:txBody>
      </p:sp>
      <p:cxnSp>
        <p:nvCxnSpPr>
          <p:cNvPr id="184" name="Straight Connector 183"/>
          <p:cNvCxnSpPr/>
          <p:nvPr/>
        </p:nvCxnSpPr>
        <p:spPr>
          <a:xfrm>
            <a:off x="2704650" y="3426769"/>
            <a:ext cx="0" cy="645855"/>
          </a:xfrm>
          <a:prstGeom prst="line">
            <a:avLst/>
          </a:prstGeom>
        </p:spPr>
        <p:style>
          <a:lnRef idx="1">
            <a:schemeClr val="accent1"/>
          </a:lnRef>
          <a:fillRef idx="0">
            <a:schemeClr val="accent1"/>
          </a:fillRef>
          <a:effectRef idx="0">
            <a:schemeClr val="accent1"/>
          </a:effectRef>
          <a:fontRef idx="minor">
            <a:schemeClr val="tx1"/>
          </a:fontRef>
        </p:style>
      </p:cxnSp>
      <p:sp>
        <p:nvSpPr>
          <p:cNvPr id="200" name="Rounded Rectangle 199"/>
          <p:cNvSpPr/>
          <p:nvPr/>
        </p:nvSpPr>
        <p:spPr>
          <a:xfrm>
            <a:off x="62530" y="2734837"/>
            <a:ext cx="1057944" cy="543087"/>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CTI</a:t>
            </a:r>
          </a:p>
          <a:p>
            <a:pPr algn="ctr"/>
            <a:r>
              <a:rPr lang="fr-CH" sz="1200" dirty="0" smtClean="0">
                <a:solidFill>
                  <a:srgbClr val="FFFFFF"/>
                </a:solidFill>
                <a:latin typeface="Calibri" panose="020F0502020204030204" pitchFamily="34" charset="0"/>
              </a:rPr>
              <a:t>GPS WATCH</a:t>
            </a:r>
          </a:p>
          <a:p>
            <a:pPr algn="ctr"/>
            <a:r>
              <a:rPr lang="fr-CH" sz="1200" dirty="0" smtClean="0">
                <a:solidFill>
                  <a:srgbClr val="FFFFFF"/>
                </a:solidFill>
                <a:latin typeface="Calibri" panose="020F0502020204030204" pitchFamily="34" charset="0"/>
              </a:rPr>
              <a:t>-04 (V/A/S/C)</a:t>
            </a:r>
            <a:endParaRPr lang="fr-CH" sz="1200" dirty="0">
              <a:solidFill>
                <a:srgbClr val="FFFFFF"/>
              </a:solidFill>
              <a:latin typeface="Calibri" panose="020F0502020204030204" pitchFamily="34" charset="0"/>
            </a:endParaRPr>
          </a:p>
        </p:txBody>
      </p:sp>
      <p:cxnSp>
        <p:nvCxnSpPr>
          <p:cNvPr id="203" name="Elbow Connector 202"/>
          <p:cNvCxnSpPr>
            <a:stCxn id="200" idx="3"/>
            <a:endCxn id="7" idx="2"/>
          </p:cNvCxnSpPr>
          <p:nvPr/>
        </p:nvCxnSpPr>
        <p:spPr>
          <a:xfrm flipV="1">
            <a:off x="1120474" y="2381969"/>
            <a:ext cx="306881" cy="62441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6" name="Elbow Connector 205"/>
          <p:cNvCxnSpPr>
            <a:stCxn id="200" idx="0"/>
            <a:endCxn id="8" idx="1"/>
          </p:cNvCxnSpPr>
          <p:nvPr/>
        </p:nvCxnSpPr>
        <p:spPr>
          <a:xfrm rot="5400000" flipH="1" flipV="1">
            <a:off x="345954" y="1735925"/>
            <a:ext cx="1244460" cy="75336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Content Placeholder 2"/>
          <p:cNvSpPr>
            <a:spLocks noGrp="1"/>
          </p:cNvSpPr>
          <p:nvPr>
            <p:ph idx="1"/>
          </p:nvPr>
        </p:nvSpPr>
        <p:spPr>
          <a:xfrm>
            <a:off x="360000" y="6359300"/>
            <a:ext cx="8424000" cy="1822228"/>
          </a:xfrm>
          <a:solidFill>
            <a:schemeClr val="bg1"/>
          </a:solidFill>
          <a:ln>
            <a:solidFill>
              <a:srgbClr val="FF0000"/>
            </a:solidFill>
          </a:ln>
        </p:spPr>
        <p:txBody>
          <a:bodyPr>
            <a:normAutofit/>
          </a:bodyPr>
          <a:lstStyle/>
          <a:p>
            <a:r>
              <a:rPr lang="en-US" sz="1200" b="1" dirty="0" smtClean="0"/>
              <a:t>M.-A. </a:t>
            </a:r>
            <a:r>
              <a:rPr lang="en-US" sz="1200" b="1" dirty="0" err="1" smtClean="0"/>
              <a:t>Ribot</a:t>
            </a:r>
            <a:r>
              <a:rPr lang="en-US" sz="1200" b="1" dirty="0" smtClean="0"/>
              <a:t>, “</a:t>
            </a:r>
            <a:r>
              <a:rPr lang="en-US" sz="1200" b="1" dirty="0"/>
              <a:t>GNSS-</a:t>
            </a:r>
            <a:r>
              <a:rPr lang="en-US" sz="1200" b="1" dirty="0" err="1"/>
              <a:t>Reflectometry</a:t>
            </a:r>
            <a:r>
              <a:rPr lang="en-US" sz="1200" b="1" dirty="0"/>
              <a:t> Signal Processing and Receiver Design</a:t>
            </a:r>
            <a:r>
              <a:rPr lang="en-US" sz="1200" b="1" dirty="0" smtClean="0"/>
              <a:t>”</a:t>
            </a:r>
            <a:r>
              <a:rPr lang="en-US" sz="1200" b="1" dirty="0"/>
              <a:t> , EPFL PhD candidate</a:t>
            </a:r>
          </a:p>
          <a:p>
            <a:endParaRPr lang="en-US" sz="1200" b="1" dirty="0"/>
          </a:p>
        </p:txBody>
      </p:sp>
      <p:sp>
        <p:nvSpPr>
          <p:cNvPr id="44" name="Rounded Rectangle 43"/>
          <p:cNvSpPr/>
          <p:nvPr/>
        </p:nvSpPr>
        <p:spPr>
          <a:xfrm>
            <a:off x="5160903" y="3138292"/>
            <a:ext cx="1044892" cy="5769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ESA</a:t>
            </a:r>
          </a:p>
          <a:p>
            <a:pPr algn="ctr"/>
            <a:r>
              <a:rPr lang="fr-CH" sz="1200" dirty="0" smtClean="0">
                <a:solidFill>
                  <a:srgbClr val="FFFFFF"/>
                </a:solidFill>
                <a:latin typeface="Calibri" panose="020F0502020204030204" pitchFamily="34" charset="0"/>
              </a:rPr>
              <a:t>ADAPT</a:t>
            </a:r>
          </a:p>
          <a:p>
            <a:pPr algn="ctr"/>
            <a:r>
              <a:rPr lang="fr-CH" sz="1200" dirty="0" smtClean="0">
                <a:solidFill>
                  <a:srgbClr val="FFFFFF"/>
                </a:solidFill>
                <a:latin typeface="Calibri" panose="020F0502020204030204" pitchFamily="34" charset="0"/>
              </a:rPr>
              <a:t>13-14 (T/S)</a:t>
            </a:r>
            <a:endParaRPr lang="fr-CH" sz="1200" dirty="0">
              <a:solidFill>
                <a:srgbClr val="FFFFFF"/>
              </a:solidFill>
              <a:latin typeface="Calibri" panose="020F0502020204030204" pitchFamily="34" charset="0"/>
            </a:endParaRPr>
          </a:p>
        </p:txBody>
      </p:sp>
      <p:cxnSp>
        <p:nvCxnSpPr>
          <p:cNvPr id="45" name="Straight Arrow Connector 44"/>
          <p:cNvCxnSpPr>
            <a:endCxn id="44" idx="1"/>
          </p:cNvCxnSpPr>
          <p:nvPr/>
        </p:nvCxnSpPr>
        <p:spPr>
          <a:xfrm>
            <a:off x="4478677" y="3423994"/>
            <a:ext cx="682226" cy="2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rot="204278">
            <a:off x="5020962" y="3088157"/>
            <a:ext cx="2295917" cy="1333313"/>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9264127" y="1015568"/>
            <a:ext cx="1356545" cy="1477328"/>
          </a:xfrm>
          <a:prstGeom prst="rect">
            <a:avLst/>
          </a:prstGeom>
          <a:noFill/>
        </p:spPr>
        <p:txBody>
          <a:bodyPr wrap="square" rtlCol="0">
            <a:spAutoFit/>
          </a:bodyPr>
          <a:lstStyle/>
          <a:p>
            <a:r>
              <a:rPr lang="fr-CH" dirty="0" smtClean="0">
                <a:solidFill>
                  <a:prstClr val="black"/>
                </a:solidFill>
                <a:latin typeface="Calibri" panose="020F0502020204030204" pitchFamily="34" charset="0"/>
              </a:rPr>
              <a:t>T: Theory</a:t>
            </a:r>
          </a:p>
          <a:p>
            <a:r>
              <a:rPr lang="fr-CH" dirty="0" smtClean="0">
                <a:solidFill>
                  <a:prstClr val="black"/>
                </a:solidFill>
                <a:latin typeface="Calibri" panose="020F0502020204030204" pitchFamily="34" charset="0"/>
              </a:rPr>
              <a:t>S: Software</a:t>
            </a:r>
          </a:p>
          <a:p>
            <a:r>
              <a:rPr lang="fr-CH" dirty="0" smtClean="0">
                <a:solidFill>
                  <a:prstClr val="black"/>
                </a:solidFill>
                <a:latin typeface="Calibri" panose="020F0502020204030204" pitchFamily="34" charset="0"/>
              </a:rPr>
              <a:t>V: VHDL</a:t>
            </a:r>
          </a:p>
          <a:p>
            <a:r>
              <a:rPr lang="fr-CH" dirty="0" smtClean="0">
                <a:solidFill>
                  <a:prstClr val="black"/>
                </a:solidFill>
                <a:latin typeface="Calibri" panose="020F0502020204030204" pitchFamily="34" charset="0"/>
              </a:rPr>
              <a:t>C: COTS</a:t>
            </a:r>
          </a:p>
          <a:p>
            <a:r>
              <a:rPr lang="fr-CH" dirty="0" smtClean="0">
                <a:solidFill>
                  <a:prstClr val="black"/>
                </a:solidFill>
                <a:latin typeface="Calibri" panose="020F0502020204030204" pitchFamily="34" charset="0"/>
              </a:rPr>
              <a:t>A: ASIC</a:t>
            </a:r>
            <a:endParaRPr lang="fr-CH" dirty="0">
              <a:solidFill>
                <a:prstClr val="black"/>
              </a:solidFill>
              <a:latin typeface="Calibri" panose="020F0502020204030204" pitchFamily="34" charset="0"/>
            </a:endParaRPr>
          </a:p>
        </p:txBody>
      </p:sp>
      <p:sp>
        <p:nvSpPr>
          <p:cNvPr id="33" name="TextBox 32"/>
          <p:cNvSpPr txBox="1"/>
          <p:nvPr/>
        </p:nvSpPr>
        <p:spPr>
          <a:xfrm>
            <a:off x="6021925" y="1488734"/>
            <a:ext cx="3052307" cy="1600438"/>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r>
              <a:rPr lang="en-US" sz="1400" b="1" dirty="0" smtClean="0">
                <a:latin typeface="Calibri" panose="020F0502020204030204" pitchFamily="34" charset="0"/>
              </a:rPr>
              <a:t>Main achievements:</a:t>
            </a:r>
          </a:p>
          <a:p>
            <a:pPr marL="285750" indent="-285750">
              <a:buFont typeface="Arial" panose="020B0604020202020204" pitchFamily="34" charset="0"/>
              <a:buChar char="•"/>
            </a:pPr>
            <a:r>
              <a:rPr lang="en-US" sz="1400" b="1" dirty="0" smtClean="0">
                <a:latin typeface="Calibri" panose="020F0502020204030204" pitchFamily="34" charset="0"/>
              </a:rPr>
              <a:t>Use GNSS reflected signals as signals of opportunity for Earth sensing</a:t>
            </a:r>
          </a:p>
          <a:p>
            <a:pPr marL="285750" indent="-285750">
              <a:buFont typeface="Arial" panose="020B0604020202020204" pitchFamily="34" charset="0"/>
              <a:buChar char="•"/>
            </a:pPr>
            <a:r>
              <a:rPr lang="en-US" sz="1400" b="1" dirty="0" smtClean="0">
                <a:latin typeface="Calibri" panose="020F0502020204030204" pitchFamily="34" charset="0"/>
              </a:rPr>
              <a:t>Deep analysis of improved IPT (Interference Pattern Technique) </a:t>
            </a:r>
          </a:p>
          <a:p>
            <a:pPr marL="285750" indent="-285750">
              <a:buFont typeface="Arial" panose="020B0604020202020204" pitchFamily="34" charset="0"/>
              <a:buChar char="•"/>
            </a:pPr>
            <a:r>
              <a:rPr lang="en-US" sz="1400" b="1" dirty="0" smtClean="0">
                <a:latin typeface="Calibri" panose="020F0502020204030204" pitchFamily="34" charset="0"/>
              </a:rPr>
              <a:t>1 PhD work ongoing</a:t>
            </a:r>
            <a:endParaRPr lang="fr-CH" sz="1400" b="1" dirty="0">
              <a:latin typeface="Calibri" panose="020F0502020204030204" pitchFamily="34" charset="0"/>
            </a:endParaRPr>
          </a:p>
        </p:txBody>
      </p:sp>
      <p:grpSp>
        <p:nvGrpSpPr>
          <p:cNvPr id="34" name="Group 33"/>
          <p:cNvGrpSpPr/>
          <p:nvPr/>
        </p:nvGrpSpPr>
        <p:grpSpPr>
          <a:xfrm>
            <a:off x="-34993" y="3253535"/>
            <a:ext cx="4689301" cy="3012793"/>
            <a:chOff x="-651614" y="1764311"/>
            <a:chExt cx="6714143" cy="3695629"/>
          </a:xfrm>
        </p:grpSpPr>
        <p:sp>
          <p:nvSpPr>
            <p:cNvPr id="35" name="Rectangle 34"/>
            <p:cNvSpPr/>
            <p:nvPr/>
          </p:nvSpPr>
          <p:spPr>
            <a:xfrm>
              <a:off x="838200" y="4627985"/>
              <a:ext cx="4368282" cy="8063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6" name="Oval 35"/>
            <p:cNvSpPr/>
            <p:nvPr/>
          </p:nvSpPr>
          <p:spPr>
            <a:xfrm>
              <a:off x="1708799" y="4736746"/>
              <a:ext cx="1911220" cy="457199"/>
            </a:xfrm>
            <a:prstGeom prst="ellipse">
              <a:avLst/>
            </a:prstGeom>
            <a:solidFill>
              <a:schemeClr val="accent5">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7" name="Hexagon 36"/>
            <p:cNvSpPr/>
            <p:nvPr/>
          </p:nvSpPr>
          <p:spPr>
            <a:xfrm>
              <a:off x="1156995" y="3321697"/>
              <a:ext cx="279919" cy="251927"/>
            </a:xfrm>
            <a:prstGeom prst="hexagon">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38" name="TextBox 37"/>
            <p:cNvSpPr txBox="1"/>
            <p:nvPr/>
          </p:nvSpPr>
          <p:spPr>
            <a:xfrm>
              <a:off x="-267350" y="2936197"/>
              <a:ext cx="1956190" cy="509669"/>
            </a:xfrm>
            <a:prstGeom prst="rect">
              <a:avLst/>
            </a:prstGeom>
            <a:noFill/>
          </p:spPr>
          <p:txBody>
            <a:bodyPr wrap="square" rtlCol="0">
              <a:spAutoFit/>
            </a:bodyPr>
            <a:lstStyle/>
            <a:p>
              <a:pPr algn="ctr"/>
              <a:r>
                <a:rPr lang="es-ES_tradnl" sz="1050" b="1" dirty="0" smtClean="0">
                  <a:latin typeface="Calibri" panose="020F0502020204030204" pitchFamily="34" charset="0"/>
                  <a:ea typeface="CMU Sans Serif" panose="02000603000000000000" pitchFamily="2" charset="0"/>
                  <a:cs typeface="CMU Sans Serif" panose="02000603000000000000" pitchFamily="2" charset="0"/>
                </a:rPr>
                <a:t>GNSS </a:t>
              </a:r>
            </a:p>
            <a:p>
              <a:pPr algn="ctr"/>
              <a:r>
                <a:rPr lang="es-ES_tradnl" sz="1050" b="1" dirty="0" smtClean="0">
                  <a:latin typeface="Calibri" panose="020F0502020204030204" pitchFamily="34" charset="0"/>
                  <a:ea typeface="CMU Sans Serif" panose="02000603000000000000" pitchFamily="2" charset="0"/>
                  <a:cs typeface="CMU Sans Serif" panose="02000603000000000000" pitchFamily="2" charset="0"/>
                </a:rPr>
                <a:t>Receiver</a:t>
              </a:r>
            </a:p>
          </p:txBody>
        </p:sp>
        <p:cxnSp>
          <p:nvCxnSpPr>
            <p:cNvPr id="39" name="Straight Arrow Connector 38"/>
            <p:cNvCxnSpPr/>
            <p:nvPr/>
          </p:nvCxnSpPr>
          <p:spPr>
            <a:xfrm flipV="1">
              <a:off x="2547257" y="2087277"/>
              <a:ext cx="2127315" cy="2878070"/>
            </a:xfrm>
            <a:prstGeom prst="straightConnector1">
              <a:avLst/>
            </a:prstGeom>
            <a:ln w="28575">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519350" y="2286755"/>
              <a:ext cx="1543179" cy="490793"/>
            </a:xfrm>
            <a:prstGeom prst="rect">
              <a:avLst/>
            </a:prstGeom>
            <a:noFill/>
          </p:spPr>
          <p:txBody>
            <a:bodyPr wrap="square" rtlCol="0">
              <a:spAutoFit/>
            </a:bodyPr>
            <a:lstStyle/>
            <a:p>
              <a:pPr algn="ctr"/>
              <a:r>
                <a:rPr lang="en-US" sz="1000" b="1" dirty="0" smtClean="0">
                  <a:latin typeface="Calibri" panose="020F0502020204030204" pitchFamily="34" charset="0"/>
                  <a:ea typeface="CMU Sans Serif" panose="02000603000000000000" pitchFamily="2" charset="0"/>
                  <a:cs typeface="CMU Sans Serif" panose="02000603000000000000" pitchFamily="2" charset="0"/>
                </a:rPr>
                <a:t>GNSS </a:t>
              </a:r>
            </a:p>
            <a:p>
              <a:pPr algn="ctr"/>
              <a:r>
                <a:rPr lang="en-US" sz="1000" b="1" dirty="0" smtClean="0">
                  <a:latin typeface="Calibri" panose="020F0502020204030204" pitchFamily="34" charset="0"/>
                  <a:ea typeface="CMU Sans Serif" panose="02000603000000000000" pitchFamily="2" charset="0"/>
                  <a:cs typeface="CMU Sans Serif" panose="02000603000000000000" pitchFamily="2" charset="0"/>
                </a:rPr>
                <a:t>Transmitter</a:t>
              </a:r>
            </a:p>
          </p:txBody>
        </p:sp>
        <p:sp>
          <p:nvSpPr>
            <p:cNvPr id="41" name="Oval 40"/>
            <p:cNvSpPr/>
            <p:nvPr/>
          </p:nvSpPr>
          <p:spPr>
            <a:xfrm>
              <a:off x="4683839" y="1894114"/>
              <a:ext cx="205839" cy="20583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42" name="Rectangle 41"/>
            <p:cNvSpPr/>
            <p:nvPr/>
          </p:nvSpPr>
          <p:spPr>
            <a:xfrm rot="1778294">
              <a:off x="4392994" y="1764311"/>
              <a:ext cx="316760" cy="22393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43" name="Rectangle 42"/>
            <p:cNvSpPr/>
            <p:nvPr/>
          </p:nvSpPr>
          <p:spPr>
            <a:xfrm rot="1778294">
              <a:off x="4855073" y="2005822"/>
              <a:ext cx="316760" cy="22393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47" name="Straight Arrow Connector 46"/>
            <p:cNvCxnSpPr>
              <a:stCxn id="37" idx="0"/>
            </p:cNvCxnSpPr>
            <p:nvPr/>
          </p:nvCxnSpPr>
          <p:spPr>
            <a:xfrm flipV="1">
              <a:off x="1436914" y="2070591"/>
              <a:ext cx="3237658" cy="1377070"/>
            </a:xfrm>
            <a:prstGeom prst="straightConnector1">
              <a:avLst/>
            </a:prstGeom>
            <a:ln w="28575">
              <a:solidFill>
                <a:srgbClr val="00206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813865" y="5139037"/>
              <a:ext cx="2136578" cy="320903"/>
            </a:xfrm>
            <a:prstGeom prst="rect">
              <a:avLst/>
            </a:prstGeom>
            <a:noFill/>
          </p:spPr>
          <p:txBody>
            <a:bodyPr wrap="square" rtlCol="0">
              <a:spAutoFit/>
            </a:bodyPr>
            <a:lstStyle/>
            <a:p>
              <a:pPr algn="ctr"/>
              <a:r>
                <a:rPr lang="en-US" sz="1100" b="1" dirty="0" smtClean="0">
                  <a:latin typeface="Calibri" panose="020F0502020204030204" pitchFamily="34" charset="0"/>
                  <a:ea typeface="CMU Sans Serif" panose="02000603000000000000" pitchFamily="2" charset="0"/>
                  <a:cs typeface="CMU Sans Serif" panose="02000603000000000000" pitchFamily="2" charset="0"/>
                </a:rPr>
                <a:t>Glistening zone</a:t>
              </a:r>
            </a:p>
          </p:txBody>
        </p:sp>
        <p:sp>
          <p:nvSpPr>
            <p:cNvPr id="49" name="Oval 48"/>
            <p:cNvSpPr/>
            <p:nvPr/>
          </p:nvSpPr>
          <p:spPr>
            <a:xfrm>
              <a:off x="2492375" y="4956176"/>
              <a:ext cx="101599" cy="5028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50" name="Straight Arrow Connector 49"/>
            <p:cNvCxnSpPr/>
            <p:nvPr/>
          </p:nvCxnSpPr>
          <p:spPr>
            <a:xfrm flipH="1" flipV="1">
              <a:off x="1436915" y="3456991"/>
              <a:ext cx="1110342" cy="1515711"/>
            </a:xfrm>
            <a:prstGeom prst="straightConnector1">
              <a:avLst/>
            </a:prstGeom>
            <a:ln w="28575">
              <a:solidFill>
                <a:srgbClr val="C3101A"/>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839263" y="4935551"/>
              <a:ext cx="1543179" cy="302026"/>
            </a:xfrm>
            <a:prstGeom prst="rect">
              <a:avLst/>
            </a:prstGeom>
            <a:noFill/>
          </p:spPr>
          <p:txBody>
            <a:bodyPr wrap="square" rtlCol="0">
              <a:spAutoFit/>
            </a:bodyPr>
            <a:lstStyle/>
            <a:p>
              <a:pPr algn="ctr"/>
              <a:r>
                <a:rPr lang="en-US" sz="1000" dirty="0" smtClean="0">
                  <a:latin typeface="Calibri" panose="020F0502020204030204" pitchFamily="34" charset="0"/>
                  <a:ea typeface="CMU Sans Serif" panose="02000603000000000000" pitchFamily="2" charset="0"/>
                  <a:cs typeface="CMU Sans Serif" panose="02000603000000000000" pitchFamily="2" charset="0"/>
                </a:rPr>
                <a:t>Specular Point</a:t>
              </a:r>
            </a:p>
          </p:txBody>
        </p:sp>
        <p:cxnSp>
          <p:nvCxnSpPr>
            <p:cNvPr id="52" name="Straight Connector 51"/>
            <p:cNvCxnSpPr>
              <a:endCxn id="36" idx="2"/>
            </p:cNvCxnSpPr>
            <p:nvPr/>
          </p:nvCxnSpPr>
          <p:spPr>
            <a:xfrm>
              <a:off x="1436913" y="3484994"/>
              <a:ext cx="271886" cy="1480352"/>
            </a:xfrm>
            <a:prstGeom prst="line">
              <a:avLst/>
            </a:prstGeom>
            <a:ln>
              <a:solidFill>
                <a:srgbClr val="CC0000"/>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endCxn id="36" idx="6"/>
            </p:cNvCxnSpPr>
            <p:nvPr/>
          </p:nvCxnSpPr>
          <p:spPr>
            <a:xfrm>
              <a:off x="1436914" y="3484994"/>
              <a:ext cx="2183105" cy="1480352"/>
            </a:xfrm>
            <a:prstGeom prst="line">
              <a:avLst/>
            </a:prstGeom>
            <a:ln>
              <a:solidFill>
                <a:srgbClr val="C3101A"/>
              </a:solidFill>
              <a:prstDash val="dash"/>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19953129">
              <a:off x="2036923" y="2496633"/>
              <a:ext cx="1543179" cy="490793"/>
            </a:xfrm>
            <a:prstGeom prst="rect">
              <a:avLst/>
            </a:prstGeom>
            <a:noFill/>
          </p:spPr>
          <p:txBody>
            <a:bodyPr wrap="square" rtlCol="0">
              <a:spAutoFit/>
            </a:bodyPr>
            <a:lstStyle/>
            <a:p>
              <a:pPr algn="ctr"/>
              <a:r>
                <a:rPr lang="en-US" sz="1000" b="1" dirty="0" smtClean="0">
                  <a:solidFill>
                    <a:srgbClr val="002060"/>
                  </a:solidFill>
                  <a:latin typeface="Calibri" panose="020F0502020204030204" pitchFamily="34" charset="0"/>
                  <a:ea typeface="CMU Sans Serif" panose="02000603000000000000" pitchFamily="2" charset="0"/>
                  <a:cs typeface="CMU Sans Serif" panose="02000603000000000000" pitchFamily="2" charset="0"/>
                </a:rPr>
                <a:t>Direct Signal (RHCP)</a:t>
              </a:r>
            </a:p>
          </p:txBody>
        </p:sp>
        <p:sp>
          <p:nvSpPr>
            <p:cNvPr id="55" name="TextBox 54"/>
            <p:cNvSpPr txBox="1"/>
            <p:nvPr/>
          </p:nvSpPr>
          <p:spPr>
            <a:xfrm>
              <a:off x="1892820" y="3526312"/>
              <a:ext cx="1543180" cy="490793"/>
            </a:xfrm>
            <a:prstGeom prst="rect">
              <a:avLst/>
            </a:prstGeom>
            <a:noFill/>
          </p:spPr>
          <p:txBody>
            <a:bodyPr wrap="square" rtlCol="0">
              <a:spAutoFit/>
            </a:bodyPr>
            <a:lstStyle/>
            <a:p>
              <a:pPr algn="ctr"/>
              <a:r>
                <a:rPr lang="en-US" sz="1000" b="1" dirty="0" smtClean="0">
                  <a:solidFill>
                    <a:srgbClr val="CC0000"/>
                  </a:solidFill>
                  <a:latin typeface="Calibri" panose="020F0502020204030204" pitchFamily="34" charset="0"/>
                  <a:ea typeface="CMU Sans Serif" panose="02000603000000000000" pitchFamily="2" charset="0"/>
                  <a:cs typeface="CMU Sans Serif" panose="02000603000000000000" pitchFamily="2" charset="0"/>
                </a:rPr>
                <a:t>Reflected </a:t>
              </a:r>
            </a:p>
            <a:p>
              <a:pPr algn="ctr"/>
              <a:r>
                <a:rPr lang="en-US" sz="1000" b="1" dirty="0" smtClean="0">
                  <a:solidFill>
                    <a:srgbClr val="CC0000"/>
                  </a:solidFill>
                  <a:latin typeface="Calibri" panose="020F0502020204030204" pitchFamily="34" charset="0"/>
                  <a:ea typeface="CMU Sans Serif" panose="02000603000000000000" pitchFamily="2" charset="0"/>
                  <a:cs typeface="CMU Sans Serif" panose="02000603000000000000" pitchFamily="2" charset="0"/>
                </a:rPr>
                <a:t>Signal (LHCP)</a:t>
              </a:r>
            </a:p>
          </p:txBody>
        </p:sp>
        <p:cxnSp>
          <p:nvCxnSpPr>
            <p:cNvPr id="56" name="Straight Connector 55"/>
            <p:cNvCxnSpPr/>
            <p:nvPr/>
          </p:nvCxnSpPr>
          <p:spPr>
            <a:xfrm>
              <a:off x="838200" y="4984521"/>
              <a:ext cx="4368282" cy="0"/>
            </a:xfrm>
            <a:prstGeom prst="line">
              <a:avLst/>
            </a:prstGeom>
            <a:ln w="19050">
              <a:solidFill>
                <a:schemeClr val="bg2">
                  <a:lumMod val="2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296954" y="3553736"/>
              <a:ext cx="0" cy="142758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p:cNvSpPr txBox="1"/>
                <p:nvPr/>
              </p:nvSpPr>
              <p:spPr>
                <a:xfrm>
                  <a:off x="-651614" y="3749205"/>
                  <a:ext cx="2024742" cy="5840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_tradnl" sz="1200" b="1" i="1" smtClean="0">
                            <a:latin typeface="Cambria Math" panose="02040503050406030204" pitchFamily="18" charset="0"/>
                          </a:rPr>
                          <m:t>𝒉</m:t>
                        </m:r>
                        <m:r>
                          <a:rPr lang="es-ES_tradnl" sz="1200" b="1" i="1" smtClean="0">
                            <a:latin typeface="Cambria Math" panose="02040503050406030204" pitchFamily="18" charset="0"/>
                            <a:ea typeface="Cambria Math" panose="02040503050406030204" pitchFamily="18" charset="0"/>
                          </a:rPr>
                          <m:t>≈</m:t>
                        </m:r>
                        <m:f>
                          <m:fPr>
                            <m:ctrlPr>
                              <a:rPr lang="es-ES_tradnl" sz="1200" b="1" i="1" smtClean="0">
                                <a:latin typeface="Cambria Math" panose="02040503050406030204" pitchFamily="18" charset="0"/>
                                <a:ea typeface="Cambria Math" panose="02040503050406030204" pitchFamily="18" charset="0"/>
                              </a:rPr>
                            </m:ctrlPr>
                          </m:fPr>
                          <m:num>
                            <m:r>
                              <a:rPr lang="es-ES_tradnl" sz="1200" b="1" i="1" smtClean="0">
                                <a:latin typeface="Cambria Math" panose="02040503050406030204" pitchFamily="18" charset="0"/>
                                <a:ea typeface="Cambria Math" panose="02040503050406030204" pitchFamily="18" charset="0"/>
                              </a:rPr>
                              <m:t>𝜹</m:t>
                            </m:r>
                          </m:num>
                          <m:den>
                            <m:r>
                              <a:rPr lang="es-ES_tradnl" sz="1200" b="1" i="1" smtClean="0">
                                <a:latin typeface="Cambria Math" panose="02040503050406030204" pitchFamily="18" charset="0"/>
                                <a:ea typeface="Cambria Math" panose="02040503050406030204" pitchFamily="18" charset="0"/>
                              </a:rPr>
                              <m:t>𝟐</m:t>
                            </m:r>
                            <m:func>
                              <m:funcPr>
                                <m:ctrlPr>
                                  <a:rPr lang="es-ES_tradnl" sz="1200" b="1" i="1" smtClean="0">
                                    <a:latin typeface="Cambria Math" panose="02040503050406030204" pitchFamily="18" charset="0"/>
                                    <a:ea typeface="Cambria Math" panose="02040503050406030204" pitchFamily="18" charset="0"/>
                                  </a:rPr>
                                </m:ctrlPr>
                              </m:funcPr>
                              <m:fName>
                                <m:r>
                                  <a:rPr lang="es-ES_tradnl" sz="1200" b="1" i="0" smtClean="0">
                                    <a:latin typeface="Cambria Math" panose="02040503050406030204" pitchFamily="18" charset="0"/>
                                    <a:ea typeface="Cambria Math" panose="02040503050406030204" pitchFamily="18" charset="0"/>
                                  </a:rPr>
                                  <m:t>𝐬𝐢𝐧</m:t>
                                </m:r>
                              </m:fName>
                              <m:e>
                                <m:r>
                                  <a:rPr lang="es-ES_tradnl" sz="1200" b="1" i="1" smtClean="0">
                                    <a:latin typeface="Cambria Math" panose="02040503050406030204" pitchFamily="18" charset="0"/>
                                    <a:ea typeface="Cambria Math" panose="02040503050406030204" pitchFamily="18" charset="0"/>
                                  </a:rPr>
                                  <m:t>(</m:t>
                                </m:r>
                                <m:sSub>
                                  <m:sSubPr>
                                    <m:ctrlPr>
                                      <a:rPr lang="es-ES_tradnl" sz="1200" b="1" i="1" smtClean="0">
                                        <a:latin typeface="Cambria Math" panose="02040503050406030204" pitchFamily="18" charset="0"/>
                                        <a:ea typeface="Cambria Math" panose="02040503050406030204" pitchFamily="18" charset="0"/>
                                      </a:rPr>
                                    </m:ctrlPr>
                                  </m:sSubPr>
                                  <m:e>
                                    <m:r>
                                      <a:rPr lang="es-ES_tradnl" sz="1200" b="1" i="1" smtClean="0">
                                        <a:latin typeface="Cambria Math" panose="02040503050406030204" pitchFamily="18" charset="0"/>
                                        <a:ea typeface="Cambria Math" panose="02040503050406030204" pitchFamily="18" charset="0"/>
                                      </a:rPr>
                                      <m:t>𝜽</m:t>
                                    </m:r>
                                  </m:e>
                                  <m:sub>
                                    <m:r>
                                      <a:rPr lang="es-ES_tradnl" sz="1200" b="1" i="1" smtClean="0">
                                        <a:latin typeface="Cambria Math" panose="02040503050406030204" pitchFamily="18" charset="0"/>
                                        <a:ea typeface="Cambria Math" panose="02040503050406030204" pitchFamily="18" charset="0"/>
                                      </a:rPr>
                                      <m:t>𝒆𝒍</m:t>
                                    </m:r>
                                  </m:sub>
                                </m:sSub>
                                <m:r>
                                  <a:rPr lang="es-ES_tradnl" sz="1200" b="1" i="1" smtClean="0">
                                    <a:latin typeface="Cambria Math" panose="02040503050406030204" pitchFamily="18" charset="0"/>
                                    <a:ea typeface="Cambria Math" panose="02040503050406030204" pitchFamily="18" charset="0"/>
                                  </a:rPr>
                                  <m:t>)</m:t>
                                </m:r>
                              </m:e>
                            </m:func>
                          </m:den>
                        </m:f>
                      </m:oMath>
                    </m:oMathPara>
                  </a14:m>
                  <a:endParaRPr lang="en-US" sz="1200" b="1" dirty="0">
                    <a:latin typeface="Calibri" panose="020F0502020204030204" pitchFamily="34"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651614" y="3749205"/>
                  <a:ext cx="2024742" cy="584075"/>
                </a:xfrm>
                <a:prstGeom prst="rect">
                  <a:avLst/>
                </a:prstGeom>
                <a:blipFill rotWithShape="0">
                  <a:blip r:embed="rId3"/>
                  <a:stretch>
                    <a:fillRect b="-6410"/>
                  </a:stretch>
                </a:blipFill>
              </p:spPr>
              <p:txBody>
                <a:bodyPr/>
                <a:lstStyle/>
                <a:p>
                  <a:r>
                    <a:rPr lang="fr-CH">
                      <a:noFill/>
                    </a:rPr>
                    <a:t> </a:t>
                  </a:r>
                </a:p>
              </p:txBody>
            </p:sp>
          </mc:Fallback>
        </mc:AlternateContent>
        <p:sp>
          <p:nvSpPr>
            <p:cNvPr id="60" name="Arc 59"/>
            <p:cNvSpPr/>
            <p:nvPr/>
          </p:nvSpPr>
          <p:spPr>
            <a:xfrm>
              <a:off x="2399691" y="4746077"/>
              <a:ext cx="474140" cy="452722"/>
            </a:xfrm>
            <a:prstGeom prst="arc">
              <a:avLst>
                <a:gd name="adj1" fmla="val 17673944"/>
                <a:gd name="adj2" fmla="val 0"/>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endParaRPr>
            </a:p>
          </p:txBody>
        </p:sp>
        <mc:AlternateContent xmlns:mc="http://schemas.openxmlformats.org/markup-compatibility/2006" xmlns:a14="http://schemas.microsoft.com/office/drawing/2010/main">
          <mc:Choice Requires="a14">
            <p:sp>
              <p:nvSpPr>
                <p:cNvPr id="61" name="TextBox 60"/>
                <p:cNvSpPr txBox="1"/>
                <p:nvPr/>
              </p:nvSpPr>
              <p:spPr>
                <a:xfrm>
                  <a:off x="2784567" y="4696379"/>
                  <a:ext cx="382556" cy="3209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ES_tradnl" sz="1100" b="1" i="1" smtClean="0">
                                <a:solidFill>
                                  <a:srgbClr val="002060"/>
                                </a:solidFill>
                                <a:latin typeface="Cambria Math" panose="02040503050406030204" pitchFamily="18" charset="0"/>
                              </a:rPr>
                            </m:ctrlPr>
                          </m:sSubPr>
                          <m:e>
                            <m:r>
                              <a:rPr lang="es-ES_tradnl" sz="1100" b="1" i="1" smtClean="0">
                                <a:solidFill>
                                  <a:srgbClr val="002060"/>
                                </a:solidFill>
                                <a:latin typeface="Cambria Math" panose="02040503050406030204" pitchFamily="18" charset="0"/>
                              </a:rPr>
                              <m:t>𝜽</m:t>
                            </m:r>
                          </m:e>
                          <m:sub>
                            <m:r>
                              <a:rPr lang="es-ES_tradnl" sz="1100" b="1" i="1" smtClean="0">
                                <a:solidFill>
                                  <a:srgbClr val="002060"/>
                                </a:solidFill>
                                <a:latin typeface="Cambria Math" panose="02040503050406030204" pitchFamily="18" charset="0"/>
                              </a:rPr>
                              <m:t>𝒆𝒍</m:t>
                            </m:r>
                          </m:sub>
                        </m:sSub>
                      </m:oMath>
                    </m:oMathPara>
                  </a14:m>
                  <a:endParaRPr lang="en-US" sz="1100" b="1" dirty="0">
                    <a:solidFill>
                      <a:srgbClr val="002060"/>
                    </a:solidFill>
                    <a:latin typeface="Calibri" panose="020F0502020204030204" pitchFamily="34" charset="0"/>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2784567" y="4696379"/>
                  <a:ext cx="382556" cy="320903"/>
                </a:xfrm>
                <a:prstGeom prst="rect">
                  <a:avLst/>
                </a:prstGeom>
                <a:blipFill rotWithShape="0">
                  <a:blip r:embed="rId4"/>
                  <a:stretch>
                    <a:fillRect r="-13636"/>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1918511" y="4680382"/>
                  <a:ext cx="382556" cy="3209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ES_tradnl" sz="1100" b="1" i="1" smtClean="0">
                                <a:solidFill>
                                  <a:srgbClr val="002060"/>
                                </a:solidFill>
                                <a:latin typeface="Cambria Math" panose="02040503050406030204" pitchFamily="18" charset="0"/>
                              </a:rPr>
                            </m:ctrlPr>
                          </m:sSubPr>
                          <m:e>
                            <m:r>
                              <a:rPr lang="es-ES_tradnl" sz="1100" b="1" i="1" smtClean="0">
                                <a:solidFill>
                                  <a:srgbClr val="002060"/>
                                </a:solidFill>
                                <a:latin typeface="Cambria Math" panose="02040503050406030204" pitchFamily="18" charset="0"/>
                              </a:rPr>
                              <m:t>𝜽</m:t>
                            </m:r>
                          </m:e>
                          <m:sub>
                            <m:r>
                              <a:rPr lang="es-ES_tradnl" sz="1100" b="1" i="1" smtClean="0">
                                <a:solidFill>
                                  <a:srgbClr val="002060"/>
                                </a:solidFill>
                                <a:latin typeface="Cambria Math" panose="02040503050406030204" pitchFamily="18" charset="0"/>
                              </a:rPr>
                              <m:t>𝒆𝒍</m:t>
                            </m:r>
                          </m:sub>
                        </m:sSub>
                      </m:oMath>
                    </m:oMathPara>
                  </a14:m>
                  <a:endParaRPr lang="en-US" sz="1100" b="1" dirty="0">
                    <a:solidFill>
                      <a:srgbClr val="002060"/>
                    </a:solidFill>
                    <a:latin typeface="Calibri" panose="020F0502020204030204" pitchFamily="34"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1918511" y="4680382"/>
                  <a:ext cx="382556" cy="320903"/>
                </a:xfrm>
                <a:prstGeom prst="rect">
                  <a:avLst/>
                </a:prstGeom>
                <a:blipFill rotWithShape="0">
                  <a:blip r:embed="rId4"/>
                  <a:stretch>
                    <a:fillRect r="-13636"/>
                  </a:stretch>
                </a:blipFill>
              </p:spPr>
              <p:txBody>
                <a:bodyPr/>
                <a:lstStyle/>
                <a:p>
                  <a:r>
                    <a:rPr lang="fr-CH">
                      <a:noFill/>
                    </a:rPr>
                    <a:t> </a:t>
                  </a:r>
                </a:p>
              </p:txBody>
            </p:sp>
          </mc:Fallback>
        </mc:AlternateContent>
        <p:sp>
          <p:nvSpPr>
            <p:cNvPr id="64" name="Arc 63"/>
            <p:cNvSpPr/>
            <p:nvPr/>
          </p:nvSpPr>
          <p:spPr>
            <a:xfrm flipH="1">
              <a:off x="2222342" y="4748694"/>
              <a:ext cx="448895" cy="452722"/>
            </a:xfrm>
            <a:prstGeom prst="arc">
              <a:avLst>
                <a:gd name="adj1" fmla="val 17673944"/>
                <a:gd name="adj2" fmla="val 0"/>
              </a:avLst>
            </a:prstGeom>
            <a:ln w="1905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endParaRPr>
            </a:p>
          </p:txBody>
        </p:sp>
      </p:grpSp>
      <p:pic>
        <p:nvPicPr>
          <p:cNvPr id="6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6514" y="4837890"/>
            <a:ext cx="2859982" cy="145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6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224587" y="4773639"/>
            <a:ext cx="1925695" cy="1552456"/>
          </a:xfrm>
          <a:prstGeom prst="rect">
            <a:avLst/>
          </a:prstGeom>
          <a:noFill/>
          <a:ln>
            <a:noFill/>
          </a:ln>
        </p:spPr>
      </p:pic>
      <p:pic>
        <p:nvPicPr>
          <p:cNvPr id="6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3888" y="125617"/>
            <a:ext cx="852608" cy="2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2" descr="logo ulc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58325" y="459588"/>
            <a:ext cx="1375221" cy="38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fld id="{9AC37FD4-C5C1-4BDB-B41C-EA314616A124}" type="slidenum">
              <a:rPr lang="de-CH" smtClean="0"/>
              <a:pPr/>
              <a:t>81</a:t>
            </a:fld>
            <a:endParaRPr lang="de-CH"/>
          </a:p>
        </p:txBody>
      </p:sp>
      <p:sp>
        <p:nvSpPr>
          <p:cNvPr id="69" name="Rounded Rectangle 68"/>
          <p:cNvSpPr/>
          <p:nvPr/>
        </p:nvSpPr>
        <p:spPr>
          <a:xfrm>
            <a:off x="5647726" y="3789148"/>
            <a:ext cx="1372546" cy="57252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SNSF</a:t>
            </a:r>
          </a:p>
          <a:p>
            <a:pPr algn="ctr"/>
            <a:r>
              <a:rPr lang="fr-CH" sz="1200" dirty="0" smtClean="0">
                <a:solidFill>
                  <a:srgbClr val="FFFFFF"/>
                </a:solidFill>
                <a:latin typeface="Calibri" panose="020F0502020204030204" pitchFamily="34" charset="0"/>
              </a:rPr>
              <a:t>GNSS3/REFLECTO</a:t>
            </a:r>
          </a:p>
          <a:p>
            <a:pPr algn="ctr"/>
            <a:r>
              <a:rPr lang="fr-CH" sz="1200" dirty="0" smtClean="0">
                <a:solidFill>
                  <a:srgbClr val="FFFFFF"/>
                </a:solidFill>
                <a:latin typeface="Calibri" panose="020F0502020204030204" pitchFamily="34" charset="0"/>
              </a:rPr>
              <a:t>14-17 (T/M)</a:t>
            </a:r>
            <a:endParaRPr lang="fr-CH" sz="1200" dirty="0">
              <a:solidFill>
                <a:srgbClr val="FFFFFF"/>
              </a:solidFill>
              <a:latin typeface="Calibri" panose="020F0502020204030204" pitchFamily="34" charset="0"/>
            </a:endParaRPr>
          </a:p>
        </p:txBody>
      </p:sp>
      <p:cxnSp>
        <p:nvCxnSpPr>
          <p:cNvPr id="70" name="Straight Arrow Connector 69"/>
          <p:cNvCxnSpPr/>
          <p:nvPr/>
        </p:nvCxnSpPr>
        <p:spPr>
          <a:xfrm flipV="1">
            <a:off x="5505793" y="4072624"/>
            <a:ext cx="146327" cy="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14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702684"/>
            <a:ext cx="3677671" cy="155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200" dirty="0" smtClean="0"/>
              <a:t>EPFL ESPLAB </a:t>
            </a:r>
            <a:r>
              <a:rPr lang="en-US" sz="3200" b="1" dirty="0" smtClean="0"/>
              <a:t>GNSS Group </a:t>
            </a:r>
            <a:br>
              <a:rPr lang="en-US" sz="3200" b="1" dirty="0" smtClean="0"/>
            </a:br>
            <a:r>
              <a:rPr lang="en-US" sz="3200" dirty="0" smtClean="0"/>
              <a:t>Projects History</a:t>
            </a:r>
            <a:endParaRPr lang="en-US" sz="3200" dirty="0"/>
          </a:p>
        </p:txBody>
      </p:sp>
      <p:sp>
        <p:nvSpPr>
          <p:cNvPr id="8" name="Rounded Rectangle 7"/>
          <p:cNvSpPr/>
          <p:nvPr/>
        </p:nvSpPr>
        <p:spPr>
          <a:xfrm>
            <a:off x="1344867" y="1204117"/>
            <a:ext cx="936104"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EU-FP6</a:t>
            </a:r>
          </a:p>
          <a:p>
            <a:pPr algn="ctr"/>
            <a:r>
              <a:rPr lang="fr-CH" sz="1200" dirty="0" smtClean="0">
                <a:solidFill>
                  <a:srgbClr val="FFFFFF"/>
                </a:solidFill>
                <a:latin typeface="Calibri" panose="020F0502020204030204" pitchFamily="34" charset="0"/>
              </a:rPr>
              <a:t>GRDB</a:t>
            </a:r>
          </a:p>
          <a:p>
            <a:pPr algn="ctr"/>
            <a:r>
              <a:rPr lang="fr-CH" sz="1200" dirty="0" smtClean="0">
                <a:solidFill>
                  <a:srgbClr val="FFFFFF"/>
                </a:solidFill>
                <a:latin typeface="Calibri" panose="020F0502020204030204" pitchFamily="34" charset="0"/>
              </a:rPr>
              <a:t>05-07 (V/S)</a:t>
            </a:r>
            <a:endParaRPr lang="fr-CH" sz="1200" dirty="0">
              <a:solidFill>
                <a:srgbClr val="FFFFFF"/>
              </a:solidFill>
              <a:latin typeface="Calibri" panose="020F0502020204030204" pitchFamily="34" charset="0"/>
            </a:endParaRPr>
          </a:p>
        </p:txBody>
      </p:sp>
      <p:sp>
        <p:nvSpPr>
          <p:cNvPr id="9" name="Rounded Rectangle 8"/>
          <p:cNvSpPr/>
          <p:nvPr/>
        </p:nvSpPr>
        <p:spPr>
          <a:xfrm>
            <a:off x="3361091" y="1206633"/>
            <a:ext cx="1131764" cy="5700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EU-FP7</a:t>
            </a:r>
          </a:p>
          <a:p>
            <a:pPr algn="ctr"/>
            <a:r>
              <a:rPr lang="fr-CH" sz="1200" dirty="0" smtClean="0">
                <a:solidFill>
                  <a:srgbClr val="FFFFFF"/>
                </a:solidFill>
                <a:latin typeface="Calibri" panose="020F0502020204030204" pitchFamily="34" charset="0"/>
              </a:rPr>
              <a:t>SIGNATURE</a:t>
            </a:r>
          </a:p>
          <a:p>
            <a:pPr algn="ctr"/>
            <a:r>
              <a:rPr lang="fr-CH" sz="1200" dirty="0" smtClean="0">
                <a:solidFill>
                  <a:srgbClr val="FFFFFF"/>
                </a:solidFill>
                <a:latin typeface="Calibri" panose="020F0502020204030204" pitchFamily="34" charset="0"/>
              </a:rPr>
              <a:t>09-10 (V)</a:t>
            </a:r>
            <a:endParaRPr lang="fr-CH" sz="1200" dirty="0">
              <a:solidFill>
                <a:srgbClr val="FFFFFF"/>
              </a:solidFill>
              <a:latin typeface="Calibri" panose="020F0502020204030204" pitchFamily="34" charset="0"/>
            </a:endParaRPr>
          </a:p>
        </p:txBody>
      </p:sp>
      <p:sp>
        <p:nvSpPr>
          <p:cNvPr id="10" name="Rounded Rectangle 9"/>
          <p:cNvSpPr/>
          <p:nvPr/>
        </p:nvSpPr>
        <p:spPr>
          <a:xfrm>
            <a:off x="5305307" y="1204118"/>
            <a:ext cx="1348176"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dirty="0" smtClean="0">
                <a:solidFill>
                  <a:srgbClr val="FFFFFF"/>
                </a:solidFill>
                <a:latin typeface="Calibri" panose="020F0502020204030204" pitchFamily="34" charset="0"/>
              </a:rPr>
              <a:t>CAST (SPACE AGCY)</a:t>
            </a:r>
            <a:endParaRPr lang="fr-CH" sz="1200" dirty="0" smtClean="0">
              <a:solidFill>
                <a:srgbClr val="FFFFFF"/>
              </a:solidFill>
              <a:latin typeface="Calibri" panose="020F0502020204030204" pitchFamily="34" charset="0"/>
            </a:endParaRPr>
          </a:p>
          <a:p>
            <a:pPr algn="ctr"/>
            <a:r>
              <a:rPr lang="fr-CH" sz="1200" dirty="0" err="1" smtClean="0">
                <a:solidFill>
                  <a:srgbClr val="FFFFFF"/>
                </a:solidFill>
                <a:latin typeface="Calibri" panose="020F0502020204030204" pitchFamily="34" charset="0"/>
              </a:rPr>
              <a:t>WeakHEO</a:t>
            </a:r>
            <a:endParaRPr lang="fr-CH" sz="1200" dirty="0" smtClean="0">
              <a:solidFill>
                <a:srgbClr val="FFFFFF"/>
              </a:solidFill>
              <a:latin typeface="Calibri" panose="020F0502020204030204" pitchFamily="34" charset="0"/>
            </a:endParaRPr>
          </a:p>
          <a:p>
            <a:pPr algn="ctr"/>
            <a:r>
              <a:rPr lang="fr-CH" sz="1200" dirty="0" smtClean="0">
                <a:solidFill>
                  <a:srgbClr val="FFFFFF"/>
                </a:solidFill>
                <a:latin typeface="Calibri" panose="020F0502020204030204" pitchFamily="34" charset="0"/>
              </a:rPr>
              <a:t>13-15 (T/S/V)</a:t>
            </a:r>
            <a:endParaRPr lang="fr-CH" sz="1200" dirty="0">
              <a:solidFill>
                <a:srgbClr val="FFFFFF"/>
              </a:solidFill>
              <a:latin typeface="Calibri" panose="020F0502020204030204" pitchFamily="34" charset="0"/>
            </a:endParaRPr>
          </a:p>
        </p:txBody>
      </p:sp>
      <p:sp>
        <p:nvSpPr>
          <p:cNvPr id="11" name="Rounded Rectangle 10"/>
          <p:cNvSpPr/>
          <p:nvPr/>
        </p:nvSpPr>
        <p:spPr>
          <a:xfrm>
            <a:off x="4565251" y="1993094"/>
            <a:ext cx="1028088" cy="56913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FP7</a:t>
            </a:r>
          </a:p>
          <a:p>
            <a:pPr algn="ctr"/>
            <a:r>
              <a:rPr lang="fr-CH" sz="1200" dirty="0" smtClean="0">
                <a:solidFill>
                  <a:srgbClr val="FFFFFF"/>
                </a:solidFill>
                <a:latin typeface="Calibri" panose="020F0502020204030204" pitchFamily="34" charset="0"/>
              </a:rPr>
              <a:t>ARMOURS</a:t>
            </a:r>
          </a:p>
          <a:p>
            <a:pPr algn="ctr"/>
            <a:r>
              <a:rPr lang="fr-CH" sz="1200" dirty="0" smtClean="0">
                <a:solidFill>
                  <a:srgbClr val="FFFFFF"/>
                </a:solidFill>
                <a:latin typeface="Calibri" panose="020F0502020204030204" pitchFamily="34" charset="0"/>
              </a:rPr>
              <a:t>12-14 (A)</a:t>
            </a:r>
            <a:endParaRPr lang="fr-CH" sz="1200" dirty="0">
              <a:solidFill>
                <a:srgbClr val="FFFFFF"/>
              </a:solidFill>
              <a:latin typeface="Calibri" panose="020F0502020204030204" pitchFamily="34" charset="0"/>
            </a:endParaRPr>
          </a:p>
        </p:txBody>
      </p:sp>
      <p:sp>
        <p:nvSpPr>
          <p:cNvPr id="13" name="Rounded Rectangle 12"/>
          <p:cNvSpPr/>
          <p:nvPr/>
        </p:nvSpPr>
        <p:spPr>
          <a:xfrm>
            <a:off x="3143403" y="3138292"/>
            <a:ext cx="1335274" cy="5714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EU-FP7</a:t>
            </a:r>
          </a:p>
          <a:p>
            <a:pPr algn="ctr"/>
            <a:r>
              <a:rPr lang="fr-CH" sz="1200" dirty="0" smtClean="0">
                <a:solidFill>
                  <a:srgbClr val="FFFFFF"/>
                </a:solidFill>
                <a:latin typeface="Calibri" panose="020F0502020204030204" pitchFamily="34" charset="0"/>
              </a:rPr>
              <a:t>GAMMA-A</a:t>
            </a:r>
          </a:p>
          <a:p>
            <a:pPr algn="ctr"/>
            <a:r>
              <a:rPr lang="fr-CH" sz="1200" dirty="0" smtClean="0">
                <a:solidFill>
                  <a:srgbClr val="FFFFFF"/>
                </a:solidFill>
                <a:latin typeface="Calibri" panose="020F0502020204030204" pitchFamily="34" charset="0"/>
              </a:rPr>
              <a:t>09-12 (T/S)</a:t>
            </a:r>
            <a:endParaRPr lang="fr-CH" sz="1200" dirty="0">
              <a:solidFill>
                <a:srgbClr val="FFFFFF"/>
              </a:solidFill>
              <a:latin typeface="Calibri" panose="020F0502020204030204" pitchFamily="34" charset="0"/>
            </a:endParaRPr>
          </a:p>
        </p:txBody>
      </p:sp>
      <p:sp>
        <p:nvSpPr>
          <p:cNvPr id="15" name="Rounded Rectangle 14"/>
          <p:cNvSpPr/>
          <p:nvPr/>
        </p:nvSpPr>
        <p:spPr>
          <a:xfrm>
            <a:off x="3143403" y="1838883"/>
            <a:ext cx="1008560" cy="5691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 FP7 SARBACAN</a:t>
            </a:r>
          </a:p>
          <a:p>
            <a:pPr algn="ctr"/>
            <a:r>
              <a:rPr lang="fr-CH" sz="1200" dirty="0" smtClean="0">
                <a:solidFill>
                  <a:srgbClr val="FFFFFF"/>
                </a:solidFill>
                <a:latin typeface="Calibri" panose="020F0502020204030204" pitchFamily="34" charset="0"/>
              </a:rPr>
              <a:t>09-10 (T)</a:t>
            </a:r>
            <a:endParaRPr lang="fr-CH" sz="1200" dirty="0">
              <a:solidFill>
                <a:srgbClr val="FFFFFF"/>
              </a:solidFill>
              <a:latin typeface="Calibri" panose="020F0502020204030204" pitchFamily="34" charset="0"/>
            </a:endParaRPr>
          </a:p>
        </p:txBody>
      </p:sp>
      <p:sp>
        <p:nvSpPr>
          <p:cNvPr id="29" name="Rounded Rectangle 28"/>
          <p:cNvSpPr/>
          <p:nvPr/>
        </p:nvSpPr>
        <p:spPr>
          <a:xfrm>
            <a:off x="2924081" y="3786364"/>
            <a:ext cx="1447205"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SNSF</a:t>
            </a:r>
          </a:p>
          <a:p>
            <a:pPr algn="ctr"/>
            <a:r>
              <a:rPr lang="fr-CH" sz="1200" dirty="0" smtClean="0">
                <a:solidFill>
                  <a:srgbClr val="FFFFFF"/>
                </a:solidFill>
                <a:latin typeface="Calibri" panose="020F0502020204030204" pitchFamily="34" charset="0"/>
              </a:rPr>
              <a:t>GNSS1</a:t>
            </a:r>
          </a:p>
          <a:p>
            <a:pPr algn="ctr"/>
            <a:r>
              <a:rPr lang="fr-CH" sz="1200" dirty="0" smtClean="0">
                <a:solidFill>
                  <a:srgbClr val="FFFFFF"/>
                </a:solidFill>
                <a:latin typeface="Calibri" panose="020F0502020204030204" pitchFamily="34" charset="0"/>
              </a:rPr>
              <a:t>08-11 (T/M/C)</a:t>
            </a:r>
            <a:endParaRPr lang="fr-CH" sz="1200" dirty="0">
              <a:solidFill>
                <a:srgbClr val="FFFFFF"/>
              </a:solidFill>
              <a:latin typeface="Calibri" panose="020F0502020204030204" pitchFamily="34" charset="0"/>
            </a:endParaRPr>
          </a:p>
        </p:txBody>
      </p:sp>
      <p:sp>
        <p:nvSpPr>
          <p:cNvPr id="30" name="Rounded Rectangle 29"/>
          <p:cNvSpPr/>
          <p:nvPr/>
        </p:nvSpPr>
        <p:spPr>
          <a:xfrm>
            <a:off x="4513219" y="3792584"/>
            <a:ext cx="992574"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SNSF</a:t>
            </a:r>
          </a:p>
          <a:p>
            <a:pPr algn="ctr"/>
            <a:r>
              <a:rPr lang="fr-CH" sz="1200" dirty="0" smtClean="0">
                <a:solidFill>
                  <a:srgbClr val="FFFFFF"/>
                </a:solidFill>
                <a:latin typeface="Calibri" panose="020F0502020204030204" pitchFamily="34" charset="0"/>
              </a:rPr>
              <a:t>GNSS2</a:t>
            </a:r>
          </a:p>
          <a:p>
            <a:pPr algn="ctr"/>
            <a:r>
              <a:rPr lang="fr-CH" sz="1200" dirty="0" smtClean="0">
                <a:solidFill>
                  <a:srgbClr val="FFFFFF"/>
                </a:solidFill>
                <a:latin typeface="Calibri" panose="020F0502020204030204" pitchFamily="34" charset="0"/>
              </a:rPr>
              <a:t>11-12 (T/M)</a:t>
            </a:r>
            <a:endParaRPr lang="fr-CH" sz="1200" dirty="0">
              <a:solidFill>
                <a:srgbClr val="FFFFFF"/>
              </a:solidFill>
              <a:latin typeface="Calibri" panose="020F0502020204030204" pitchFamily="34" charset="0"/>
            </a:endParaRPr>
          </a:p>
        </p:txBody>
      </p:sp>
      <p:sp>
        <p:nvSpPr>
          <p:cNvPr id="31" name="Rounded Rectangle 30"/>
          <p:cNvSpPr/>
          <p:nvPr/>
        </p:nvSpPr>
        <p:spPr>
          <a:xfrm>
            <a:off x="5647726" y="3789148"/>
            <a:ext cx="1372546"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SNSF</a:t>
            </a:r>
          </a:p>
          <a:p>
            <a:pPr algn="ctr"/>
            <a:r>
              <a:rPr lang="fr-CH" sz="1200" dirty="0" smtClean="0">
                <a:solidFill>
                  <a:srgbClr val="FFFFFF"/>
                </a:solidFill>
                <a:latin typeface="Calibri" panose="020F0502020204030204" pitchFamily="34" charset="0"/>
              </a:rPr>
              <a:t>GNSS3/REFLECTO</a:t>
            </a:r>
          </a:p>
          <a:p>
            <a:pPr algn="ctr"/>
            <a:r>
              <a:rPr lang="fr-CH" sz="1200" dirty="0" smtClean="0">
                <a:solidFill>
                  <a:srgbClr val="FFFFFF"/>
                </a:solidFill>
                <a:latin typeface="Calibri" panose="020F0502020204030204" pitchFamily="34" charset="0"/>
              </a:rPr>
              <a:t>14-17 (T/M)</a:t>
            </a:r>
            <a:endParaRPr lang="fr-CH" sz="1200" dirty="0">
              <a:solidFill>
                <a:srgbClr val="FFFFFF"/>
              </a:solidFill>
              <a:latin typeface="Calibri" panose="020F0502020204030204" pitchFamily="34" charset="0"/>
            </a:endParaRPr>
          </a:p>
        </p:txBody>
      </p:sp>
      <p:sp>
        <p:nvSpPr>
          <p:cNvPr id="7" name="Rounded Rectangle 6"/>
          <p:cNvSpPr/>
          <p:nvPr/>
        </p:nvSpPr>
        <p:spPr>
          <a:xfrm>
            <a:off x="696795" y="1838882"/>
            <a:ext cx="1461120" cy="543087"/>
          </a:xfrm>
          <a:prstGeom prst="roundRect">
            <a:avLst/>
          </a:prstGeom>
          <a:solidFill>
            <a:schemeClr val="bg1">
              <a:lumMod val="8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CTI</a:t>
            </a:r>
          </a:p>
          <a:p>
            <a:pPr algn="ctr"/>
            <a:r>
              <a:rPr lang="fr-CH" sz="1200" dirty="0" smtClean="0">
                <a:solidFill>
                  <a:srgbClr val="FFFFFF"/>
                </a:solidFill>
                <a:latin typeface="Calibri" panose="020F0502020204030204" pitchFamily="34" charset="0"/>
              </a:rPr>
              <a:t>GPS L1/L2</a:t>
            </a:r>
          </a:p>
          <a:p>
            <a:pPr algn="ctr"/>
            <a:r>
              <a:rPr lang="fr-CH" sz="1200" dirty="0" smtClean="0">
                <a:solidFill>
                  <a:srgbClr val="FFFFFF"/>
                </a:solidFill>
                <a:latin typeface="Calibri" panose="020F0502020204030204" pitchFamily="34" charset="0"/>
              </a:rPr>
              <a:t>04-07 (V/A/S/C)</a:t>
            </a:r>
            <a:endParaRPr lang="fr-CH" sz="1200" dirty="0">
              <a:solidFill>
                <a:srgbClr val="FFFFFF"/>
              </a:solidFill>
              <a:latin typeface="Calibri" panose="020F0502020204030204" pitchFamily="34" charset="0"/>
            </a:endParaRPr>
          </a:p>
        </p:txBody>
      </p:sp>
      <p:cxnSp>
        <p:nvCxnSpPr>
          <p:cNvPr id="128" name="Elbow Connector 127"/>
          <p:cNvCxnSpPr>
            <a:stCxn id="8" idx="3"/>
            <a:endCxn id="15" idx="1"/>
          </p:cNvCxnSpPr>
          <p:nvPr/>
        </p:nvCxnSpPr>
        <p:spPr>
          <a:xfrm>
            <a:off x="2280971" y="1490377"/>
            <a:ext cx="862432" cy="63307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8" idx="3"/>
            <a:endCxn id="9" idx="1"/>
          </p:cNvCxnSpPr>
          <p:nvPr/>
        </p:nvCxnSpPr>
        <p:spPr>
          <a:xfrm>
            <a:off x="2280971" y="1490377"/>
            <a:ext cx="1080120" cy="1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9" idx="3"/>
            <a:endCxn id="10" idx="1"/>
          </p:cNvCxnSpPr>
          <p:nvPr/>
        </p:nvCxnSpPr>
        <p:spPr>
          <a:xfrm flipV="1">
            <a:off x="4492855" y="1490378"/>
            <a:ext cx="812452" cy="1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endCxn id="8" idx="1"/>
          </p:cNvCxnSpPr>
          <p:nvPr/>
        </p:nvCxnSpPr>
        <p:spPr>
          <a:xfrm>
            <a:off x="1120474" y="1490377"/>
            <a:ext cx="224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120474" y="1490377"/>
            <a:ext cx="0" cy="348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Elbow Connector 149"/>
          <p:cNvCxnSpPr>
            <a:stCxn id="7" idx="2"/>
            <a:endCxn id="12" idx="1"/>
          </p:cNvCxnSpPr>
          <p:nvPr/>
        </p:nvCxnSpPr>
        <p:spPr>
          <a:xfrm rot="16200000" flipH="1">
            <a:off x="1662280" y="2147044"/>
            <a:ext cx="383767" cy="85361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Elbow Connector 151"/>
          <p:cNvCxnSpPr>
            <a:stCxn id="7" idx="2"/>
            <a:endCxn id="29" idx="1"/>
          </p:cNvCxnSpPr>
          <p:nvPr/>
        </p:nvCxnSpPr>
        <p:spPr>
          <a:xfrm rot="16200000" flipH="1">
            <a:off x="1330391" y="2478933"/>
            <a:ext cx="1690655" cy="14967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29" idx="3"/>
            <a:endCxn id="30" idx="1"/>
          </p:cNvCxnSpPr>
          <p:nvPr/>
        </p:nvCxnSpPr>
        <p:spPr>
          <a:xfrm>
            <a:off x="4371286" y="4072624"/>
            <a:ext cx="141933" cy="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a:stCxn id="30" idx="3"/>
          </p:cNvCxnSpPr>
          <p:nvPr/>
        </p:nvCxnSpPr>
        <p:spPr>
          <a:xfrm flipV="1">
            <a:off x="5505793" y="4072624"/>
            <a:ext cx="146327" cy="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Oval 163"/>
          <p:cNvSpPr/>
          <p:nvPr/>
        </p:nvSpPr>
        <p:spPr>
          <a:xfrm>
            <a:off x="3433416" y="2574975"/>
            <a:ext cx="1437105" cy="493985"/>
          </a:xfrm>
          <a:prstGeom prst="ellipse">
            <a:avLst/>
          </a:prstGeom>
          <a:solidFill>
            <a:srgbClr val="7030A0"/>
          </a:solidFill>
          <a:ln w="34925">
            <a:noFill/>
            <a:prstDash val="sysDash"/>
          </a:ln>
          <a:effectLst>
            <a:glow rad="101600">
              <a:schemeClr val="accent6">
                <a:satMod val="175000"/>
                <a:alpha val="40000"/>
              </a:schemeClr>
            </a:glow>
            <a:outerShdw blurRad="184150" dist="241300" dir="11520000" sx="110000" sy="110000" algn="ctr">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00"/>
                </a:solidFill>
              </a:rPr>
              <a:t>UWB/mm/</a:t>
            </a:r>
            <a:br>
              <a:rPr lang="fr-CH" sz="1200" dirty="0" smtClean="0">
                <a:solidFill>
                  <a:srgbClr val="FFFF00"/>
                </a:solidFill>
              </a:rPr>
            </a:br>
            <a:r>
              <a:rPr lang="fr-CH" sz="1200" dirty="0" smtClean="0">
                <a:solidFill>
                  <a:srgbClr val="FFFF00"/>
                </a:solidFill>
              </a:rPr>
              <a:t>CSAC</a:t>
            </a:r>
            <a:endParaRPr lang="fr-CH" sz="1200" dirty="0">
              <a:solidFill>
                <a:srgbClr val="FFFF00"/>
              </a:solidFill>
            </a:endParaRPr>
          </a:p>
        </p:txBody>
      </p:sp>
      <p:cxnSp>
        <p:nvCxnSpPr>
          <p:cNvPr id="166" name="Elbow Connector 165"/>
          <p:cNvCxnSpPr>
            <a:endCxn id="11" idx="1"/>
          </p:cNvCxnSpPr>
          <p:nvPr/>
        </p:nvCxnSpPr>
        <p:spPr>
          <a:xfrm rot="5400000" flipH="1" flipV="1">
            <a:off x="4284148" y="2281126"/>
            <a:ext cx="284567" cy="27763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2" name="Elbow Connector 171"/>
          <p:cNvCxnSpPr>
            <a:stCxn id="8" idx="3"/>
            <a:endCxn id="13" idx="1"/>
          </p:cNvCxnSpPr>
          <p:nvPr/>
        </p:nvCxnSpPr>
        <p:spPr>
          <a:xfrm>
            <a:off x="2280971" y="1490377"/>
            <a:ext cx="862432" cy="193361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280971" y="2479476"/>
            <a:ext cx="1080120"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u-</a:t>
            </a:r>
            <a:r>
              <a:rPr lang="fr-CH" sz="1200" dirty="0" err="1" smtClean="0">
                <a:solidFill>
                  <a:srgbClr val="FFFFFF"/>
                </a:solidFill>
                <a:latin typeface="Calibri" panose="020F0502020204030204" pitchFamily="34" charset="0"/>
              </a:rPr>
              <a:t>blox</a:t>
            </a:r>
            <a:endParaRPr lang="fr-CH" sz="1200" dirty="0" smtClean="0">
              <a:solidFill>
                <a:srgbClr val="FFFFFF"/>
              </a:solidFill>
              <a:latin typeface="Calibri" panose="020F0502020204030204" pitchFamily="34" charset="0"/>
            </a:endParaRPr>
          </a:p>
          <a:p>
            <a:pPr algn="ctr"/>
            <a:r>
              <a:rPr lang="fr-CH" sz="1200" dirty="0" smtClean="0">
                <a:solidFill>
                  <a:srgbClr val="FFFFFF"/>
                </a:solidFill>
                <a:latin typeface="Calibri" panose="020F0502020204030204" pitchFamily="34" charset="0"/>
              </a:rPr>
              <a:t>JOTAN</a:t>
            </a:r>
          </a:p>
          <a:p>
            <a:pPr algn="ctr"/>
            <a:r>
              <a:rPr lang="fr-CH" sz="1200" dirty="0" smtClean="0">
                <a:solidFill>
                  <a:srgbClr val="FFFFFF"/>
                </a:solidFill>
                <a:latin typeface="Calibri" panose="020F0502020204030204" pitchFamily="34" charset="0"/>
              </a:rPr>
              <a:t>07-09 (T/S)</a:t>
            </a:r>
            <a:endParaRPr lang="fr-CH" sz="1200" dirty="0">
              <a:solidFill>
                <a:srgbClr val="FFFFFF"/>
              </a:solidFill>
              <a:latin typeface="Calibri" panose="020F0502020204030204" pitchFamily="34" charset="0"/>
            </a:endParaRPr>
          </a:p>
        </p:txBody>
      </p:sp>
      <p:cxnSp>
        <p:nvCxnSpPr>
          <p:cNvPr id="184" name="Straight Connector 183"/>
          <p:cNvCxnSpPr/>
          <p:nvPr/>
        </p:nvCxnSpPr>
        <p:spPr>
          <a:xfrm>
            <a:off x="2704650" y="3426769"/>
            <a:ext cx="0" cy="645855"/>
          </a:xfrm>
          <a:prstGeom prst="line">
            <a:avLst/>
          </a:prstGeom>
        </p:spPr>
        <p:style>
          <a:lnRef idx="1">
            <a:schemeClr val="accent1"/>
          </a:lnRef>
          <a:fillRef idx="0">
            <a:schemeClr val="accent1"/>
          </a:fillRef>
          <a:effectRef idx="0">
            <a:schemeClr val="accent1"/>
          </a:effectRef>
          <a:fontRef idx="minor">
            <a:schemeClr val="tx1"/>
          </a:fontRef>
        </p:style>
      </p:cxnSp>
      <p:sp>
        <p:nvSpPr>
          <p:cNvPr id="200" name="Rounded Rectangle 199"/>
          <p:cNvSpPr/>
          <p:nvPr/>
        </p:nvSpPr>
        <p:spPr>
          <a:xfrm>
            <a:off x="62530" y="2734837"/>
            <a:ext cx="1057944" cy="543087"/>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CTI</a:t>
            </a:r>
          </a:p>
          <a:p>
            <a:pPr algn="ctr"/>
            <a:r>
              <a:rPr lang="fr-CH" sz="1200" dirty="0" smtClean="0">
                <a:solidFill>
                  <a:srgbClr val="FFFFFF"/>
                </a:solidFill>
                <a:latin typeface="Calibri" panose="020F0502020204030204" pitchFamily="34" charset="0"/>
              </a:rPr>
              <a:t>GPS WATCH</a:t>
            </a:r>
          </a:p>
          <a:p>
            <a:pPr algn="ctr"/>
            <a:r>
              <a:rPr lang="fr-CH" sz="1200" dirty="0" smtClean="0">
                <a:solidFill>
                  <a:srgbClr val="FFFFFF"/>
                </a:solidFill>
                <a:latin typeface="Calibri" panose="020F0502020204030204" pitchFamily="34" charset="0"/>
              </a:rPr>
              <a:t>-04 (V/A/S/C)</a:t>
            </a:r>
            <a:endParaRPr lang="fr-CH" sz="1200" dirty="0">
              <a:solidFill>
                <a:srgbClr val="FFFFFF"/>
              </a:solidFill>
              <a:latin typeface="Calibri" panose="020F0502020204030204" pitchFamily="34" charset="0"/>
            </a:endParaRPr>
          </a:p>
        </p:txBody>
      </p:sp>
      <p:cxnSp>
        <p:nvCxnSpPr>
          <p:cNvPr id="203" name="Elbow Connector 202"/>
          <p:cNvCxnSpPr>
            <a:stCxn id="200" idx="3"/>
            <a:endCxn id="7" idx="2"/>
          </p:cNvCxnSpPr>
          <p:nvPr/>
        </p:nvCxnSpPr>
        <p:spPr>
          <a:xfrm flipV="1">
            <a:off x="1120474" y="2381969"/>
            <a:ext cx="306881" cy="62441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6" name="Elbow Connector 205"/>
          <p:cNvCxnSpPr>
            <a:stCxn id="200" idx="0"/>
            <a:endCxn id="8" idx="1"/>
          </p:cNvCxnSpPr>
          <p:nvPr/>
        </p:nvCxnSpPr>
        <p:spPr>
          <a:xfrm rot="5400000" flipH="1" flipV="1">
            <a:off x="345954" y="1735925"/>
            <a:ext cx="1244460" cy="75336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Content Placeholder 2"/>
          <p:cNvSpPr>
            <a:spLocks noGrp="1"/>
          </p:cNvSpPr>
          <p:nvPr>
            <p:ph idx="1"/>
          </p:nvPr>
        </p:nvSpPr>
        <p:spPr>
          <a:xfrm>
            <a:off x="360000" y="6359300"/>
            <a:ext cx="8424000" cy="1822228"/>
          </a:xfrm>
          <a:solidFill>
            <a:schemeClr val="bg1"/>
          </a:solidFill>
          <a:ln>
            <a:solidFill>
              <a:srgbClr val="FF0000"/>
            </a:solidFill>
          </a:ln>
        </p:spPr>
        <p:txBody>
          <a:bodyPr>
            <a:normAutofit/>
          </a:bodyPr>
          <a:lstStyle/>
          <a:p>
            <a:r>
              <a:rPr lang="en-US" sz="1200" b="1" dirty="0" smtClean="0"/>
              <a:t>S. </a:t>
            </a:r>
            <a:r>
              <a:rPr lang="en-US" sz="1200" b="1" dirty="0" err="1" smtClean="0"/>
              <a:t>Ghamari</a:t>
            </a:r>
            <a:r>
              <a:rPr lang="en-US" sz="1200" b="1" dirty="0" smtClean="0"/>
              <a:t>, </a:t>
            </a:r>
            <a:r>
              <a:rPr lang="en-US" sz="1200" b="1" dirty="0"/>
              <a:t>“CMOS ASIC Design of a Multi-Frequency Multi-Constellation GNSS Front-End</a:t>
            </a:r>
            <a:r>
              <a:rPr lang="en-US" sz="1200" b="1" dirty="0" smtClean="0"/>
              <a:t>”, </a:t>
            </a:r>
            <a:r>
              <a:rPr lang="en-US" sz="1200" b="1" dirty="0"/>
              <a:t>EPFL PhD candidate</a:t>
            </a:r>
          </a:p>
          <a:p>
            <a:endParaRPr lang="en-US" sz="1200" b="1" dirty="0"/>
          </a:p>
        </p:txBody>
      </p:sp>
      <p:sp>
        <p:nvSpPr>
          <p:cNvPr id="59" name="Rounded Rectangle 58"/>
          <p:cNvSpPr/>
          <p:nvPr/>
        </p:nvSpPr>
        <p:spPr>
          <a:xfrm>
            <a:off x="5160903" y="3138292"/>
            <a:ext cx="1044892" cy="5769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ESA</a:t>
            </a:r>
          </a:p>
          <a:p>
            <a:pPr algn="ctr"/>
            <a:r>
              <a:rPr lang="fr-CH" sz="1200" dirty="0" smtClean="0">
                <a:solidFill>
                  <a:srgbClr val="FFFFFF"/>
                </a:solidFill>
                <a:latin typeface="Calibri" panose="020F0502020204030204" pitchFamily="34" charset="0"/>
              </a:rPr>
              <a:t>ADAPT</a:t>
            </a:r>
          </a:p>
          <a:p>
            <a:pPr algn="ctr"/>
            <a:r>
              <a:rPr lang="fr-CH" sz="1200" dirty="0" smtClean="0">
                <a:solidFill>
                  <a:srgbClr val="FFFFFF"/>
                </a:solidFill>
                <a:latin typeface="Calibri" panose="020F0502020204030204" pitchFamily="34" charset="0"/>
              </a:rPr>
              <a:t>13-14 (T/S)</a:t>
            </a:r>
            <a:endParaRPr lang="fr-CH" sz="1200" dirty="0">
              <a:solidFill>
                <a:srgbClr val="FFFFFF"/>
              </a:solidFill>
              <a:latin typeface="Calibri" panose="020F0502020204030204" pitchFamily="34" charset="0"/>
            </a:endParaRPr>
          </a:p>
        </p:txBody>
      </p:sp>
      <p:cxnSp>
        <p:nvCxnSpPr>
          <p:cNvPr id="63" name="Straight Arrow Connector 62"/>
          <p:cNvCxnSpPr>
            <a:endCxn id="59" idx="1"/>
          </p:cNvCxnSpPr>
          <p:nvPr/>
        </p:nvCxnSpPr>
        <p:spPr>
          <a:xfrm>
            <a:off x="4478677" y="3423994"/>
            <a:ext cx="682226" cy="2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264127" y="980728"/>
            <a:ext cx="1356545" cy="1477328"/>
          </a:xfrm>
          <a:prstGeom prst="rect">
            <a:avLst/>
          </a:prstGeom>
          <a:noFill/>
        </p:spPr>
        <p:txBody>
          <a:bodyPr wrap="square" rtlCol="0">
            <a:spAutoFit/>
          </a:bodyPr>
          <a:lstStyle/>
          <a:p>
            <a:r>
              <a:rPr lang="fr-CH" dirty="0" smtClean="0">
                <a:solidFill>
                  <a:prstClr val="black"/>
                </a:solidFill>
                <a:latin typeface="Calibri" panose="020F0502020204030204" pitchFamily="34" charset="0"/>
              </a:rPr>
              <a:t>T: Theory</a:t>
            </a:r>
          </a:p>
          <a:p>
            <a:r>
              <a:rPr lang="fr-CH" dirty="0" smtClean="0">
                <a:solidFill>
                  <a:prstClr val="black"/>
                </a:solidFill>
                <a:latin typeface="Calibri" panose="020F0502020204030204" pitchFamily="34" charset="0"/>
              </a:rPr>
              <a:t>S: Software</a:t>
            </a:r>
          </a:p>
          <a:p>
            <a:r>
              <a:rPr lang="fr-CH" dirty="0" smtClean="0">
                <a:solidFill>
                  <a:prstClr val="black"/>
                </a:solidFill>
                <a:latin typeface="Calibri" panose="020F0502020204030204" pitchFamily="34" charset="0"/>
              </a:rPr>
              <a:t>V: VHDL</a:t>
            </a:r>
          </a:p>
          <a:p>
            <a:r>
              <a:rPr lang="fr-CH" dirty="0" smtClean="0">
                <a:solidFill>
                  <a:prstClr val="black"/>
                </a:solidFill>
                <a:latin typeface="Calibri" panose="020F0502020204030204" pitchFamily="34" charset="0"/>
              </a:rPr>
              <a:t>C: COTS</a:t>
            </a:r>
          </a:p>
          <a:p>
            <a:r>
              <a:rPr lang="fr-CH" dirty="0" smtClean="0">
                <a:solidFill>
                  <a:prstClr val="black"/>
                </a:solidFill>
                <a:latin typeface="Calibri" panose="020F0502020204030204" pitchFamily="34" charset="0"/>
              </a:rPr>
              <a:t>A: ASIC</a:t>
            </a:r>
            <a:endParaRPr lang="fr-CH" dirty="0">
              <a:solidFill>
                <a:prstClr val="black"/>
              </a:solidFill>
              <a:latin typeface="Calibri" panose="020F0502020204030204" pitchFamily="34" charset="0"/>
            </a:endParaRPr>
          </a:p>
        </p:txBody>
      </p:sp>
      <p:sp>
        <p:nvSpPr>
          <p:cNvPr id="38" name="TextBox 37"/>
          <p:cNvSpPr txBox="1"/>
          <p:nvPr/>
        </p:nvSpPr>
        <p:spPr>
          <a:xfrm>
            <a:off x="6757074" y="1594809"/>
            <a:ext cx="2129018" cy="2031325"/>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r>
              <a:rPr lang="en-US" sz="1400" b="1" dirty="0" smtClean="0">
                <a:latin typeface="Calibri" panose="020F0502020204030204" pitchFamily="34" charset="0"/>
              </a:rPr>
              <a:t>Main achievements:</a:t>
            </a:r>
          </a:p>
          <a:p>
            <a:pPr marL="285750" indent="-285750">
              <a:buFont typeface="Arial" panose="020B0604020202020204" pitchFamily="34" charset="0"/>
              <a:buChar char="•"/>
            </a:pPr>
            <a:r>
              <a:rPr lang="en-US" sz="1400" b="1" dirty="0" smtClean="0">
                <a:latin typeface="Calibri" panose="020F0502020204030204" pitchFamily="34" charset="0"/>
              </a:rPr>
              <a:t>Low power front-end ASIC (180 nm) for Galileo PRS receivers</a:t>
            </a:r>
          </a:p>
          <a:p>
            <a:pPr marL="285750" indent="-285750">
              <a:buFont typeface="Arial" panose="020B0604020202020204" pitchFamily="34" charset="0"/>
              <a:buChar char="•"/>
            </a:pPr>
            <a:r>
              <a:rPr lang="en-US" sz="1400" b="1" dirty="0" smtClean="0">
                <a:latin typeface="Calibri" panose="020F0502020204030204" pitchFamily="34" charset="0"/>
              </a:rPr>
              <a:t>Concurrent reception of E1 and E6 bands</a:t>
            </a:r>
          </a:p>
          <a:p>
            <a:pPr marL="285750" indent="-285750">
              <a:buFont typeface="Arial" panose="020B0604020202020204" pitchFamily="34" charset="0"/>
              <a:buChar char="•"/>
            </a:pPr>
            <a:r>
              <a:rPr lang="en-US" sz="1400" b="1" dirty="0" smtClean="0">
                <a:latin typeface="Calibri" panose="020F0502020204030204" pitchFamily="34" charset="0"/>
              </a:rPr>
              <a:t>Up to 50 MHz BW per channel</a:t>
            </a:r>
          </a:p>
          <a:p>
            <a:pPr marL="285750" indent="-285750">
              <a:buFont typeface="Arial" panose="020B0604020202020204" pitchFamily="34" charset="0"/>
              <a:buChar char="•"/>
            </a:pPr>
            <a:r>
              <a:rPr lang="en-US" sz="1400" b="1" dirty="0" smtClean="0">
                <a:latin typeface="Calibri" panose="020F0502020204030204" pitchFamily="34" charset="0"/>
              </a:rPr>
              <a:t>1 PhD work ongoing</a:t>
            </a:r>
          </a:p>
        </p:txBody>
      </p:sp>
      <p:pic>
        <p:nvPicPr>
          <p:cNvPr id="4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4536462"/>
            <a:ext cx="2232249" cy="175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382"/>
          <a:stretch/>
        </p:blipFill>
        <p:spPr bwMode="auto">
          <a:xfrm>
            <a:off x="-36512" y="4358884"/>
            <a:ext cx="2419353" cy="1927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5" name="Group 8"/>
          <p:cNvGrpSpPr>
            <a:grpSpLocks/>
          </p:cNvGrpSpPr>
          <p:nvPr/>
        </p:nvGrpSpPr>
        <p:grpSpPr bwMode="auto">
          <a:xfrm>
            <a:off x="7676171" y="84607"/>
            <a:ext cx="1327150" cy="927100"/>
            <a:chOff x="8154" y="2997"/>
            <a:chExt cx="2092" cy="1459"/>
          </a:xfrm>
        </p:grpSpPr>
        <p:pic>
          <p:nvPicPr>
            <p:cNvPr id="4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4" y="2997"/>
              <a:ext cx="1055" cy="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9" y="2997"/>
              <a:ext cx="997" cy="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9" y="3802"/>
              <a:ext cx="1037"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 name="Oval 59"/>
          <p:cNvSpPr/>
          <p:nvPr/>
        </p:nvSpPr>
        <p:spPr>
          <a:xfrm>
            <a:off x="4102114" y="1916221"/>
            <a:ext cx="2014025" cy="7263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0963" y="-172843"/>
            <a:ext cx="797155" cy="79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6507" y="369895"/>
            <a:ext cx="966787" cy="68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4602" y="647298"/>
            <a:ext cx="513961" cy="35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1"/>
          </p:nvPr>
        </p:nvSpPr>
        <p:spPr/>
        <p:txBody>
          <a:bodyPr/>
          <a:lstStyle/>
          <a:p>
            <a:fld id="{9AC37FD4-C5C1-4BDB-B41C-EA314616A124}" type="slidenum">
              <a:rPr lang="de-CH" smtClean="0"/>
              <a:pPr/>
              <a:t>82</a:t>
            </a:fld>
            <a:endParaRPr lang="de-CH"/>
          </a:p>
        </p:txBody>
      </p:sp>
      <p:pic>
        <p:nvPicPr>
          <p:cNvPr id="42" name="Picture 41" descr="C:\Users\ernesto.perez.ACORDE\Desktop\GNSS Local\ARMOURS local\ACO_ARM_FE_v2_bonding_enhance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7744" y="4525655"/>
            <a:ext cx="848892" cy="84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descr="C:\Users\ernesto.perez.ACORDE\Desktop\ASIC_r2.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7108" t="21788"/>
          <a:stretch/>
        </p:blipFill>
        <p:spPr bwMode="auto">
          <a:xfrm>
            <a:off x="2267744" y="5419631"/>
            <a:ext cx="848892" cy="84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612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EPFL ESPLAB </a:t>
            </a:r>
            <a:r>
              <a:rPr lang="en-US" sz="3200" b="1" dirty="0" smtClean="0"/>
              <a:t>GNSS Group </a:t>
            </a:r>
            <a:br>
              <a:rPr lang="en-US" sz="3200" b="1" dirty="0" smtClean="0"/>
            </a:br>
            <a:r>
              <a:rPr lang="en-US" sz="3200" dirty="0" smtClean="0"/>
              <a:t>Projects History</a:t>
            </a:r>
            <a:endParaRPr lang="en-US" sz="3200" dirty="0"/>
          </a:p>
        </p:txBody>
      </p:sp>
      <p:sp>
        <p:nvSpPr>
          <p:cNvPr id="8" name="Rounded Rectangle 7"/>
          <p:cNvSpPr/>
          <p:nvPr/>
        </p:nvSpPr>
        <p:spPr>
          <a:xfrm>
            <a:off x="1344867" y="1204117"/>
            <a:ext cx="936104"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EU-FP6</a:t>
            </a:r>
          </a:p>
          <a:p>
            <a:pPr algn="ctr"/>
            <a:r>
              <a:rPr lang="fr-CH" sz="1200" dirty="0" smtClean="0">
                <a:solidFill>
                  <a:srgbClr val="FFFFFF"/>
                </a:solidFill>
                <a:latin typeface="Calibri" panose="020F0502020204030204" pitchFamily="34" charset="0"/>
              </a:rPr>
              <a:t>GRDB</a:t>
            </a:r>
          </a:p>
          <a:p>
            <a:pPr algn="ctr"/>
            <a:r>
              <a:rPr lang="fr-CH" sz="1200" dirty="0" smtClean="0">
                <a:solidFill>
                  <a:srgbClr val="FFFFFF"/>
                </a:solidFill>
                <a:latin typeface="Calibri" panose="020F0502020204030204" pitchFamily="34" charset="0"/>
              </a:rPr>
              <a:t>05-07 (V/S)</a:t>
            </a:r>
            <a:endParaRPr lang="fr-CH" sz="1200" dirty="0">
              <a:solidFill>
                <a:srgbClr val="FFFFFF"/>
              </a:solidFill>
              <a:latin typeface="Calibri" panose="020F0502020204030204" pitchFamily="34" charset="0"/>
            </a:endParaRPr>
          </a:p>
        </p:txBody>
      </p:sp>
      <p:sp>
        <p:nvSpPr>
          <p:cNvPr id="9" name="Rounded Rectangle 8"/>
          <p:cNvSpPr/>
          <p:nvPr/>
        </p:nvSpPr>
        <p:spPr>
          <a:xfrm>
            <a:off x="3361091" y="1206633"/>
            <a:ext cx="1131764" cy="5700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EU-FP7</a:t>
            </a:r>
          </a:p>
          <a:p>
            <a:pPr algn="ctr"/>
            <a:r>
              <a:rPr lang="fr-CH" sz="1200" dirty="0" smtClean="0">
                <a:solidFill>
                  <a:srgbClr val="FFFFFF"/>
                </a:solidFill>
                <a:latin typeface="Calibri" panose="020F0502020204030204" pitchFamily="34" charset="0"/>
              </a:rPr>
              <a:t>SIGNATURE</a:t>
            </a:r>
          </a:p>
          <a:p>
            <a:pPr algn="ctr"/>
            <a:r>
              <a:rPr lang="fr-CH" sz="1200" dirty="0" smtClean="0">
                <a:solidFill>
                  <a:srgbClr val="FFFFFF"/>
                </a:solidFill>
                <a:latin typeface="Calibri" panose="020F0502020204030204" pitchFamily="34" charset="0"/>
              </a:rPr>
              <a:t>09-10 (V)</a:t>
            </a:r>
            <a:endParaRPr lang="fr-CH" sz="1200" dirty="0">
              <a:solidFill>
                <a:srgbClr val="FFFFFF"/>
              </a:solidFill>
              <a:latin typeface="Calibri" panose="020F0502020204030204" pitchFamily="34" charset="0"/>
            </a:endParaRPr>
          </a:p>
        </p:txBody>
      </p:sp>
      <p:sp>
        <p:nvSpPr>
          <p:cNvPr id="10" name="Rounded Rectangle 9"/>
          <p:cNvSpPr/>
          <p:nvPr/>
        </p:nvSpPr>
        <p:spPr>
          <a:xfrm>
            <a:off x="5305307" y="1204118"/>
            <a:ext cx="1348176"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dirty="0" smtClean="0">
                <a:solidFill>
                  <a:srgbClr val="FFFFFF"/>
                </a:solidFill>
                <a:latin typeface="Calibri" panose="020F0502020204030204" pitchFamily="34" charset="0"/>
              </a:rPr>
              <a:t>CAST (SPACE AGCY)</a:t>
            </a:r>
            <a:endParaRPr lang="fr-CH" sz="1200" dirty="0" smtClean="0">
              <a:solidFill>
                <a:srgbClr val="FFFFFF"/>
              </a:solidFill>
              <a:latin typeface="Calibri" panose="020F0502020204030204" pitchFamily="34" charset="0"/>
            </a:endParaRPr>
          </a:p>
          <a:p>
            <a:pPr algn="ctr"/>
            <a:r>
              <a:rPr lang="fr-CH" sz="1200" dirty="0" err="1" smtClean="0">
                <a:solidFill>
                  <a:srgbClr val="FFFFFF"/>
                </a:solidFill>
                <a:latin typeface="Calibri" panose="020F0502020204030204" pitchFamily="34" charset="0"/>
              </a:rPr>
              <a:t>WeakHEO</a:t>
            </a:r>
            <a:endParaRPr lang="fr-CH" sz="1200" dirty="0" smtClean="0">
              <a:solidFill>
                <a:srgbClr val="FFFFFF"/>
              </a:solidFill>
              <a:latin typeface="Calibri" panose="020F0502020204030204" pitchFamily="34" charset="0"/>
            </a:endParaRPr>
          </a:p>
          <a:p>
            <a:pPr algn="ctr"/>
            <a:r>
              <a:rPr lang="fr-CH" sz="1200" dirty="0" smtClean="0">
                <a:solidFill>
                  <a:srgbClr val="FFFFFF"/>
                </a:solidFill>
                <a:latin typeface="Calibri" panose="020F0502020204030204" pitchFamily="34" charset="0"/>
              </a:rPr>
              <a:t>13-15 (T/S/V)</a:t>
            </a:r>
            <a:endParaRPr lang="fr-CH" sz="1200" dirty="0">
              <a:solidFill>
                <a:srgbClr val="FFFFFF"/>
              </a:solidFill>
              <a:latin typeface="Calibri" panose="020F0502020204030204" pitchFamily="34" charset="0"/>
            </a:endParaRPr>
          </a:p>
        </p:txBody>
      </p:sp>
      <p:sp>
        <p:nvSpPr>
          <p:cNvPr id="11" name="Rounded Rectangle 10"/>
          <p:cNvSpPr/>
          <p:nvPr/>
        </p:nvSpPr>
        <p:spPr>
          <a:xfrm>
            <a:off x="4565251" y="1993094"/>
            <a:ext cx="1028088" cy="5691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FP7</a:t>
            </a:r>
          </a:p>
          <a:p>
            <a:pPr algn="ctr"/>
            <a:r>
              <a:rPr lang="fr-CH" sz="1200" dirty="0" smtClean="0">
                <a:solidFill>
                  <a:srgbClr val="FFFFFF"/>
                </a:solidFill>
                <a:latin typeface="Calibri" panose="020F0502020204030204" pitchFamily="34" charset="0"/>
              </a:rPr>
              <a:t>ARMOURS</a:t>
            </a:r>
          </a:p>
          <a:p>
            <a:pPr algn="ctr"/>
            <a:r>
              <a:rPr lang="fr-CH" sz="1200" dirty="0" smtClean="0">
                <a:solidFill>
                  <a:srgbClr val="FFFFFF"/>
                </a:solidFill>
                <a:latin typeface="Calibri" panose="020F0502020204030204" pitchFamily="34" charset="0"/>
              </a:rPr>
              <a:t>12-14 (A)</a:t>
            </a:r>
            <a:endParaRPr lang="fr-CH" sz="1200" dirty="0">
              <a:solidFill>
                <a:srgbClr val="FFFFFF"/>
              </a:solidFill>
              <a:latin typeface="Calibri" panose="020F0502020204030204" pitchFamily="34" charset="0"/>
            </a:endParaRPr>
          </a:p>
        </p:txBody>
      </p:sp>
      <p:sp>
        <p:nvSpPr>
          <p:cNvPr id="13" name="Rounded Rectangle 12"/>
          <p:cNvSpPr/>
          <p:nvPr/>
        </p:nvSpPr>
        <p:spPr>
          <a:xfrm>
            <a:off x="3143403" y="3138292"/>
            <a:ext cx="1335274" cy="57140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EU-FP7</a:t>
            </a:r>
          </a:p>
          <a:p>
            <a:pPr algn="ctr"/>
            <a:r>
              <a:rPr lang="fr-CH" sz="1200" dirty="0" smtClean="0">
                <a:solidFill>
                  <a:srgbClr val="FFFFFF"/>
                </a:solidFill>
                <a:latin typeface="Calibri" panose="020F0502020204030204" pitchFamily="34" charset="0"/>
              </a:rPr>
              <a:t>GAMMA-A</a:t>
            </a:r>
          </a:p>
          <a:p>
            <a:pPr algn="ctr"/>
            <a:r>
              <a:rPr lang="fr-CH" sz="1200" dirty="0" smtClean="0">
                <a:solidFill>
                  <a:srgbClr val="FFFFFF"/>
                </a:solidFill>
                <a:latin typeface="Calibri" panose="020F0502020204030204" pitchFamily="34" charset="0"/>
              </a:rPr>
              <a:t>09-12 (T/S)</a:t>
            </a:r>
            <a:endParaRPr lang="fr-CH" sz="1200" dirty="0">
              <a:solidFill>
                <a:srgbClr val="FFFFFF"/>
              </a:solidFill>
              <a:latin typeface="Calibri" panose="020F0502020204030204" pitchFamily="34" charset="0"/>
            </a:endParaRPr>
          </a:p>
        </p:txBody>
      </p:sp>
      <p:sp>
        <p:nvSpPr>
          <p:cNvPr id="15" name="Rounded Rectangle 14"/>
          <p:cNvSpPr/>
          <p:nvPr/>
        </p:nvSpPr>
        <p:spPr>
          <a:xfrm>
            <a:off x="3143403" y="1838883"/>
            <a:ext cx="1008560" cy="56913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EU FP7 SARBACAN</a:t>
            </a:r>
          </a:p>
          <a:p>
            <a:pPr algn="ctr"/>
            <a:r>
              <a:rPr lang="fr-CH" sz="1200" dirty="0" smtClean="0">
                <a:solidFill>
                  <a:srgbClr val="FFFFFF"/>
                </a:solidFill>
                <a:latin typeface="Calibri" panose="020F0502020204030204" pitchFamily="34" charset="0"/>
              </a:rPr>
              <a:t>09-10 (T)</a:t>
            </a:r>
            <a:endParaRPr lang="fr-CH" sz="1200" dirty="0">
              <a:solidFill>
                <a:srgbClr val="FFFFFF"/>
              </a:solidFill>
              <a:latin typeface="Calibri" panose="020F0502020204030204" pitchFamily="34" charset="0"/>
            </a:endParaRPr>
          </a:p>
        </p:txBody>
      </p:sp>
      <p:sp>
        <p:nvSpPr>
          <p:cNvPr id="24" name="Rounded Rectangle 23"/>
          <p:cNvSpPr/>
          <p:nvPr/>
        </p:nvSpPr>
        <p:spPr>
          <a:xfrm>
            <a:off x="5728986" y="1998994"/>
            <a:ext cx="1028088" cy="56323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100" dirty="0" smtClean="0">
                <a:solidFill>
                  <a:srgbClr val="FFFFFF"/>
                </a:solidFill>
                <a:latin typeface="Calibri" panose="020F0502020204030204" pitchFamily="34" charset="0"/>
              </a:rPr>
              <a:t>WELLCORES</a:t>
            </a:r>
          </a:p>
          <a:p>
            <a:pPr algn="ctr"/>
            <a:r>
              <a:rPr lang="fr-CH" sz="1200" dirty="0" smtClean="0">
                <a:solidFill>
                  <a:srgbClr val="FFFFFF"/>
                </a:solidFill>
                <a:latin typeface="Calibri" panose="020F0502020204030204" pitchFamily="34" charset="0"/>
              </a:rPr>
              <a:t>BEIDOU</a:t>
            </a:r>
          </a:p>
          <a:p>
            <a:pPr algn="ctr"/>
            <a:r>
              <a:rPr lang="fr-CH" sz="1200" dirty="0" smtClean="0">
                <a:solidFill>
                  <a:srgbClr val="FFFFFF"/>
                </a:solidFill>
                <a:latin typeface="Calibri" panose="020F0502020204030204" pitchFamily="34" charset="0"/>
              </a:rPr>
              <a:t>14-15 (A,V,S)</a:t>
            </a:r>
            <a:endParaRPr lang="fr-CH" sz="1200" dirty="0">
              <a:solidFill>
                <a:srgbClr val="FFFFFF"/>
              </a:solidFill>
              <a:latin typeface="Calibri" panose="020F0502020204030204" pitchFamily="34" charset="0"/>
            </a:endParaRPr>
          </a:p>
        </p:txBody>
      </p:sp>
      <p:sp>
        <p:nvSpPr>
          <p:cNvPr id="29" name="Rounded Rectangle 28"/>
          <p:cNvSpPr/>
          <p:nvPr/>
        </p:nvSpPr>
        <p:spPr>
          <a:xfrm>
            <a:off x="2924081" y="3786364"/>
            <a:ext cx="1447205"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SNSF</a:t>
            </a:r>
          </a:p>
          <a:p>
            <a:pPr algn="ctr"/>
            <a:r>
              <a:rPr lang="fr-CH" sz="1200" dirty="0" smtClean="0">
                <a:solidFill>
                  <a:srgbClr val="FFFFFF"/>
                </a:solidFill>
                <a:latin typeface="Calibri" panose="020F0502020204030204" pitchFamily="34" charset="0"/>
              </a:rPr>
              <a:t>GNSS1</a:t>
            </a:r>
          </a:p>
          <a:p>
            <a:pPr algn="ctr"/>
            <a:r>
              <a:rPr lang="fr-CH" sz="1200" dirty="0" smtClean="0">
                <a:solidFill>
                  <a:srgbClr val="FFFFFF"/>
                </a:solidFill>
                <a:latin typeface="Calibri" panose="020F0502020204030204" pitchFamily="34" charset="0"/>
              </a:rPr>
              <a:t>08-11 (T/M/C)</a:t>
            </a:r>
            <a:endParaRPr lang="fr-CH" sz="1200" dirty="0">
              <a:solidFill>
                <a:srgbClr val="FFFFFF"/>
              </a:solidFill>
              <a:latin typeface="Calibri" panose="020F0502020204030204" pitchFamily="34" charset="0"/>
            </a:endParaRPr>
          </a:p>
        </p:txBody>
      </p:sp>
      <p:sp>
        <p:nvSpPr>
          <p:cNvPr id="30" name="Rounded Rectangle 29"/>
          <p:cNvSpPr/>
          <p:nvPr/>
        </p:nvSpPr>
        <p:spPr>
          <a:xfrm>
            <a:off x="4513219" y="3792584"/>
            <a:ext cx="992574"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SNSF</a:t>
            </a:r>
          </a:p>
          <a:p>
            <a:pPr algn="ctr"/>
            <a:r>
              <a:rPr lang="fr-CH" sz="1200" dirty="0" smtClean="0">
                <a:solidFill>
                  <a:srgbClr val="FFFFFF"/>
                </a:solidFill>
                <a:latin typeface="Calibri" panose="020F0502020204030204" pitchFamily="34" charset="0"/>
              </a:rPr>
              <a:t>GNSS2</a:t>
            </a:r>
          </a:p>
          <a:p>
            <a:pPr algn="ctr"/>
            <a:r>
              <a:rPr lang="fr-CH" sz="1200" dirty="0" smtClean="0">
                <a:solidFill>
                  <a:srgbClr val="FFFFFF"/>
                </a:solidFill>
                <a:latin typeface="Calibri" panose="020F0502020204030204" pitchFamily="34" charset="0"/>
              </a:rPr>
              <a:t>11-12 (T/M)</a:t>
            </a:r>
            <a:endParaRPr lang="fr-CH" sz="1200" dirty="0">
              <a:solidFill>
                <a:srgbClr val="FFFFFF"/>
              </a:solidFill>
              <a:latin typeface="Calibri" panose="020F0502020204030204" pitchFamily="34" charset="0"/>
            </a:endParaRPr>
          </a:p>
        </p:txBody>
      </p:sp>
      <p:sp>
        <p:nvSpPr>
          <p:cNvPr id="7" name="Rounded Rectangle 6"/>
          <p:cNvSpPr/>
          <p:nvPr/>
        </p:nvSpPr>
        <p:spPr>
          <a:xfrm>
            <a:off x="696795" y="1838882"/>
            <a:ext cx="1461120" cy="543087"/>
          </a:xfrm>
          <a:prstGeom prst="roundRect">
            <a:avLst/>
          </a:prstGeom>
          <a:solidFill>
            <a:schemeClr val="bg1">
              <a:lumMod val="85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CTI</a:t>
            </a:r>
          </a:p>
          <a:p>
            <a:pPr algn="ctr"/>
            <a:r>
              <a:rPr lang="fr-CH" sz="1200" dirty="0" smtClean="0">
                <a:solidFill>
                  <a:srgbClr val="FFFFFF"/>
                </a:solidFill>
                <a:latin typeface="Calibri" panose="020F0502020204030204" pitchFamily="34" charset="0"/>
              </a:rPr>
              <a:t>GPS L1/L2</a:t>
            </a:r>
          </a:p>
          <a:p>
            <a:pPr algn="ctr"/>
            <a:r>
              <a:rPr lang="fr-CH" sz="1200" dirty="0" smtClean="0">
                <a:solidFill>
                  <a:srgbClr val="FFFFFF"/>
                </a:solidFill>
                <a:latin typeface="Calibri" panose="020F0502020204030204" pitchFamily="34" charset="0"/>
              </a:rPr>
              <a:t>04-07 (V/A/S/C)</a:t>
            </a:r>
            <a:endParaRPr lang="fr-CH" sz="1200" dirty="0">
              <a:solidFill>
                <a:srgbClr val="FFFFFF"/>
              </a:solidFill>
              <a:latin typeface="Calibri" panose="020F0502020204030204" pitchFamily="34" charset="0"/>
            </a:endParaRPr>
          </a:p>
        </p:txBody>
      </p:sp>
      <p:cxnSp>
        <p:nvCxnSpPr>
          <p:cNvPr id="128" name="Elbow Connector 127"/>
          <p:cNvCxnSpPr>
            <a:stCxn id="8" idx="3"/>
            <a:endCxn id="15" idx="1"/>
          </p:cNvCxnSpPr>
          <p:nvPr/>
        </p:nvCxnSpPr>
        <p:spPr>
          <a:xfrm>
            <a:off x="2280971" y="1490377"/>
            <a:ext cx="862432" cy="63307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8" idx="3"/>
            <a:endCxn id="9" idx="1"/>
          </p:cNvCxnSpPr>
          <p:nvPr/>
        </p:nvCxnSpPr>
        <p:spPr>
          <a:xfrm>
            <a:off x="2280971" y="1490377"/>
            <a:ext cx="1080120" cy="1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9" idx="3"/>
            <a:endCxn id="10" idx="1"/>
          </p:cNvCxnSpPr>
          <p:nvPr/>
        </p:nvCxnSpPr>
        <p:spPr>
          <a:xfrm flipV="1">
            <a:off x="4492855" y="1490378"/>
            <a:ext cx="812452" cy="1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endCxn id="8" idx="1"/>
          </p:cNvCxnSpPr>
          <p:nvPr/>
        </p:nvCxnSpPr>
        <p:spPr>
          <a:xfrm>
            <a:off x="1120474" y="1490377"/>
            <a:ext cx="224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120474" y="1490377"/>
            <a:ext cx="0" cy="348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Elbow Connector 149"/>
          <p:cNvCxnSpPr>
            <a:stCxn id="7" idx="2"/>
            <a:endCxn id="12" idx="1"/>
          </p:cNvCxnSpPr>
          <p:nvPr/>
        </p:nvCxnSpPr>
        <p:spPr>
          <a:xfrm rot="16200000" flipH="1">
            <a:off x="1662280" y="2147044"/>
            <a:ext cx="383767" cy="85361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Elbow Connector 151"/>
          <p:cNvCxnSpPr>
            <a:stCxn id="7" idx="2"/>
            <a:endCxn id="29" idx="1"/>
          </p:cNvCxnSpPr>
          <p:nvPr/>
        </p:nvCxnSpPr>
        <p:spPr>
          <a:xfrm rot="16200000" flipH="1">
            <a:off x="1330391" y="2478933"/>
            <a:ext cx="1690655" cy="14967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29" idx="3"/>
            <a:endCxn id="30" idx="1"/>
          </p:cNvCxnSpPr>
          <p:nvPr/>
        </p:nvCxnSpPr>
        <p:spPr>
          <a:xfrm>
            <a:off x="4371286" y="4072624"/>
            <a:ext cx="141933" cy="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4" name="Oval 163"/>
          <p:cNvSpPr/>
          <p:nvPr/>
        </p:nvSpPr>
        <p:spPr>
          <a:xfrm>
            <a:off x="3433416" y="2574975"/>
            <a:ext cx="1437105" cy="493985"/>
          </a:xfrm>
          <a:prstGeom prst="ellipse">
            <a:avLst/>
          </a:prstGeom>
          <a:solidFill>
            <a:srgbClr val="7030A0"/>
          </a:solidFill>
          <a:ln w="34925">
            <a:noFill/>
            <a:prstDash val="sysDash"/>
          </a:ln>
          <a:effectLst>
            <a:glow rad="101600">
              <a:schemeClr val="accent6">
                <a:satMod val="175000"/>
                <a:alpha val="40000"/>
              </a:schemeClr>
            </a:glow>
            <a:outerShdw blurRad="184150" dist="241300" dir="11520000" sx="110000" sy="110000" algn="ctr">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00"/>
                </a:solidFill>
              </a:rPr>
              <a:t>UWB/mm/</a:t>
            </a:r>
            <a:br>
              <a:rPr lang="fr-CH" sz="1200" dirty="0" smtClean="0">
                <a:solidFill>
                  <a:srgbClr val="FFFF00"/>
                </a:solidFill>
              </a:rPr>
            </a:br>
            <a:r>
              <a:rPr lang="fr-CH" sz="1200" dirty="0" smtClean="0">
                <a:solidFill>
                  <a:srgbClr val="FFFF00"/>
                </a:solidFill>
              </a:rPr>
              <a:t>CSAC</a:t>
            </a:r>
            <a:endParaRPr lang="fr-CH" sz="1200" dirty="0">
              <a:solidFill>
                <a:srgbClr val="FFFF00"/>
              </a:solidFill>
            </a:endParaRPr>
          </a:p>
        </p:txBody>
      </p:sp>
      <p:cxnSp>
        <p:nvCxnSpPr>
          <p:cNvPr id="166" name="Elbow Connector 165"/>
          <p:cNvCxnSpPr>
            <a:endCxn id="11" idx="1"/>
          </p:cNvCxnSpPr>
          <p:nvPr/>
        </p:nvCxnSpPr>
        <p:spPr>
          <a:xfrm rot="5400000" flipH="1" flipV="1">
            <a:off x="4284148" y="2281126"/>
            <a:ext cx="284567" cy="27763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stCxn id="11" idx="3"/>
          </p:cNvCxnSpPr>
          <p:nvPr/>
        </p:nvCxnSpPr>
        <p:spPr>
          <a:xfrm>
            <a:off x="5593339" y="2277661"/>
            <a:ext cx="135647" cy="2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2" name="Elbow Connector 171"/>
          <p:cNvCxnSpPr>
            <a:stCxn id="8" idx="3"/>
            <a:endCxn id="13" idx="1"/>
          </p:cNvCxnSpPr>
          <p:nvPr/>
        </p:nvCxnSpPr>
        <p:spPr>
          <a:xfrm>
            <a:off x="2280971" y="1490377"/>
            <a:ext cx="862432" cy="193361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280971" y="2479476"/>
            <a:ext cx="1080120"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u-</a:t>
            </a:r>
            <a:r>
              <a:rPr lang="fr-CH" sz="1200" dirty="0" err="1" smtClean="0">
                <a:solidFill>
                  <a:srgbClr val="FFFFFF"/>
                </a:solidFill>
                <a:latin typeface="Calibri" panose="020F0502020204030204" pitchFamily="34" charset="0"/>
              </a:rPr>
              <a:t>blox</a:t>
            </a:r>
            <a:endParaRPr lang="fr-CH" sz="1200" dirty="0" smtClean="0">
              <a:solidFill>
                <a:srgbClr val="FFFFFF"/>
              </a:solidFill>
              <a:latin typeface="Calibri" panose="020F0502020204030204" pitchFamily="34" charset="0"/>
            </a:endParaRPr>
          </a:p>
          <a:p>
            <a:pPr algn="ctr"/>
            <a:r>
              <a:rPr lang="fr-CH" sz="1200" dirty="0" smtClean="0">
                <a:solidFill>
                  <a:srgbClr val="FFFFFF"/>
                </a:solidFill>
                <a:latin typeface="Calibri" panose="020F0502020204030204" pitchFamily="34" charset="0"/>
              </a:rPr>
              <a:t>JOTAN</a:t>
            </a:r>
          </a:p>
          <a:p>
            <a:pPr algn="ctr"/>
            <a:r>
              <a:rPr lang="fr-CH" sz="1200" dirty="0" smtClean="0">
                <a:solidFill>
                  <a:srgbClr val="FFFFFF"/>
                </a:solidFill>
                <a:latin typeface="Calibri" panose="020F0502020204030204" pitchFamily="34" charset="0"/>
              </a:rPr>
              <a:t>07-09 (T/S)</a:t>
            </a:r>
            <a:endParaRPr lang="fr-CH" sz="1200" dirty="0">
              <a:solidFill>
                <a:srgbClr val="FFFFFF"/>
              </a:solidFill>
              <a:latin typeface="Calibri" panose="020F0502020204030204" pitchFamily="34" charset="0"/>
            </a:endParaRPr>
          </a:p>
        </p:txBody>
      </p:sp>
      <p:cxnSp>
        <p:nvCxnSpPr>
          <p:cNvPr id="184" name="Straight Connector 183"/>
          <p:cNvCxnSpPr/>
          <p:nvPr/>
        </p:nvCxnSpPr>
        <p:spPr>
          <a:xfrm>
            <a:off x="2704650" y="3426769"/>
            <a:ext cx="0" cy="645855"/>
          </a:xfrm>
          <a:prstGeom prst="line">
            <a:avLst/>
          </a:prstGeom>
        </p:spPr>
        <p:style>
          <a:lnRef idx="1">
            <a:schemeClr val="accent1"/>
          </a:lnRef>
          <a:fillRef idx="0">
            <a:schemeClr val="accent1"/>
          </a:fillRef>
          <a:effectRef idx="0">
            <a:schemeClr val="accent1"/>
          </a:effectRef>
          <a:fontRef idx="minor">
            <a:schemeClr val="tx1"/>
          </a:fontRef>
        </p:style>
      </p:cxnSp>
      <p:sp>
        <p:nvSpPr>
          <p:cNvPr id="200" name="Rounded Rectangle 199"/>
          <p:cNvSpPr/>
          <p:nvPr/>
        </p:nvSpPr>
        <p:spPr>
          <a:xfrm>
            <a:off x="62530" y="2734837"/>
            <a:ext cx="1057944" cy="543087"/>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CTI</a:t>
            </a:r>
          </a:p>
          <a:p>
            <a:pPr algn="ctr"/>
            <a:r>
              <a:rPr lang="fr-CH" sz="1200" dirty="0" smtClean="0">
                <a:solidFill>
                  <a:srgbClr val="FFFFFF"/>
                </a:solidFill>
                <a:latin typeface="Calibri" panose="020F0502020204030204" pitchFamily="34" charset="0"/>
              </a:rPr>
              <a:t>GPS WATCH</a:t>
            </a:r>
          </a:p>
          <a:p>
            <a:pPr algn="ctr"/>
            <a:r>
              <a:rPr lang="fr-CH" sz="1200" dirty="0" smtClean="0">
                <a:solidFill>
                  <a:srgbClr val="FFFFFF"/>
                </a:solidFill>
                <a:latin typeface="Calibri" panose="020F0502020204030204" pitchFamily="34" charset="0"/>
              </a:rPr>
              <a:t>-04 (V/A/S/C)</a:t>
            </a:r>
            <a:endParaRPr lang="fr-CH" sz="1200" dirty="0">
              <a:solidFill>
                <a:srgbClr val="FFFFFF"/>
              </a:solidFill>
              <a:latin typeface="Calibri" panose="020F0502020204030204" pitchFamily="34" charset="0"/>
            </a:endParaRPr>
          </a:p>
        </p:txBody>
      </p:sp>
      <p:cxnSp>
        <p:nvCxnSpPr>
          <p:cNvPr id="203" name="Elbow Connector 202"/>
          <p:cNvCxnSpPr>
            <a:stCxn id="200" idx="3"/>
            <a:endCxn id="7" idx="2"/>
          </p:cNvCxnSpPr>
          <p:nvPr/>
        </p:nvCxnSpPr>
        <p:spPr>
          <a:xfrm flipV="1">
            <a:off x="1120474" y="2381969"/>
            <a:ext cx="306881" cy="62441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6" name="Elbow Connector 205"/>
          <p:cNvCxnSpPr>
            <a:stCxn id="200" idx="0"/>
            <a:endCxn id="8" idx="1"/>
          </p:cNvCxnSpPr>
          <p:nvPr/>
        </p:nvCxnSpPr>
        <p:spPr>
          <a:xfrm rot="5400000" flipH="1" flipV="1">
            <a:off x="345954" y="1735925"/>
            <a:ext cx="1244460" cy="75336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5160903" y="3138292"/>
            <a:ext cx="1044892" cy="5769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ESA</a:t>
            </a:r>
          </a:p>
          <a:p>
            <a:pPr algn="ctr"/>
            <a:r>
              <a:rPr lang="fr-CH" sz="1200" dirty="0" smtClean="0">
                <a:solidFill>
                  <a:srgbClr val="FFFFFF"/>
                </a:solidFill>
                <a:latin typeface="Calibri" panose="020F0502020204030204" pitchFamily="34" charset="0"/>
              </a:rPr>
              <a:t>ADAPT</a:t>
            </a:r>
          </a:p>
          <a:p>
            <a:pPr algn="ctr"/>
            <a:r>
              <a:rPr lang="fr-CH" sz="1200" dirty="0" smtClean="0">
                <a:solidFill>
                  <a:srgbClr val="FFFFFF"/>
                </a:solidFill>
                <a:latin typeface="Calibri" panose="020F0502020204030204" pitchFamily="34" charset="0"/>
              </a:rPr>
              <a:t>13-14 (T/S)</a:t>
            </a:r>
            <a:endParaRPr lang="fr-CH" sz="1200" dirty="0">
              <a:solidFill>
                <a:srgbClr val="FFFFFF"/>
              </a:solidFill>
              <a:latin typeface="Calibri" panose="020F0502020204030204" pitchFamily="34" charset="0"/>
            </a:endParaRPr>
          </a:p>
        </p:txBody>
      </p:sp>
      <p:cxnSp>
        <p:nvCxnSpPr>
          <p:cNvPr id="63" name="Straight Arrow Connector 62"/>
          <p:cNvCxnSpPr>
            <a:endCxn id="59" idx="1"/>
          </p:cNvCxnSpPr>
          <p:nvPr/>
        </p:nvCxnSpPr>
        <p:spPr>
          <a:xfrm>
            <a:off x="4478677" y="3423994"/>
            <a:ext cx="682226" cy="2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264127" y="980728"/>
            <a:ext cx="1356545" cy="1477328"/>
          </a:xfrm>
          <a:prstGeom prst="rect">
            <a:avLst/>
          </a:prstGeom>
          <a:noFill/>
        </p:spPr>
        <p:txBody>
          <a:bodyPr wrap="square" rtlCol="0">
            <a:spAutoFit/>
          </a:bodyPr>
          <a:lstStyle/>
          <a:p>
            <a:r>
              <a:rPr lang="fr-CH" dirty="0" smtClean="0">
                <a:solidFill>
                  <a:prstClr val="black"/>
                </a:solidFill>
                <a:latin typeface="Calibri" panose="020F0502020204030204" pitchFamily="34" charset="0"/>
              </a:rPr>
              <a:t>T: Theory</a:t>
            </a:r>
          </a:p>
          <a:p>
            <a:r>
              <a:rPr lang="fr-CH" dirty="0" smtClean="0">
                <a:solidFill>
                  <a:prstClr val="black"/>
                </a:solidFill>
                <a:latin typeface="Calibri" panose="020F0502020204030204" pitchFamily="34" charset="0"/>
              </a:rPr>
              <a:t>S: Software</a:t>
            </a:r>
          </a:p>
          <a:p>
            <a:r>
              <a:rPr lang="fr-CH" dirty="0" smtClean="0">
                <a:solidFill>
                  <a:prstClr val="black"/>
                </a:solidFill>
                <a:latin typeface="Calibri" panose="020F0502020204030204" pitchFamily="34" charset="0"/>
              </a:rPr>
              <a:t>V: VHDL</a:t>
            </a:r>
          </a:p>
          <a:p>
            <a:r>
              <a:rPr lang="fr-CH" dirty="0" smtClean="0">
                <a:solidFill>
                  <a:prstClr val="black"/>
                </a:solidFill>
                <a:latin typeface="Calibri" panose="020F0502020204030204" pitchFamily="34" charset="0"/>
              </a:rPr>
              <a:t>C: COTS</a:t>
            </a:r>
          </a:p>
          <a:p>
            <a:r>
              <a:rPr lang="fr-CH" dirty="0" smtClean="0">
                <a:solidFill>
                  <a:prstClr val="black"/>
                </a:solidFill>
                <a:latin typeface="Calibri" panose="020F0502020204030204" pitchFamily="34" charset="0"/>
              </a:rPr>
              <a:t>A: ASIC</a:t>
            </a:r>
            <a:endParaRPr lang="fr-CH" dirty="0">
              <a:solidFill>
                <a:prstClr val="black"/>
              </a:solidFill>
              <a:latin typeface="Calibri" panose="020F0502020204030204" pitchFamily="34" charset="0"/>
            </a:endParaRPr>
          </a:p>
        </p:txBody>
      </p:sp>
      <p:sp>
        <p:nvSpPr>
          <p:cNvPr id="38" name="TextBox 37"/>
          <p:cNvSpPr txBox="1"/>
          <p:nvPr/>
        </p:nvSpPr>
        <p:spPr>
          <a:xfrm>
            <a:off x="6835470" y="1268760"/>
            <a:ext cx="2129018" cy="2246769"/>
          </a:xfrm>
          <a:prstGeom prst="rect">
            <a:avLst/>
          </a:prstGeom>
          <a:solidFill>
            <a:srgbClr val="FFC000"/>
          </a:solidFill>
          <a:effectLst>
            <a:outerShdw blurRad="50800" dist="38100" dir="2700000" algn="tl" rotWithShape="0">
              <a:prstClr val="black">
                <a:alpha val="40000"/>
              </a:prstClr>
            </a:outerShdw>
          </a:effectLst>
        </p:spPr>
        <p:txBody>
          <a:bodyPr wrap="square" rtlCol="0">
            <a:spAutoFit/>
          </a:bodyPr>
          <a:lstStyle/>
          <a:p>
            <a:r>
              <a:rPr lang="en-US" sz="1400" b="1" dirty="0" smtClean="0">
                <a:latin typeface="Calibri" panose="020F0502020204030204" pitchFamily="34" charset="0"/>
              </a:rPr>
              <a:t>Current development:</a:t>
            </a:r>
          </a:p>
          <a:p>
            <a:pPr marL="285750" indent="-285750">
              <a:buFont typeface="Arial" panose="020B0604020202020204" pitchFamily="34" charset="0"/>
              <a:buChar char="•"/>
            </a:pPr>
            <a:r>
              <a:rPr lang="en-US" sz="1400" b="1" dirty="0" smtClean="0">
                <a:latin typeface="Calibri" panose="020F0502020204030204" pitchFamily="34" charset="0"/>
              </a:rPr>
              <a:t>Low power front-end ASIC (180 nm) for </a:t>
            </a:r>
            <a:r>
              <a:rPr lang="en-US" sz="1400" b="1" dirty="0" err="1" smtClean="0">
                <a:latin typeface="Calibri" panose="020F0502020204030204" pitchFamily="34" charset="0"/>
              </a:rPr>
              <a:t>Beidou</a:t>
            </a:r>
            <a:r>
              <a:rPr lang="en-US" sz="1400" b="1" dirty="0" smtClean="0">
                <a:latin typeface="Calibri" panose="020F0502020204030204" pitchFamily="34" charset="0"/>
              </a:rPr>
              <a:t> B1/GPS L1 (single channel or concurrent reception of B1 and L1 bands)</a:t>
            </a:r>
          </a:p>
          <a:p>
            <a:pPr marL="285750" indent="-285750">
              <a:buFont typeface="Arial" panose="020B0604020202020204" pitchFamily="34" charset="0"/>
              <a:buChar char="•"/>
            </a:pPr>
            <a:r>
              <a:rPr lang="en-US" sz="1400" b="1" dirty="0" smtClean="0">
                <a:latin typeface="Calibri" panose="020F0502020204030204" pitchFamily="34" charset="0"/>
              </a:rPr>
              <a:t>High sensitivity and interference mitigation algorithms</a:t>
            </a:r>
          </a:p>
        </p:txBody>
      </p:sp>
      <p:sp>
        <p:nvSpPr>
          <p:cNvPr id="60" name="Oval 59"/>
          <p:cNvSpPr/>
          <p:nvPr/>
        </p:nvSpPr>
        <p:spPr>
          <a:xfrm>
            <a:off x="5407623" y="1916221"/>
            <a:ext cx="1567140" cy="7263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4" name="Picture 2" descr="WELLCORES 井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476" y="613889"/>
            <a:ext cx="2092782" cy="4657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p:txBody>
          <a:bodyPr/>
          <a:lstStyle/>
          <a:p>
            <a:fld id="{9AC37FD4-C5C1-4BDB-B41C-EA314616A124}" type="slidenum">
              <a:rPr lang="de-CH" smtClean="0"/>
              <a:pPr/>
              <a:t>83</a:t>
            </a:fld>
            <a:endParaRPr lang="de-CH"/>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4765" y="4403707"/>
            <a:ext cx="2390099" cy="1792575"/>
          </a:xfrm>
          <a:prstGeom prst="rect">
            <a:avLst/>
          </a:prstGeom>
          <a:effectLst>
            <a:outerShdw dist="50800" dir="5400000" algn="ctr" rotWithShape="0">
              <a:srgbClr val="000000">
                <a:alpha val="43137"/>
              </a:srgbClr>
            </a:outerShdw>
            <a:softEdge rad="0"/>
          </a:effectLst>
        </p:spPr>
      </p:pic>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609" y="4521902"/>
            <a:ext cx="4968830" cy="17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Content Placeholder 2"/>
          <p:cNvSpPr txBox="1">
            <a:spLocks/>
          </p:cNvSpPr>
          <p:nvPr/>
        </p:nvSpPr>
        <p:spPr>
          <a:xfrm>
            <a:off x="360000" y="6359300"/>
            <a:ext cx="8424000" cy="1822228"/>
          </a:xfrm>
          <a:prstGeom prst="rect">
            <a:avLst/>
          </a:prstGeom>
          <a:solidFill>
            <a:schemeClr val="bg1"/>
          </a:solidFill>
          <a:ln>
            <a:solidFill>
              <a:srgbClr val="FF0000"/>
            </a:solidFill>
          </a:ln>
        </p:spPr>
        <p:txBody>
          <a:bodyPr vert="horz">
            <a:normAutofit/>
          </a:bodyPr>
          <a:lstStyle>
            <a:lvl1pPr marL="411480" indent="-342900" algn="l" rtl="0" eaLnBrk="1" latinLnBrk="0" hangingPunct="1">
              <a:spcBef>
                <a:spcPts val="700"/>
              </a:spcBef>
              <a:buClr>
                <a:schemeClr val="accent1"/>
              </a:buClr>
              <a:buSzPct val="95000"/>
              <a:buFont typeface="Wingdings"/>
              <a:buChar char=""/>
              <a:defRPr kumimoji="0" sz="3000" kern="1200">
                <a:solidFill>
                  <a:schemeClr val="tx1"/>
                </a:solidFill>
                <a:latin typeface="Calibri" pitchFamily="34" charset="0"/>
                <a:ea typeface="+mn-ea"/>
                <a:cs typeface="Calibri" pitchFamily="34" charset="0"/>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Calibri" pitchFamily="34" charset="0"/>
                <a:ea typeface="+mn-ea"/>
                <a:cs typeface="Calibri" pitchFamily="34" charset="0"/>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Calibri" pitchFamily="34" charset="0"/>
                <a:ea typeface="+mn-ea"/>
                <a:cs typeface="Calibri" pitchFamily="34" charset="0"/>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Calibri" pitchFamily="34" charset="0"/>
                <a:ea typeface="+mn-ea"/>
                <a:cs typeface="Calibri"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endParaRPr lang="en-US" sz="1200" b="1" dirty="0"/>
          </a:p>
        </p:txBody>
      </p:sp>
      <p:sp>
        <p:nvSpPr>
          <p:cNvPr id="61" name="Rounded Rectangle 60"/>
          <p:cNvSpPr/>
          <p:nvPr/>
        </p:nvSpPr>
        <p:spPr>
          <a:xfrm>
            <a:off x="5647726" y="3789148"/>
            <a:ext cx="1372546" cy="5725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smtClean="0">
                <a:solidFill>
                  <a:srgbClr val="FFFFFF"/>
                </a:solidFill>
                <a:latin typeface="Calibri" panose="020F0502020204030204" pitchFamily="34" charset="0"/>
              </a:rPr>
              <a:t>SNSF</a:t>
            </a:r>
          </a:p>
          <a:p>
            <a:pPr algn="ctr"/>
            <a:r>
              <a:rPr lang="fr-CH" sz="1200" dirty="0" smtClean="0">
                <a:solidFill>
                  <a:srgbClr val="FFFFFF"/>
                </a:solidFill>
                <a:latin typeface="Calibri" panose="020F0502020204030204" pitchFamily="34" charset="0"/>
              </a:rPr>
              <a:t>GNSS3/REFLECTO</a:t>
            </a:r>
          </a:p>
          <a:p>
            <a:pPr algn="ctr"/>
            <a:r>
              <a:rPr lang="fr-CH" sz="1200" dirty="0" smtClean="0">
                <a:solidFill>
                  <a:srgbClr val="FFFFFF"/>
                </a:solidFill>
                <a:latin typeface="Calibri" panose="020F0502020204030204" pitchFamily="34" charset="0"/>
              </a:rPr>
              <a:t>14-17 (T/M)</a:t>
            </a:r>
            <a:endParaRPr lang="fr-CH" sz="1200" dirty="0">
              <a:solidFill>
                <a:srgbClr val="FFFFFF"/>
              </a:solidFill>
              <a:latin typeface="Calibri" panose="020F0502020204030204" pitchFamily="34" charset="0"/>
            </a:endParaRPr>
          </a:p>
        </p:txBody>
      </p:sp>
      <p:cxnSp>
        <p:nvCxnSpPr>
          <p:cNvPr id="62" name="Straight Arrow Connector 61"/>
          <p:cNvCxnSpPr/>
          <p:nvPr/>
        </p:nvCxnSpPr>
        <p:spPr>
          <a:xfrm flipV="1">
            <a:off x="5505793" y="4072624"/>
            <a:ext cx="146327" cy="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0177" y="64716"/>
            <a:ext cx="1959603" cy="845079"/>
          </a:xfrm>
          <a:prstGeom prst="rect">
            <a:avLst/>
          </a:prstGeom>
        </p:spPr>
      </p:pic>
    </p:spTree>
    <p:extLst>
      <p:ext uri="{BB962C8B-B14F-4D97-AF65-F5344CB8AC3E}">
        <p14:creationId xmlns:p14="http://schemas.microsoft.com/office/powerpoint/2010/main" val="3713353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268642" y="30162"/>
            <a:ext cx="8670883" cy="620713"/>
          </a:xfrm>
        </p:spPr>
        <p:txBody>
          <a:bodyPr>
            <a:noAutofit/>
          </a:bodyPr>
          <a:lstStyle/>
          <a:p>
            <a:pPr eaLnBrk="1" hangingPunct="1"/>
            <a:r>
              <a:rPr lang="fr-CH" altLang="fr-FR" sz="3200" b="1" dirty="0" smtClean="0">
                <a:solidFill>
                  <a:schemeClr val="accent2"/>
                </a:solidFill>
              </a:rPr>
              <a:t>Perspective historique de la détermination du temps</a:t>
            </a:r>
            <a:endParaRPr lang="fr-FR" altLang="fr-FR" sz="3200" b="1" dirty="0" smtClean="0">
              <a:solidFill>
                <a:schemeClr val="accent2"/>
              </a:solidFill>
            </a:endParaRPr>
          </a:p>
        </p:txBody>
      </p:sp>
      <p:sp>
        <p:nvSpPr>
          <p:cNvPr id="13" name="ZoneTexte 12"/>
          <p:cNvSpPr txBox="1"/>
          <p:nvPr/>
        </p:nvSpPr>
        <p:spPr>
          <a:xfrm>
            <a:off x="6618714" y="2762431"/>
            <a:ext cx="386672" cy="430887"/>
          </a:xfrm>
          <a:prstGeom prst="rect">
            <a:avLst/>
          </a:prstGeom>
          <a:solidFill>
            <a:schemeClr val="bg1"/>
          </a:solidFill>
        </p:spPr>
        <p:txBody>
          <a:bodyPr wrap="square" rtlCol="0">
            <a:spAutoFit/>
          </a:bodyPr>
          <a:lstStyle/>
          <a:p>
            <a:pPr algn="r"/>
            <a:endParaRPr lang="en-US" sz="1100" dirty="0" smtClean="0"/>
          </a:p>
          <a:p>
            <a:pPr algn="r"/>
            <a:endParaRPr lang="en-US" sz="1100" dirty="0"/>
          </a:p>
        </p:txBody>
      </p:sp>
      <p:pic>
        <p:nvPicPr>
          <p:cNvPr id="6147" name="Picture 1028"/>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890588" y="650875"/>
            <a:ext cx="7491412" cy="5653088"/>
          </a:xfrm>
          <a:noFill/>
        </p:spPr>
      </p:pic>
      <p:sp>
        <p:nvSpPr>
          <p:cNvPr id="2" name="ZoneTexte 1"/>
          <p:cNvSpPr txBox="1"/>
          <p:nvPr/>
        </p:nvSpPr>
        <p:spPr>
          <a:xfrm>
            <a:off x="1034715" y="620713"/>
            <a:ext cx="3569369" cy="954107"/>
          </a:xfrm>
          <a:prstGeom prst="rect">
            <a:avLst/>
          </a:prstGeom>
          <a:solidFill>
            <a:schemeClr val="bg1"/>
          </a:solidFill>
        </p:spPr>
        <p:txBody>
          <a:bodyPr wrap="square" rtlCol="0">
            <a:spAutoFit/>
          </a:bodyPr>
          <a:lstStyle/>
          <a:p>
            <a:r>
              <a:rPr lang="fr-CH" sz="2800" b="1" i="1" dirty="0" smtClean="0">
                <a:solidFill>
                  <a:schemeClr val="accent6">
                    <a:lumMod val="75000"/>
                  </a:schemeClr>
                </a:solidFill>
              </a:rPr>
              <a:t>La métamorphose de la mesure du temps </a:t>
            </a:r>
            <a:endParaRPr lang="fr-CH" sz="2800" b="1" i="1" dirty="0">
              <a:solidFill>
                <a:schemeClr val="accent6">
                  <a:lumMod val="75000"/>
                </a:schemeClr>
              </a:solidFill>
            </a:endParaRPr>
          </a:p>
        </p:txBody>
      </p:sp>
      <p:sp>
        <p:nvSpPr>
          <p:cNvPr id="3" name="ZoneTexte 2"/>
          <p:cNvSpPr txBox="1"/>
          <p:nvPr/>
        </p:nvSpPr>
        <p:spPr>
          <a:xfrm>
            <a:off x="1034715" y="2892644"/>
            <a:ext cx="3842085" cy="523220"/>
          </a:xfrm>
          <a:prstGeom prst="rect">
            <a:avLst/>
          </a:prstGeom>
          <a:solidFill>
            <a:schemeClr val="bg1"/>
          </a:solidFill>
        </p:spPr>
        <p:txBody>
          <a:bodyPr wrap="square" rtlCol="0">
            <a:spAutoFit/>
          </a:bodyPr>
          <a:lstStyle/>
          <a:p>
            <a:r>
              <a:rPr lang="en-US" sz="1400" dirty="0" smtClean="0"/>
              <a:t>       </a:t>
            </a:r>
            <a:r>
              <a:rPr lang="fr-CH" sz="1400" dirty="0" smtClean="0"/>
              <a:t>Chronomètres                     Horloges atomiques</a:t>
            </a:r>
          </a:p>
          <a:p>
            <a:r>
              <a:rPr lang="fr-CH" sz="1400" dirty="0" smtClean="0"/>
              <a:t>        de marine 	                   spatiales</a:t>
            </a:r>
            <a:endParaRPr lang="fr-CH" sz="1400" dirty="0"/>
          </a:p>
        </p:txBody>
      </p:sp>
      <p:sp>
        <p:nvSpPr>
          <p:cNvPr id="6" name="ZoneTexte 5"/>
          <p:cNvSpPr txBox="1"/>
          <p:nvPr/>
        </p:nvSpPr>
        <p:spPr>
          <a:xfrm>
            <a:off x="2181726" y="3944926"/>
            <a:ext cx="1644316" cy="307777"/>
          </a:xfrm>
          <a:prstGeom prst="rect">
            <a:avLst/>
          </a:prstGeom>
          <a:solidFill>
            <a:schemeClr val="bg1"/>
          </a:solidFill>
        </p:spPr>
        <p:txBody>
          <a:bodyPr wrap="square" rtlCol="0">
            <a:spAutoFit/>
          </a:bodyPr>
          <a:lstStyle/>
          <a:p>
            <a:r>
              <a:rPr lang="en-US" sz="1400" b="1" i="1" dirty="0" smtClean="0">
                <a:solidFill>
                  <a:schemeClr val="accent6">
                    <a:lumMod val="75000"/>
                  </a:schemeClr>
                </a:solidFill>
              </a:rPr>
              <a:t>Rotation de la Terre</a:t>
            </a:r>
          </a:p>
        </p:txBody>
      </p:sp>
      <p:sp>
        <p:nvSpPr>
          <p:cNvPr id="7" name="ZoneTexte 6"/>
          <p:cNvSpPr txBox="1"/>
          <p:nvPr/>
        </p:nvSpPr>
        <p:spPr>
          <a:xfrm>
            <a:off x="7100981" y="686813"/>
            <a:ext cx="1892969" cy="584775"/>
          </a:xfrm>
          <a:prstGeom prst="rect">
            <a:avLst/>
          </a:prstGeom>
          <a:solidFill>
            <a:schemeClr val="bg1"/>
          </a:solidFill>
        </p:spPr>
        <p:txBody>
          <a:bodyPr wrap="square" rtlCol="0">
            <a:spAutoFit/>
          </a:bodyPr>
          <a:lstStyle/>
          <a:p>
            <a:r>
              <a:rPr lang="fr-CH" sz="1600" b="1" dirty="0" smtClean="0">
                <a:solidFill>
                  <a:srgbClr val="0E00C0"/>
                </a:solidFill>
              </a:rPr>
              <a:t>Précision / Stabilité</a:t>
            </a:r>
          </a:p>
          <a:p>
            <a:r>
              <a:rPr lang="fr-CH" sz="1600" b="1" dirty="0" smtClean="0">
                <a:solidFill>
                  <a:srgbClr val="0E00C0"/>
                </a:solidFill>
              </a:rPr>
              <a:t>    [secondes/jour]</a:t>
            </a:r>
          </a:p>
        </p:txBody>
      </p:sp>
      <p:sp>
        <p:nvSpPr>
          <p:cNvPr id="8" name="ZoneTexte 7"/>
          <p:cNvSpPr txBox="1"/>
          <p:nvPr/>
        </p:nvSpPr>
        <p:spPr>
          <a:xfrm>
            <a:off x="6866021" y="1796048"/>
            <a:ext cx="922421" cy="1446550"/>
          </a:xfrm>
          <a:prstGeom prst="rect">
            <a:avLst/>
          </a:prstGeom>
          <a:solidFill>
            <a:schemeClr val="bg1"/>
          </a:solidFill>
        </p:spPr>
        <p:txBody>
          <a:bodyPr wrap="square" rtlCol="0">
            <a:spAutoFit/>
          </a:bodyPr>
          <a:lstStyle/>
          <a:p>
            <a:pPr algn="r"/>
            <a:r>
              <a:rPr lang="fr-CH" sz="1100" dirty="0" smtClean="0"/>
              <a:t>Horloges</a:t>
            </a:r>
          </a:p>
          <a:p>
            <a:pPr algn="r"/>
            <a:r>
              <a:rPr lang="fr-CH" sz="1100" dirty="0" smtClean="0"/>
              <a:t>Atomiques</a:t>
            </a:r>
          </a:p>
          <a:p>
            <a:pPr algn="r"/>
            <a:r>
              <a:rPr lang="fr-CH" sz="1100" dirty="0" smtClean="0"/>
              <a:t>(1950),</a:t>
            </a:r>
          </a:p>
          <a:p>
            <a:pPr algn="r"/>
            <a:r>
              <a:rPr lang="fr-CH" sz="1100" dirty="0" smtClean="0"/>
              <a:t>Maser à</a:t>
            </a:r>
          </a:p>
          <a:p>
            <a:pPr algn="r"/>
            <a:r>
              <a:rPr lang="fr-CH" sz="1100" dirty="0" smtClean="0"/>
              <a:t>Hydrogène,</a:t>
            </a:r>
          </a:p>
          <a:p>
            <a:pPr algn="r"/>
            <a:r>
              <a:rPr lang="fr-CH" sz="1100" dirty="0" smtClean="0"/>
              <a:t>Horloges</a:t>
            </a:r>
          </a:p>
          <a:p>
            <a:pPr algn="r"/>
            <a:r>
              <a:rPr lang="fr-CH" sz="1100" dirty="0" smtClean="0"/>
              <a:t>au Césium,</a:t>
            </a:r>
          </a:p>
          <a:p>
            <a:pPr algn="r"/>
            <a:r>
              <a:rPr lang="fr-CH" sz="1100" dirty="0" smtClean="0"/>
              <a:t>au Rubidium</a:t>
            </a:r>
            <a:endParaRPr lang="fr-CH" sz="1100" dirty="0"/>
          </a:p>
        </p:txBody>
      </p:sp>
      <p:sp>
        <p:nvSpPr>
          <p:cNvPr id="9" name="ZoneTexte 8"/>
          <p:cNvSpPr txBox="1"/>
          <p:nvPr/>
        </p:nvSpPr>
        <p:spPr>
          <a:xfrm>
            <a:off x="6767763" y="3477419"/>
            <a:ext cx="1054768" cy="430887"/>
          </a:xfrm>
          <a:prstGeom prst="rect">
            <a:avLst/>
          </a:prstGeom>
          <a:solidFill>
            <a:schemeClr val="bg1"/>
          </a:solidFill>
        </p:spPr>
        <p:txBody>
          <a:bodyPr wrap="square" rtlCol="0">
            <a:spAutoFit/>
          </a:bodyPr>
          <a:lstStyle/>
          <a:p>
            <a:pPr algn="r"/>
            <a:r>
              <a:rPr lang="fr-CH" sz="1100" dirty="0" smtClean="0"/>
              <a:t>Oscillateurs à quartz (1930)</a:t>
            </a:r>
            <a:endParaRPr lang="fr-CH" sz="1100" dirty="0"/>
          </a:p>
        </p:txBody>
      </p:sp>
      <p:sp>
        <p:nvSpPr>
          <p:cNvPr id="10" name="ZoneTexte 9"/>
          <p:cNvSpPr txBox="1"/>
          <p:nvPr/>
        </p:nvSpPr>
        <p:spPr>
          <a:xfrm>
            <a:off x="6655124" y="4317127"/>
            <a:ext cx="1167407" cy="600164"/>
          </a:xfrm>
          <a:prstGeom prst="rect">
            <a:avLst/>
          </a:prstGeom>
          <a:solidFill>
            <a:schemeClr val="bg1"/>
          </a:solidFill>
        </p:spPr>
        <p:txBody>
          <a:bodyPr wrap="square" rtlCol="0">
            <a:spAutoFit/>
          </a:bodyPr>
          <a:lstStyle/>
          <a:p>
            <a:pPr algn="r"/>
            <a:r>
              <a:rPr lang="fr-CH" sz="1100" dirty="0" smtClean="0"/>
              <a:t>Chronomètres de marine</a:t>
            </a:r>
          </a:p>
          <a:p>
            <a:pPr algn="r"/>
            <a:r>
              <a:rPr lang="fr-CH" sz="1100" dirty="0" smtClean="0"/>
              <a:t>(1750), </a:t>
            </a:r>
            <a:r>
              <a:rPr lang="fr-CH" sz="1100" i="1" dirty="0" smtClean="0"/>
              <a:t>Harrison</a:t>
            </a:r>
            <a:endParaRPr lang="fr-CH" sz="1100" i="1" dirty="0"/>
          </a:p>
        </p:txBody>
      </p:sp>
      <p:sp>
        <p:nvSpPr>
          <p:cNvPr id="11" name="ZoneTexte 10"/>
          <p:cNvSpPr txBox="1"/>
          <p:nvPr/>
        </p:nvSpPr>
        <p:spPr>
          <a:xfrm>
            <a:off x="6096000" y="4969801"/>
            <a:ext cx="1726531" cy="430887"/>
          </a:xfrm>
          <a:prstGeom prst="rect">
            <a:avLst/>
          </a:prstGeom>
          <a:solidFill>
            <a:schemeClr val="bg1"/>
          </a:solidFill>
        </p:spPr>
        <p:txBody>
          <a:bodyPr wrap="square" rtlCol="0">
            <a:spAutoFit/>
          </a:bodyPr>
          <a:lstStyle/>
          <a:p>
            <a:pPr algn="r"/>
            <a:r>
              <a:rPr lang="fr-CH" sz="1100" dirty="0" smtClean="0"/>
              <a:t>Pendule de Huygens (1650),  </a:t>
            </a:r>
            <a:r>
              <a:rPr lang="fr-CH" sz="1100" i="1" dirty="0" smtClean="0"/>
              <a:t>Huygens</a:t>
            </a:r>
            <a:endParaRPr lang="fr-CH" sz="1100" i="1" dirty="0"/>
          </a:p>
        </p:txBody>
      </p:sp>
      <p:sp>
        <p:nvSpPr>
          <p:cNvPr id="12" name="ZoneTexte 11"/>
          <p:cNvSpPr txBox="1"/>
          <p:nvPr/>
        </p:nvSpPr>
        <p:spPr>
          <a:xfrm>
            <a:off x="5855368" y="5538004"/>
            <a:ext cx="1967163" cy="430887"/>
          </a:xfrm>
          <a:prstGeom prst="rect">
            <a:avLst/>
          </a:prstGeom>
          <a:solidFill>
            <a:schemeClr val="bg1"/>
          </a:solidFill>
        </p:spPr>
        <p:txBody>
          <a:bodyPr wrap="square" rtlCol="0">
            <a:spAutoFit/>
          </a:bodyPr>
          <a:lstStyle/>
          <a:p>
            <a:pPr algn="r"/>
            <a:r>
              <a:rPr lang="fr-CH" sz="1100" dirty="0" smtClean="0"/>
              <a:t>Horloges de clocher (1300) </a:t>
            </a:r>
            <a:r>
              <a:rPr lang="fr-CH" sz="1100" i="1" dirty="0" smtClean="0"/>
              <a:t>mécanisme à verge et foliot</a:t>
            </a:r>
            <a:endParaRPr lang="fr-CH" sz="1100" i="1" dirty="0"/>
          </a:p>
        </p:txBody>
      </p:sp>
      <p:sp>
        <p:nvSpPr>
          <p:cNvPr id="4" name="ZoneTexte 3"/>
          <p:cNvSpPr txBox="1"/>
          <p:nvPr/>
        </p:nvSpPr>
        <p:spPr>
          <a:xfrm>
            <a:off x="6767763" y="2762431"/>
            <a:ext cx="184731" cy="646331"/>
          </a:xfrm>
          <a:prstGeom prst="rect">
            <a:avLst/>
          </a:prstGeom>
          <a:solidFill>
            <a:schemeClr val="bg1"/>
          </a:solidFill>
        </p:spPr>
        <p:txBody>
          <a:bodyPr wrap="none" rtlCol="0">
            <a:spAutoFit/>
          </a:bodyPr>
          <a:lstStyle/>
          <a:p>
            <a:endParaRPr lang="en-US" dirty="0" smtClean="0"/>
          </a:p>
          <a:p>
            <a:endParaRPr lang="en-US" dirty="0"/>
          </a:p>
        </p:txBody>
      </p:sp>
      <p:pic>
        <p:nvPicPr>
          <p:cNvPr id="15" name="Image 6" descr="epfl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8211" y="1488420"/>
            <a:ext cx="1110412" cy="56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7218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111127"/>
            <a:ext cx="7886700" cy="854074"/>
          </a:xfrm>
        </p:spPr>
        <p:txBody>
          <a:bodyPr>
            <a:noAutofit/>
          </a:bodyPr>
          <a:lstStyle/>
          <a:p>
            <a:r>
              <a:rPr lang="fr-CH" sz="3200" b="1" dirty="0" smtClean="0">
                <a:solidFill>
                  <a:srgbClr val="0070C0"/>
                </a:solidFill>
              </a:rPr>
              <a:t>Sur quel principe physique fonctionne une horloge atomique?</a:t>
            </a:r>
            <a:endParaRPr lang="fr-CH" sz="3200" b="1" dirty="0">
              <a:solidFill>
                <a:srgbClr val="0070C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5775" y="965201"/>
                <a:ext cx="3933825" cy="4351338"/>
              </a:xfrm>
            </p:spPr>
            <p:txBody>
              <a:bodyPr>
                <a:noAutofit/>
              </a:bodyPr>
              <a:lstStyle/>
              <a:p>
                <a:pPr algn="just"/>
                <a:r>
                  <a:rPr lang="fr-CH" sz="1400" dirty="0" smtClean="0"/>
                  <a:t>L’énergie d’un atome ne peut prendre qu’un certain nombre de valeurs discontinues croissantes : </a:t>
                </a:r>
                <a14:m>
                  <m:oMath xmlns:m="http://schemas.openxmlformats.org/officeDocument/2006/math">
                    <m:sSub>
                      <m:sSubPr>
                        <m:ctrlPr>
                          <a:rPr lang="fr-CH" sz="1400" b="1" i="1">
                            <a:latin typeface="Cambria Math" panose="02040503050406030204" pitchFamily="18" charset="0"/>
                          </a:rPr>
                        </m:ctrlPr>
                      </m:sSubPr>
                      <m:e>
                        <m:r>
                          <a:rPr lang="fr-CH" sz="1400" b="1" i="1">
                            <a:latin typeface="Cambria Math" panose="02040503050406030204" pitchFamily="18" charset="0"/>
                          </a:rPr>
                          <m:t>𝑬</m:t>
                        </m:r>
                      </m:e>
                      <m:sub>
                        <m:r>
                          <a:rPr lang="fr-CH" sz="1400" b="1" i="1">
                            <a:latin typeface="Cambria Math" panose="02040503050406030204" pitchFamily="18" charset="0"/>
                          </a:rPr>
                          <m:t>𝒑</m:t>
                        </m:r>
                      </m:sub>
                    </m:sSub>
                  </m:oMath>
                </a14:m>
                <a:r>
                  <a:rPr lang="fr-CH" sz="1400" dirty="0" smtClean="0"/>
                  <a:t>, </a:t>
                </a:r>
                <a14:m>
                  <m:oMath xmlns:m="http://schemas.openxmlformats.org/officeDocument/2006/math">
                    <m:sSub>
                      <m:sSubPr>
                        <m:ctrlPr>
                          <a:rPr lang="fr-CH" sz="1400" b="1" i="1">
                            <a:latin typeface="Cambria Math" panose="02040503050406030204" pitchFamily="18" charset="0"/>
                          </a:rPr>
                        </m:ctrlPr>
                      </m:sSubPr>
                      <m:e>
                        <m:r>
                          <a:rPr lang="fr-CH" sz="1400" b="1" i="1">
                            <a:latin typeface="Cambria Math" panose="02040503050406030204" pitchFamily="18" charset="0"/>
                          </a:rPr>
                          <m:t>𝑬</m:t>
                        </m:r>
                      </m:e>
                      <m:sub>
                        <m:r>
                          <a:rPr lang="fr-CH" sz="1400" b="1" i="1">
                            <a:latin typeface="Cambria Math" panose="02040503050406030204" pitchFamily="18" charset="0"/>
                          </a:rPr>
                          <m:t>𝒏</m:t>
                        </m:r>
                      </m:sub>
                    </m:sSub>
                  </m:oMath>
                </a14:m>
                <a:r>
                  <a:rPr lang="fr-CH" sz="1400" dirty="0" smtClean="0"/>
                  <a:t>,… appelés </a:t>
                </a:r>
                <a:r>
                  <a:rPr lang="fr-CH" sz="1400" b="1" dirty="0" smtClean="0">
                    <a:solidFill>
                      <a:srgbClr val="0070C0"/>
                    </a:solidFill>
                  </a:rPr>
                  <a:t>niveaux d’énergie</a:t>
                </a:r>
                <a:r>
                  <a:rPr lang="fr-CH" sz="1400" dirty="0" smtClean="0">
                    <a:solidFill>
                      <a:srgbClr val="0070C0"/>
                    </a:solidFill>
                  </a:rPr>
                  <a:t>.</a:t>
                </a:r>
              </a:p>
              <a:p>
                <a:pPr algn="just"/>
                <a:r>
                  <a:rPr lang="fr-CH" sz="1400" dirty="0" smtClean="0"/>
                  <a:t>Pour faire passer un atome d'un niveau d'énergie </a:t>
                </a:r>
                <a14:m>
                  <m:oMath xmlns:m="http://schemas.openxmlformats.org/officeDocument/2006/math">
                    <m:sSub>
                      <m:sSubPr>
                        <m:ctrlPr>
                          <a:rPr lang="fr-CH" sz="1400" b="1" i="1">
                            <a:latin typeface="Cambria Math" panose="02040503050406030204" pitchFamily="18" charset="0"/>
                          </a:rPr>
                        </m:ctrlPr>
                      </m:sSubPr>
                      <m:e>
                        <m:r>
                          <a:rPr lang="fr-CH" sz="1400" b="1" i="1">
                            <a:latin typeface="Cambria Math" panose="02040503050406030204" pitchFamily="18" charset="0"/>
                          </a:rPr>
                          <m:t>𝑬</m:t>
                        </m:r>
                      </m:e>
                      <m:sub>
                        <m:r>
                          <a:rPr lang="fr-CH" sz="1400" b="1" i="1">
                            <a:latin typeface="Cambria Math" panose="02040503050406030204" pitchFamily="18" charset="0"/>
                          </a:rPr>
                          <m:t>𝒑</m:t>
                        </m:r>
                      </m:sub>
                    </m:sSub>
                  </m:oMath>
                </a14:m>
                <a:r>
                  <a:rPr lang="fr-CH" sz="1400" dirty="0" smtClean="0"/>
                  <a:t> à un autre plus élevé </a:t>
                </a:r>
                <a14:m>
                  <m:oMath xmlns:m="http://schemas.openxmlformats.org/officeDocument/2006/math">
                    <m:sSub>
                      <m:sSubPr>
                        <m:ctrlPr>
                          <a:rPr lang="fr-CH" sz="1400" b="1" i="1">
                            <a:latin typeface="Cambria Math" panose="02040503050406030204" pitchFamily="18" charset="0"/>
                          </a:rPr>
                        </m:ctrlPr>
                      </m:sSubPr>
                      <m:e>
                        <m:r>
                          <a:rPr lang="fr-CH" sz="1400" b="1" i="1">
                            <a:latin typeface="Cambria Math" panose="02040503050406030204" pitchFamily="18" charset="0"/>
                          </a:rPr>
                          <m:t>𝑬</m:t>
                        </m:r>
                      </m:e>
                      <m:sub>
                        <m:r>
                          <a:rPr lang="fr-CH" sz="1400" b="1" i="1">
                            <a:latin typeface="Cambria Math" panose="02040503050406030204" pitchFamily="18" charset="0"/>
                          </a:rPr>
                          <m:t>𝒏</m:t>
                        </m:r>
                      </m:sub>
                    </m:sSub>
                    <m:r>
                      <a:rPr lang="fr-CH" sz="1400" b="1" i="1">
                        <a:latin typeface="Cambria Math" panose="02040503050406030204" pitchFamily="18" charset="0"/>
                      </a:rPr>
                      <m:t> </m:t>
                    </m:r>
                  </m:oMath>
                </a14:m>
                <a:r>
                  <a:rPr lang="fr-CH" sz="1400" dirty="0" smtClean="0"/>
                  <a:t>(on parle de </a:t>
                </a:r>
                <a:r>
                  <a:rPr lang="fr-CH" sz="1400" b="1" dirty="0" smtClean="0">
                    <a:solidFill>
                      <a:srgbClr val="0070C0"/>
                    </a:solidFill>
                  </a:rPr>
                  <a:t>transition atomique</a:t>
                </a:r>
                <a:r>
                  <a:rPr lang="fr-CH" sz="1400" dirty="0" smtClean="0"/>
                  <a:t>), </a:t>
                </a:r>
                <a:r>
                  <a:rPr lang="fr-CH" sz="1400" dirty="0"/>
                  <a:t>il faut lui fournir de l’énergie. Par exemple, il peut absorber un photon d’énergie </a:t>
                </a:r>
                <a14:m>
                  <m:oMath xmlns:m="http://schemas.openxmlformats.org/officeDocument/2006/math">
                    <m:r>
                      <a:rPr lang="fr-CH" sz="1400" b="1" i="1">
                        <a:latin typeface="Cambria Math" panose="02040503050406030204" pitchFamily="18" charset="0"/>
                      </a:rPr>
                      <m:t>𝒉</m:t>
                    </m:r>
                    <m:sSub>
                      <m:sSubPr>
                        <m:ctrlPr>
                          <a:rPr lang="fr-CH" sz="1400" b="1" i="1">
                            <a:latin typeface="Cambria Math" panose="02040503050406030204" pitchFamily="18" charset="0"/>
                          </a:rPr>
                        </m:ctrlPr>
                      </m:sSubPr>
                      <m:e>
                        <m:r>
                          <a:rPr lang="fr-CH" sz="1400" b="1" i="1">
                            <a:latin typeface="Cambria Math" panose="02040503050406030204" pitchFamily="18" charset="0"/>
                          </a:rPr>
                          <m:t>𝝂</m:t>
                        </m:r>
                      </m:e>
                      <m:sub>
                        <m:r>
                          <a:rPr lang="fr-CH" sz="1400" b="1" i="1">
                            <a:latin typeface="Cambria Math" panose="02040503050406030204" pitchFamily="18" charset="0"/>
                          </a:rPr>
                          <m:t>𝒐</m:t>
                        </m:r>
                      </m:sub>
                    </m:sSub>
                  </m:oMath>
                </a14:m>
                <a:r>
                  <a:rPr lang="fr-CH" sz="1400" dirty="0" smtClean="0"/>
                  <a:t>, ou </a:t>
                </a:r>
                <a14:m>
                  <m:oMath xmlns:m="http://schemas.openxmlformats.org/officeDocument/2006/math">
                    <m:r>
                      <a:rPr lang="fr-CH" sz="1400" b="1" i="0" smtClean="0">
                        <a:solidFill>
                          <a:srgbClr val="0070C0"/>
                        </a:solidFill>
                        <a:latin typeface="Cambria Math" panose="02040503050406030204" pitchFamily="18" charset="0"/>
                      </a:rPr>
                      <m:t>𝐡</m:t>
                    </m:r>
                    <m:r>
                      <a:rPr lang="fr-CH" sz="1400" b="1" i="0" smtClean="0">
                        <a:solidFill>
                          <a:srgbClr val="0070C0"/>
                        </a:solidFill>
                        <a:latin typeface="Cambria Math" panose="02040503050406030204" pitchFamily="18" charset="0"/>
                      </a:rPr>
                      <m:t> </m:t>
                    </m:r>
                  </m:oMath>
                </a14:m>
                <a:r>
                  <a:rPr lang="fr-CH" sz="1400" b="1" dirty="0" smtClean="0">
                    <a:solidFill>
                      <a:srgbClr val="0070C0"/>
                    </a:solidFill>
                  </a:rPr>
                  <a:t>est la constante de Planck </a:t>
                </a:r>
                <a:r>
                  <a:rPr lang="fr-CH" sz="1400" dirty="0" smtClean="0"/>
                  <a:t>(</a:t>
                </a:r>
                <a:r>
                  <a:rPr lang="fr-CH" sz="1400" dirty="0"/>
                  <a:t>6,62607004 × 10</a:t>
                </a:r>
                <a:r>
                  <a:rPr lang="fr-CH" sz="1400" baseline="30000" dirty="0"/>
                  <a:t>-34</a:t>
                </a:r>
                <a:r>
                  <a:rPr lang="fr-CH" sz="1400" dirty="0"/>
                  <a:t> m</a:t>
                </a:r>
                <a:r>
                  <a:rPr lang="fr-CH" sz="1400" baseline="30000" dirty="0"/>
                  <a:t>2</a:t>
                </a:r>
                <a:r>
                  <a:rPr lang="fr-CH" sz="1400" dirty="0"/>
                  <a:t> kg / </a:t>
                </a:r>
                <a:r>
                  <a:rPr lang="fr-CH" sz="1400" dirty="0" smtClean="0"/>
                  <a:t>s) et </a:t>
                </a:r>
                <a14:m>
                  <m:oMath xmlns:m="http://schemas.openxmlformats.org/officeDocument/2006/math">
                    <m:sSub>
                      <m:sSubPr>
                        <m:ctrlPr>
                          <a:rPr lang="fr-CH" sz="1400" b="1" i="1" smtClean="0">
                            <a:solidFill>
                              <a:srgbClr val="0070C0"/>
                            </a:solidFill>
                            <a:latin typeface="Cambria Math" panose="02040503050406030204" pitchFamily="18" charset="0"/>
                          </a:rPr>
                        </m:ctrlPr>
                      </m:sSubPr>
                      <m:e>
                        <m:r>
                          <a:rPr lang="fr-CH" sz="1400" b="1" i="1">
                            <a:solidFill>
                              <a:srgbClr val="0070C0"/>
                            </a:solidFill>
                            <a:latin typeface="Cambria Math" panose="02040503050406030204" pitchFamily="18" charset="0"/>
                          </a:rPr>
                          <m:t>𝝂</m:t>
                        </m:r>
                      </m:e>
                      <m:sub>
                        <m:r>
                          <a:rPr lang="fr-CH" sz="1400" b="1" i="1">
                            <a:solidFill>
                              <a:srgbClr val="0070C0"/>
                            </a:solidFill>
                            <a:latin typeface="Cambria Math" panose="02040503050406030204" pitchFamily="18" charset="0"/>
                          </a:rPr>
                          <m:t>𝒐</m:t>
                        </m:r>
                      </m:sub>
                    </m:sSub>
                  </m:oMath>
                </a14:m>
                <a:r>
                  <a:rPr lang="fr-CH" sz="1400" b="1" dirty="0" smtClean="0">
                    <a:solidFill>
                      <a:srgbClr val="0070C0"/>
                    </a:solidFill>
                  </a:rPr>
                  <a:t> est la fréquence associée au photon</a:t>
                </a:r>
                <a:r>
                  <a:rPr lang="fr-CH" sz="1400" dirty="0" smtClean="0"/>
                  <a:t>. </a:t>
                </a:r>
              </a:p>
              <a:p>
                <a:pPr algn="just"/>
                <a:r>
                  <a:rPr lang="fr-CH" sz="1400" dirty="0" smtClean="0"/>
                  <a:t>Inversement, lorsqu’un atome passe d’un niveau d’énergie </a:t>
                </a:r>
                <a14:m>
                  <m:oMath xmlns:m="http://schemas.openxmlformats.org/officeDocument/2006/math">
                    <m:sSub>
                      <m:sSubPr>
                        <m:ctrlPr>
                          <a:rPr lang="fr-CH" sz="1400" b="1" i="1" smtClean="0">
                            <a:latin typeface="Cambria Math" panose="02040503050406030204" pitchFamily="18" charset="0"/>
                          </a:rPr>
                        </m:ctrlPr>
                      </m:sSubPr>
                      <m:e>
                        <m:r>
                          <a:rPr lang="fr-CH" sz="1400" b="1" i="1" smtClean="0">
                            <a:latin typeface="Cambria Math" panose="02040503050406030204" pitchFamily="18" charset="0"/>
                          </a:rPr>
                          <m:t>𝑬</m:t>
                        </m:r>
                      </m:e>
                      <m:sub>
                        <m:r>
                          <a:rPr lang="fr-CH" sz="1400" b="1" i="1" smtClean="0">
                            <a:latin typeface="Cambria Math" panose="02040503050406030204" pitchFamily="18" charset="0"/>
                          </a:rPr>
                          <m:t>𝒏</m:t>
                        </m:r>
                      </m:sub>
                    </m:sSub>
                  </m:oMath>
                </a14:m>
                <a:r>
                  <a:rPr lang="fr-CH" sz="1400" dirty="0" smtClean="0"/>
                  <a:t> à un niveau inférieur d ‘énergie</a:t>
                </a:r>
                <a:r>
                  <a:rPr lang="fr-CH" sz="1400" b="1" dirty="0" smtClean="0"/>
                  <a:t> </a:t>
                </a:r>
                <a14:m>
                  <m:oMath xmlns:m="http://schemas.openxmlformats.org/officeDocument/2006/math">
                    <m:sSub>
                      <m:sSubPr>
                        <m:ctrlPr>
                          <a:rPr lang="fr-CH" sz="1400" b="1" i="1">
                            <a:latin typeface="Cambria Math" panose="02040503050406030204" pitchFamily="18" charset="0"/>
                          </a:rPr>
                        </m:ctrlPr>
                      </m:sSubPr>
                      <m:e>
                        <m:r>
                          <a:rPr lang="fr-CH" sz="1400" b="1" i="1">
                            <a:latin typeface="Cambria Math" panose="02040503050406030204" pitchFamily="18" charset="0"/>
                          </a:rPr>
                          <m:t>𝑬</m:t>
                        </m:r>
                      </m:e>
                      <m:sub>
                        <m:r>
                          <a:rPr lang="fr-CH" sz="1400" b="1" i="1" smtClean="0">
                            <a:latin typeface="Cambria Math" panose="02040503050406030204" pitchFamily="18" charset="0"/>
                          </a:rPr>
                          <m:t>𝒑</m:t>
                        </m:r>
                      </m:sub>
                    </m:sSub>
                  </m:oMath>
                </a14:m>
                <a:r>
                  <a:rPr lang="fr-CH" sz="1400" dirty="0" smtClean="0"/>
                  <a:t> un photon d’énergie </a:t>
                </a:r>
                <a14:m>
                  <m:oMath xmlns:m="http://schemas.openxmlformats.org/officeDocument/2006/math">
                    <m:r>
                      <a:rPr lang="fr-CH" sz="1400" b="1" i="1">
                        <a:latin typeface="Cambria Math" panose="02040503050406030204" pitchFamily="18" charset="0"/>
                      </a:rPr>
                      <m:t>𝒉</m:t>
                    </m:r>
                    <m:sSub>
                      <m:sSubPr>
                        <m:ctrlPr>
                          <a:rPr lang="fr-CH" sz="1400" b="1" i="1">
                            <a:latin typeface="Cambria Math" panose="02040503050406030204" pitchFamily="18" charset="0"/>
                          </a:rPr>
                        </m:ctrlPr>
                      </m:sSubPr>
                      <m:e>
                        <m:r>
                          <a:rPr lang="fr-CH" sz="1400" b="1" i="1">
                            <a:latin typeface="Cambria Math" panose="02040503050406030204" pitchFamily="18" charset="0"/>
                          </a:rPr>
                          <m:t>𝝂</m:t>
                        </m:r>
                      </m:e>
                      <m:sub>
                        <m:r>
                          <a:rPr lang="fr-CH" sz="1400" b="1" i="1">
                            <a:latin typeface="Cambria Math" panose="02040503050406030204" pitchFamily="18" charset="0"/>
                          </a:rPr>
                          <m:t>𝒐</m:t>
                        </m:r>
                      </m:sub>
                    </m:sSub>
                  </m:oMath>
                </a14:m>
                <a:r>
                  <a:rPr lang="fr-CH" sz="1400" dirty="0" smtClean="0"/>
                  <a:t> est émis. Toute l’énergie que l’atome a perdu se retrouve dans le photon émis. </a:t>
                </a:r>
                <a:r>
                  <a:rPr lang="fr-CH" sz="1400" b="1" dirty="0" smtClean="0">
                    <a:solidFill>
                      <a:srgbClr val="0070C0"/>
                    </a:solidFill>
                  </a:rPr>
                  <a:t>Le principe de conservation de l’énergie</a:t>
                </a:r>
                <a:r>
                  <a:rPr lang="fr-CH" sz="1400" dirty="0" smtClean="0"/>
                  <a:t> appliqué à l’atome conduit à : </a:t>
                </a:r>
              </a:p>
              <a:p>
                <a:pPr marL="0" indent="0" algn="just">
                  <a:buNone/>
                </a:pPr>
                <a14:m>
                  <m:oMathPara xmlns:m="http://schemas.openxmlformats.org/officeDocument/2006/math">
                    <m:oMathParaPr>
                      <m:jc m:val="centerGroup"/>
                    </m:oMathParaPr>
                    <m:oMath xmlns:m="http://schemas.openxmlformats.org/officeDocument/2006/math">
                      <m:r>
                        <a:rPr lang="fr-CH" sz="1400" b="1" i="1" smtClean="0">
                          <a:latin typeface="Cambria Math" panose="02040503050406030204" pitchFamily="18" charset="0"/>
                        </a:rPr>
                        <m:t>𝒉</m:t>
                      </m:r>
                      <m:sSub>
                        <m:sSubPr>
                          <m:ctrlPr>
                            <a:rPr lang="fr-CH" sz="1400" b="1" i="1" smtClean="0">
                              <a:latin typeface="Cambria Math" panose="02040503050406030204" pitchFamily="18" charset="0"/>
                            </a:rPr>
                          </m:ctrlPr>
                        </m:sSubPr>
                        <m:e>
                          <m:r>
                            <a:rPr lang="fr-CH" sz="1400" b="1" i="1" smtClean="0">
                              <a:latin typeface="Cambria Math" panose="02040503050406030204" pitchFamily="18" charset="0"/>
                            </a:rPr>
                            <m:t>𝝂</m:t>
                          </m:r>
                        </m:e>
                        <m:sub>
                          <m:r>
                            <a:rPr lang="fr-CH" sz="1400" b="1" i="1" smtClean="0">
                              <a:latin typeface="Cambria Math" panose="02040503050406030204" pitchFamily="18" charset="0"/>
                            </a:rPr>
                            <m:t>𝒐</m:t>
                          </m:r>
                        </m:sub>
                      </m:sSub>
                      <m:r>
                        <a:rPr lang="fr-CH" sz="1400" b="1" i="1" smtClean="0">
                          <a:latin typeface="Cambria Math" panose="02040503050406030204" pitchFamily="18" charset="0"/>
                        </a:rPr>
                        <m:t>=</m:t>
                      </m:r>
                      <m:sSub>
                        <m:sSubPr>
                          <m:ctrlPr>
                            <a:rPr lang="fr-CH" sz="1400" b="1" i="1" smtClean="0">
                              <a:latin typeface="Cambria Math" panose="02040503050406030204" pitchFamily="18" charset="0"/>
                            </a:rPr>
                          </m:ctrlPr>
                        </m:sSubPr>
                        <m:e>
                          <m:r>
                            <a:rPr lang="fr-CH" sz="1400" b="1" i="1" smtClean="0">
                              <a:latin typeface="Cambria Math" panose="02040503050406030204" pitchFamily="18" charset="0"/>
                            </a:rPr>
                            <m:t>𝑬</m:t>
                          </m:r>
                        </m:e>
                        <m:sub>
                          <m:r>
                            <a:rPr lang="fr-CH" sz="1400" b="1" i="1" smtClean="0">
                              <a:latin typeface="Cambria Math" panose="02040503050406030204" pitchFamily="18" charset="0"/>
                            </a:rPr>
                            <m:t>𝒏</m:t>
                          </m:r>
                        </m:sub>
                      </m:sSub>
                      <m:r>
                        <a:rPr lang="fr-CH" sz="1400" b="1" i="1" smtClean="0">
                          <a:latin typeface="Cambria Math" panose="02040503050406030204" pitchFamily="18" charset="0"/>
                        </a:rPr>
                        <m:t>−</m:t>
                      </m:r>
                      <m:sSub>
                        <m:sSubPr>
                          <m:ctrlPr>
                            <a:rPr lang="fr-CH" sz="1400" b="1" i="1" smtClean="0">
                              <a:latin typeface="Cambria Math" panose="02040503050406030204" pitchFamily="18" charset="0"/>
                            </a:rPr>
                          </m:ctrlPr>
                        </m:sSubPr>
                        <m:e>
                          <m:r>
                            <a:rPr lang="fr-CH" sz="1400" b="1" i="1" smtClean="0">
                              <a:latin typeface="Cambria Math" panose="02040503050406030204" pitchFamily="18" charset="0"/>
                            </a:rPr>
                            <m:t>𝑬</m:t>
                          </m:r>
                        </m:e>
                        <m:sub>
                          <m:r>
                            <a:rPr lang="fr-CH" sz="1400" b="1" i="1" smtClean="0">
                              <a:latin typeface="Cambria Math" panose="02040503050406030204" pitchFamily="18" charset="0"/>
                            </a:rPr>
                            <m:t>𝒑</m:t>
                          </m:r>
                        </m:sub>
                      </m:sSub>
                    </m:oMath>
                  </m:oMathPara>
                </a14:m>
                <a:endParaRPr lang="fr-CH" sz="1400" b="1" dirty="0" smtClean="0"/>
              </a:p>
              <a:p>
                <a:pPr algn="just"/>
                <a:r>
                  <a:rPr lang="fr-CH" sz="1400" dirty="0" smtClean="0"/>
                  <a:t>Une horloge atomique analysera donc l’onde électromagnétique ayant provoqué le changement d'état d'atomes afin de </a:t>
                </a:r>
                <a:r>
                  <a:rPr lang="fr-CH" sz="1400" b="1" dirty="0" smtClean="0">
                    <a:solidFill>
                      <a:srgbClr val="0070C0"/>
                    </a:solidFill>
                  </a:rPr>
                  <a:t>caler l’oscillateur local</a:t>
                </a:r>
                <a:r>
                  <a:rPr lang="fr-CH" sz="1400" dirty="0" smtClean="0"/>
                  <a:t> sur la fréquence de transition atomique.</a:t>
                </a:r>
              </a:p>
              <a:p>
                <a:pPr algn="just"/>
                <a:endParaRPr lang="fr-CH"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5775" y="965201"/>
                <a:ext cx="3933825" cy="4351338"/>
              </a:xfrm>
              <a:blipFill rotWithShape="0">
                <a:blip r:embed="rId3"/>
                <a:stretch>
                  <a:fillRect l="-310" t="-280" r="-620" b="-25910"/>
                </a:stretch>
              </a:blipFill>
            </p:spPr>
            <p:txBody>
              <a:bodyPr/>
              <a:lstStyle/>
              <a:p>
                <a:r>
                  <a:rPr lang="en-US">
                    <a:noFill/>
                  </a:rPr>
                  <a:t> </a:t>
                </a:r>
              </a:p>
            </p:txBody>
          </p:sp>
        </mc:Fallback>
      </mc:AlternateContent>
      <p:pic>
        <p:nvPicPr>
          <p:cNvPr id="2051" name="Picture 3" descr="http://tempsatomique.chez.com/absorptionpag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651" y="965201"/>
            <a:ext cx="4436349" cy="279971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707651" y="4037076"/>
            <a:ext cx="4017249" cy="2450746"/>
            <a:chOff x="4707651" y="4037076"/>
            <a:chExt cx="4017249" cy="2450746"/>
          </a:xfrm>
        </p:grpSpPr>
        <p:pic>
          <p:nvPicPr>
            <p:cNvPr id="5" name="Picture 4"/>
            <p:cNvPicPr>
              <a:picLocks noChangeAspect="1"/>
            </p:cNvPicPr>
            <p:nvPr/>
          </p:nvPicPr>
          <p:blipFill>
            <a:blip r:embed="rId5"/>
            <a:stretch>
              <a:fillRect/>
            </a:stretch>
          </p:blipFill>
          <p:spPr>
            <a:xfrm>
              <a:off x="4707651" y="4145255"/>
              <a:ext cx="4017249" cy="2342567"/>
            </a:xfrm>
            <a:prstGeom prst="rect">
              <a:avLst/>
            </a:prstGeom>
          </p:spPr>
        </p:pic>
        <p:sp>
          <p:nvSpPr>
            <p:cNvPr id="6" name="TextBox 5"/>
            <p:cNvSpPr txBox="1"/>
            <p:nvPr/>
          </p:nvSpPr>
          <p:spPr>
            <a:xfrm>
              <a:off x="5935980" y="4037076"/>
              <a:ext cx="1417320" cy="261610"/>
            </a:xfrm>
            <a:prstGeom prst="rect">
              <a:avLst/>
            </a:prstGeom>
            <a:solidFill>
              <a:schemeClr val="bg1"/>
            </a:solidFill>
          </p:spPr>
          <p:txBody>
            <a:bodyPr wrap="square" rtlCol="0">
              <a:spAutoFit/>
            </a:bodyPr>
            <a:lstStyle/>
            <a:p>
              <a:r>
                <a:rPr lang="fr-CH" sz="1100" dirty="0" smtClean="0"/>
                <a:t>Boucle de contrôle</a:t>
              </a:r>
              <a:endParaRPr lang="fr-CH" sz="1100" dirty="0"/>
            </a:p>
          </p:txBody>
        </p:sp>
        <p:sp>
          <p:nvSpPr>
            <p:cNvPr id="11" name="TextBox 10"/>
            <p:cNvSpPr txBox="1"/>
            <p:nvPr/>
          </p:nvSpPr>
          <p:spPr>
            <a:xfrm>
              <a:off x="7162800" y="4716491"/>
              <a:ext cx="1417320" cy="261610"/>
            </a:xfrm>
            <a:prstGeom prst="rect">
              <a:avLst/>
            </a:prstGeom>
            <a:solidFill>
              <a:schemeClr val="bg1"/>
            </a:solidFill>
          </p:spPr>
          <p:txBody>
            <a:bodyPr wrap="square" rtlCol="0">
              <a:spAutoFit/>
            </a:bodyPr>
            <a:lstStyle/>
            <a:p>
              <a:r>
                <a:rPr lang="fr-CH" sz="1100" dirty="0" smtClean="0"/>
                <a:t>Référence atomique</a:t>
              </a:r>
              <a:endParaRPr lang="fr-CH" sz="1100" dirty="0"/>
            </a:p>
          </p:txBody>
        </p:sp>
        <p:sp>
          <p:nvSpPr>
            <p:cNvPr id="12" name="TextBox 11"/>
            <p:cNvSpPr txBox="1"/>
            <p:nvPr/>
          </p:nvSpPr>
          <p:spPr>
            <a:xfrm>
              <a:off x="6172200" y="6226212"/>
              <a:ext cx="1333500" cy="261610"/>
            </a:xfrm>
            <a:prstGeom prst="rect">
              <a:avLst/>
            </a:prstGeom>
            <a:solidFill>
              <a:schemeClr val="bg1"/>
            </a:solidFill>
          </p:spPr>
          <p:txBody>
            <a:bodyPr wrap="square" rtlCol="0">
              <a:spAutoFit/>
            </a:bodyPr>
            <a:lstStyle/>
            <a:p>
              <a:r>
                <a:rPr lang="fr-CH" sz="1100" dirty="0" smtClean="0"/>
                <a:t>Interrogation</a:t>
              </a:r>
              <a:endParaRPr lang="fr-CH" sz="1100" dirty="0"/>
            </a:p>
          </p:txBody>
        </p:sp>
        <p:sp>
          <p:nvSpPr>
            <p:cNvPr id="13" name="TextBox 12"/>
            <p:cNvSpPr txBox="1"/>
            <p:nvPr/>
          </p:nvSpPr>
          <p:spPr>
            <a:xfrm>
              <a:off x="4892795" y="4716491"/>
              <a:ext cx="1279405" cy="261610"/>
            </a:xfrm>
            <a:prstGeom prst="rect">
              <a:avLst/>
            </a:prstGeom>
            <a:solidFill>
              <a:schemeClr val="bg1"/>
            </a:solidFill>
          </p:spPr>
          <p:txBody>
            <a:bodyPr wrap="square" rtlCol="0">
              <a:spAutoFit/>
            </a:bodyPr>
            <a:lstStyle/>
            <a:p>
              <a:r>
                <a:rPr lang="fr-CH" sz="1100" dirty="0" smtClean="0"/>
                <a:t>Oscillateur local</a:t>
              </a:r>
              <a:endParaRPr lang="fr-CH" sz="1100" dirty="0"/>
            </a:p>
          </p:txBody>
        </p:sp>
        <p:sp>
          <p:nvSpPr>
            <p:cNvPr id="9" name="Rectangle 8"/>
            <p:cNvSpPr/>
            <p:nvPr/>
          </p:nvSpPr>
          <p:spPr>
            <a:xfrm>
              <a:off x="7715250" y="5703094"/>
              <a:ext cx="297656" cy="109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7650884" y="5627057"/>
                  <a:ext cx="362022"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CH" sz="1050" b="1" i="1" smtClean="0">
                                <a:latin typeface="Cambria Math" panose="02040503050406030204" pitchFamily="18" charset="0"/>
                              </a:rPr>
                            </m:ctrlPr>
                          </m:sSubPr>
                          <m:e>
                            <m:r>
                              <a:rPr lang="fr-CH" sz="1050" b="1" i="1" smtClean="0">
                                <a:latin typeface="Cambria Math" panose="02040503050406030204" pitchFamily="18" charset="0"/>
                              </a:rPr>
                              <m:t>𝝂</m:t>
                            </m:r>
                          </m:e>
                          <m:sub>
                            <m:r>
                              <a:rPr lang="fr-CH" sz="1050" b="1" i="1" smtClean="0">
                                <a:latin typeface="Cambria Math" panose="02040503050406030204" pitchFamily="18" charset="0"/>
                              </a:rPr>
                              <m:t>𝒐</m:t>
                            </m:r>
                          </m:sub>
                        </m:sSub>
                      </m:oMath>
                    </m:oMathPara>
                  </a14:m>
                  <a:endParaRPr lang="en-US" sz="1050" dirty="0"/>
                </a:p>
              </p:txBody>
            </p:sp>
          </mc:Choice>
          <mc:Fallback xmlns="">
            <p:sp>
              <p:nvSpPr>
                <p:cNvPr id="7" name="Rectangle 6"/>
                <p:cNvSpPr>
                  <a:spLocks noRot="1" noChangeAspect="1" noMove="1" noResize="1" noEditPoints="1" noAdjustHandles="1" noChangeArrowheads="1" noChangeShapeType="1" noTextEdit="1"/>
                </p:cNvSpPr>
                <p:nvPr/>
              </p:nvSpPr>
              <p:spPr>
                <a:xfrm>
                  <a:off x="7650884" y="5627057"/>
                  <a:ext cx="362022" cy="261610"/>
                </a:xfrm>
                <a:prstGeom prst="rect">
                  <a:avLst/>
                </a:prstGeom>
                <a:blipFill rotWithShape="0">
                  <a:blip r:embed="rId7"/>
                  <a:stretch>
                    <a:fillRect/>
                  </a:stretch>
                </a:blipFill>
              </p:spPr>
              <p:txBody>
                <a:bodyPr/>
                <a:lstStyle/>
                <a:p>
                  <a:r>
                    <a:rPr lang="en-US">
                      <a:noFill/>
                    </a:rPr>
                    <a:t> </a:t>
                  </a:r>
                </a:p>
              </p:txBody>
            </p:sp>
          </mc:Fallback>
        </mc:AlternateContent>
        <p:sp>
          <p:nvSpPr>
            <p:cNvPr id="17" name="Rectangle 16"/>
            <p:cNvSpPr/>
            <p:nvPr/>
          </p:nvSpPr>
          <p:spPr>
            <a:xfrm>
              <a:off x="7566422" y="5231060"/>
              <a:ext cx="101203" cy="109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Rectangle 17"/>
                <p:cNvSpPr/>
                <p:nvPr/>
              </p:nvSpPr>
              <p:spPr>
                <a:xfrm>
                  <a:off x="7436012" y="5143836"/>
                  <a:ext cx="362022"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CH" sz="1050" b="1" i="1" smtClean="0">
                                <a:latin typeface="Cambria Math" panose="02040503050406030204" pitchFamily="18" charset="0"/>
                              </a:rPr>
                            </m:ctrlPr>
                          </m:sSubPr>
                          <m:e>
                            <m:r>
                              <a:rPr lang="fr-CH" sz="1050" b="1" i="1" smtClean="0">
                                <a:latin typeface="Cambria Math" panose="02040503050406030204" pitchFamily="18" charset="0"/>
                              </a:rPr>
                              <m:t>𝝂</m:t>
                            </m:r>
                          </m:e>
                          <m:sub>
                            <m:r>
                              <a:rPr lang="fr-CH" sz="1050" b="1" i="1" smtClean="0">
                                <a:latin typeface="Cambria Math" panose="02040503050406030204" pitchFamily="18" charset="0"/>
                              </a:rPr>
                              <m:t>𝒐</m:t>
                            </m:r>
                          </m:sub>
                        </m:sSub>
                      </m:oMath>
                    </m:oMathPara>
                  </a14:m>
                  <a:endParaRPr lang="en-US" sz="1050" dirty="0"/>
                </a:p>
              </p:txBody>
            </p:sp>
          </mc:Choice>
          <mc:Fallback xmlns="">
            <p:sp>
              <p:nvSpPr>
                <p:cNvPr id="18" name="Rectangle 17"/>
                <p:cNvSpPr>
                  <a:spLocks noRot="1" noChangeAspect="1" noMove="1" noResize="1" noEditPoints="1" noAdjustHandles="1" noChangeArrowheads="1" noChangeShapeType="1" noTextEdit="1"/>
                </p:cNvSpPr>
                <p:nvPr/>
              </p:nvSpPr>
              <p:spPr>
                <a:xfrm>
                  <a:off x="7436012" y="5143836"/>
                  <a:ext cx="362022" cy="261610"/>
                </a:xfrm>
                <a:prstGeom prst="rect">
                  <a:avLst/>
                </a:prstGeom>
                <a:blipFill rotWithShape="0">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791076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012" y="106334"/>
            <a:ext cx="8422300" cy="842572"/>
          </a:xfrm>
        </p:spPr>
        <p:txBody>
          <a:bodyPr>
            <a:noAutofit/>
          </a:bodyPr>
          <a:lstStyle/>
          <a:p>
            <a:r>
              <a:rPr lang="fr-CH" sz="3200" b="1" dirty="0" smtClean="0">
                <a:solidFill>
                  <a:srgbClr val="0070C0"/>
                </a:solidFill>
              </a:rPr>
              <a:t>L’horloge atomique miniature réalisée en partenariat avec l’EPFL ESPLAB</a:t>
            </a:r>
            <a:endParaRPr lang="fr-CH" sz="3200" b="1" dirty="0">
              <a:solidFill>
                <a:srgbClr val="0070C0"/>
              </a:solidFill>
            </a:endParaRPr>
          </a:p>
        </p:txBody>
      </p:sp>
      <p:graphicFrame>
        <p:nvGraphicFramePr>
          <p:cNvPr id="7" name="Object 5"/>
          <p:cNvGraphicFramePr>
            <a:graphicFrameLocks noChangeAspect="1"/>
          </p:cNvGraphicFramePr>
          <p:nvPr>
            <p:extLst/>
          </p:nvPr>
        </p:nvGraphicFramePr>
        <p:xfrm>
          <a:off x="546318" y="948906"/>
          <a:ext cx="3654663" cy="2750324"/>
        </p:xfrm>
        <a:graphic>
          <a:graphicData uri="http://schemas.openxmlformats.org/presentationml/2006/ole">
            <mc:AlternateContent xmlns:mc="http://schemas.openxmlformats.org/markup-compatibility/2006">
              <mc:Choice xmlns:v="urn:schemas-microsoft-com:vml" Requires="v">
                <p:oleObj spid="_x0000_s377876" r:id="rId4" imgW="3271320" imgH="2461320" progId="">
                  <p:embed/>
                </p:oleObj>
              </mc:Choice>
              <mc:Fallback>
                <p:oleObj r:id="rId4" imgW="3271320" imgH="24613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318" y="948906"/>
                        <a:ext cx="3654663" cy="2750324"/>
                      </a:xfrm>
                      <a:prstGeom prst="rect">
                        <a:avLst/>
                      </a:prstGeom>
                      <a:noFill/>
                      <a:effectLst/>
                    </p:spPr>
                  </p:pic>
                </p:oleObj>
              </mc:Fallback>
            </mc:AlternateContent>
          </a:graphicData>
        </a:graphic>
      </p:graphicFrame>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3162" y="948906"/>
            <a:ext cx="5010150" cy="4824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p:cNvSpPr txBox="1"/>
          <p:nvPr/>
        </p:nvSpPr>
        <p:spPr>
          <a:xfrm>
            <a:off x="84737" y="4376928"/>
            <a:ext cx="2804767" cy="369332"/>
          </a:xfrm>
          <a:prstGeom prst="rect">
            <a:avLst/>
          </a:prstGeom>
          <a:noFill/>
        </p:spPr>
        <p:txBody>
          <a:bodyPr wrap="square" rtlCol="0">
            <a:spAutoFit/>
          </a:bodyPr>
          <a:lstStyle/>
          <a:p>
            <a:endParaRPr lang="fr-CH" dirty="0"/>
          </a:p>
        </p:txBody>
      </p:sp>
      <p:sp>
        <p:nvSpPr>
          <p:cNvPr id="10" name="Content Placeholder 2"/>
          <p:cNvSpPr>
            <a:spLocks noGrp="1"/>
          </p:cNvSpPr>
          <p:nvPr>
            <p:ph idx="1"/>
          </p:nvPr>
        </p:nvSpPr>
        <p:spPr>
          <a:xfrm>
            <a:off x="271234" y="3874668"/>
            <a:ext cx="3733889" cy="2233829"/>
          </a:xfrm>
        </p:spPr>
        <p:txBody>
          <a:bodyPr>
            <a:noAutofit/>
          </a:bodyPr>
          <a:lstStyle/>
          <a:p>
            <a:pPr algn="just"/>
            <a:r>
              <a:rPr lang="fr-CH" sz="1400" dirty="0" smtClean="0"/>
              <a:t>En physique atomique, un </a:t>
            </a:r>
            <a:r>
              <a:rPr lang="fr-CH" sz="1400" b="1" dirty="0" smtClean="0">
                <a:solidFill>
                  <a:srgbClr val="0070C0"/>
                </a:solidFill>
              </a:rPr>
              <a:t>état sombre</a:t>
            </a:r>
            <a:r>
              <a:rPr lang="fr-CH" sz="1400" dirty="0" smtClean="0"/>
              <a:t> se réfère à un état d'un atome ou d'une molécule qui ne peut pas absorber (ou émettre) des photons. </a:t>
            </a:r>
          </a:p>
          <a:p>
            <a:pPr algn="just"/>
            <a:r>
              <a:rPr lang="fr-CH" sz="1400" dirty="0" smtClean="0"/>
              <a:t>Un état sombre peut être le résultat d'</a:t>
            </a:r>
            <a:r>
              <a:rPr lang="fr-CH" sz="1400" b="1" dirty="0" smtClean="0">
                <a:solidFill>
                  <a:srgbClr val="0070C0"/>
                </a:solidFill>
              </a:rPr>
              <a:t>interférence quantique dans un système à trois niveaux</a:t>
            </a:r>
            <a:r>
              <a:rPr lang="fr-CH" sz="1400" dirty="0" smtClean="0"/>
              <a:t>, quand un atome est dans une superposition cohérente de deux Etats, qui sont tous deux couplés par des lasers à la bonne fréquence à un troisième état. </a:t>
            </a:r>
          </a:p>
          <a:p>
            <a:pPr marL="0" indent="0" algn="just">
              <a:buNone/>
            </a:pPr>
            <a:endParaRPr lang="fr-CH" sz="1400" dirty="0" smtClean="0"/>
          </a:p>
        </p:txBody>
      </p:sp>
      <p:sp>
        <p:nvSpPr>
          <p:cNvPr id="11" name="Content Placeholder 2"/>
          <p:cNvSpPr txBox="1">
            <a:spLocks/>
          </p:cNvSpPr>
          <p:nvPr/>
        </p:nvSpPr>
        <p:spPr>
          <a:xfrm>
            <a:off x="271234" y="6022848"/>
            <a:ext cx="8604542" cy="7633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CH" sz="1400" dirty="0" smtClean="0"/>
              <a:t>Dans une horloge atomique miniature qui se base sur cet effet (« </a:t>
            </a:r>
            <a:r>
              <a:rPr lang="fr-CH" sz="1400" b="1" dirty="0" err="1" smtClean="0">
                <a:solidFill>
                  <a:srgbClr val="0070C0"/>
                </a:solidFill>
              </a:rPr>
              <a:t>coherent</a:t>
            </a:r>
            <a:r>
              <a:rPr lang="fr-CH" sz="1400" b="1" dirty="0" smtClean="0">
                <a:solidFill>
                  <a:srgbClr val="0070C0"/>
                </a:solidFill>
              </a:rPr>
              <a:t> population </a:t>
            </a:r>
            <a:r>
              <a:rPr lang="fr-CH" sz="1400" b="1" dirty="0" err="1" smtClean="0">
                <a:solidFill>
                  <a:srgbClr val="0070C0"/>
                </a:solidFill>
              </a:rPr>
              <a:t>trapping</a:t>
            </a:r>
            <a:r>
              <a:rPr lang="fr-CH" sz="1400" dirty="0" smtClean="0"/>
              <a:t> » en anglais), c’est l’état sombre qui est ainsi obtenu qui sert à asservir l’oscillateur local (ici un quartz de 10 MHz dont la fréquence peut être contrôlée par une tension provenant de la boucle d’asservissement)</a:t>
            </a:r>
          </a:p>
          <a:p>
            <a:pPr algn="just"/>
            <a:endParaRPr lang="fr-CH" sz="1400" dirty="0" smtClean="0"/>
          </a:p>
        </p:txBody>
      </p:sp>
    </p:spTree>
    <p:extLst>
      <p:ext uri="{BB962C8B-B14F-4D97-AF65-F5344CB8AC3E}">
        <p14:creationId xmlns:p14="http://schemas.microsoft.com/office/powerpoint/2010/main" val="322427130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Résultats de recherche d'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358" y="3325066"/>
            <a:ext cx="3481492" cy="34702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3395" y="0"/>
            <a:ext cx="5815030" cy="1009291"/>
          </a:xfrm>
        </p:spPr>
        <p:txBody>
          <a:bodyPr>
            <a:normAutofit fontScale="90000"/>
          </a:bodyPr>
          <a:lstStyle/>
          <a:p>
            <a:r>
              <a:rPr lang="fr-CH" sz="3200" b="1" dirty="0" smtClean="0">
                <a:solidFill>
                  <a:srgbClr val="0070C0"/>
                </a:solidFill>
              </a:rPr>
              <a:t>La définition de l’unité de la seconde</a:t>
            </a:r>
            <a:endParaRPr lang="fr-CH" sz="3200" b="1" dirty="0">
              <a:solidFill>
                <a:srgbClr val="0070C0"/>
              </a:solidFill>
            </a:endParaRPr>
          </a:p>
        </p:txBody>
      </p:sp>
      <p:sp>
        <p:nvSpPr>
          <p:cNvPr id="3" name="Content Placeholder 2"/>
          <p:cNvSpPr>
            <a:spLocks noGrp="1"/>
          </p:cNvSpPr>
          <p:nvPr>
            <p:ph idx="1"/>
          </p:nvPr>
        </p:nvSpPr>
        <p:spPr>
          <a:xfrm>
            <a:off x="698852" y="920517"/>
            <a:ext cx="3981449" cy="2123096"/>
          </a:xfrm>
        </p:spPr>
        <p:txBody>
          <a:bodyPr>
            <a:noAutofit/>
          </a:bodyPr>
          <a:lstStyle/>
          <a:p>
            <a:pPr marL="0" indent="0" algn="just">
              <a:buNone/>
            </a:pPr>
            <a:r>
              <a:rPr lang="fr-CH" sz="1400" dirty="0" smtClean="0"/>
              <a:t>La seconde est l'unité </a:t>
            </a:r>
            <a:r>
              <a:rPr lang="fr-CH" sz="1400" dirty="0"/>
              <a:t>du SI la plus </a:t>
            </a:r>
            <a:r>
              <a:rPr lang="fr-CH" sz="1400" dirty="0" smtClean="0"/>
              <a:t>précisément connue</a:t>
            </a:r>
            <a:r>
              <a:rPr lang="fr-CH" sz="1400" baseline="30000" dirty="0" smtClean="0"/>
              <a:t>1</a:t>
            </a:r>
          </a:p>
          <a:p>
            <a:pPr algn="just"/>
            <a:r>
              <a:rPr lang="fr-CH" sz="1400" dirty="0" smtClean="0"/>
              <a:t>Elle </a:t>
            </a:r>
            <a:r>
              <a:rPr lang="fr-CH" sz="1400" dirty="0"/>
              <a:t>a d'abord été définie comme </a:t>
            </a:r>
            <a:r>
              <a:rPr lang="fr-CH" sz="1400" b="1" dirty="0">
                <a:solidFill>
                  <a:srgbClr val="0070C0"/>
                </a:solidFill>
              </a:rPr>
              <a:t>une fraction du jour solaire terrestre moyen</a:t>
            </a:r>
            <a:r>
              <a:rPr lang="fr-CH" sz="1400" b="1" dirty="0"/>
              <a:t> </a:t>
            </a:r>
            <a:r>
              <a:rPr lang="fr-CH" sz="1400" dirty="0"/>
              <a:t>(1/86 400). L'échelle de temps associée est le </a:t>
            </a:r>
            <a:r>
              <a:rPr lang="fr-CH" sz="1400" dirty="0" smtClean="0"/>
              <a:t>Temps Universel (TU).</a:t>
            </a:r>
            <a:endParaRPr lang="fr-CH" sz="1400" dirty="0"/>
          </a:p>
          <a:p>
            <a:pPr algn="just"/>
            <a:r>
              <a:rPr lang="fr-CH" sz="1400" dirty="0"/>
              <a:t>En </a:t>
            </a:r>
            <a:r>
              <a:rPr lang="fr-CH" sz="1400" dirty="0" smtClean="0"/>
              <a:t>1960, </a:t>
            </a:r>
            <a:r>
              <a:rPr lang="fr-CH" sz="1400" dirty="0"/>
              <a:t>pour tenir compte des imperfections de la rotation de la terre, elle </a:t>
            </a:r>
            <a:r>
              <a:rPr lang="fr-CH" sz="1400" dirty="0" smtClean="0"/>
              <a:t>devient basée </a:t>
            </a:r>
            <a:r>
              <a:rPr lang="fr-CH" sz="1400" dirty="0"/>
              <a:t>sur </a:t>
            </a:r>
            <a:r>
              <a:rPr lang="fr-CH" sz="1400" dirty="0" smtClean="0">
                <a:solidFill>
                  <a:srgbClr val="0070C0"/>
                </a:solidFill>
              </a:rPr>
              <a:t>la </a:t>
            </a:r>
            <a:r>
              <a:rPr lang="fr-CH" sz="1400" b="1" dirty="0" smtClean="0">
                <a:solidFill>
                  <a:srgbClr val="0070C0"/>
                </a:solidFill>
              </a:rPr>
              <a:t>révolution de la Terre autour </a:t>
            </a:r>
            <a:r>
              <a:rPr lang="fr-CH" sz="1400" b="1" dirty="0">
                <a:solidFill>
                  <a:srgbClr val="0070C0"/>
                </a:solidFill>
              </a:rPr>
              <a:t>du Soleil</a:t>
            </a:r>
            <a:r>
              <a:rPr lang="fr-CH" sz="1400" dirty="0">
                <a:solidFill>
                  <a:srgbClr val="0070C0"/>
                </a:solidFill>
              </a:rPr>
              <a:t> </a:t>
            </a:r>
            <a:r>
              <a:rPr lang="fr-CH" sz="1400" dirty="0" smtClean="0"/>
              <a:t>(définie </a:t>
            </a:r>
            <a:r>
              <a:rPr lang="fr-CH" sz="1400" dirty="0"/>
              <a:t>comme la fraction 1/31 556 925,9747 de l’année tropique </a:t>
            </a:r>
            <a:r>
              <a:rPr lang="fr-CH" sz="1400" dirty="0" smtClean="0"/>
              <a:t>1900). </a:t>
            </a:r>
            <a:endParaRPr lang="fr-CH" sz="1400" dirty="0"/>
          </a:p>
          <a:p>
            <a:pPr marL="0" indent="0" algn="just">
              <a:buNone/>
            </a:pPr>
            <a:endParaRPr lang="fr-CH" sz="1400" dirty="0" smtClean="0"/>
          </a:p>
          <a:p>
            <a:pPr marL="0" indent="0" algn="just">
              <a:buNone/>
            </a:pPr>
            <a:endParaRPr lang="fr-CH" sz="1400" dirty="0"/>
          </a:p>
          <a:p>
            <a:pPr marL="0" indent="0" algn="just">
              <a:buNone/>
            </a:pPr>
            <a:endParaRPr lang="fr-CH" sz="1400" dirty="0"/>
          </a:p>
        </p:txBody>
      </p:sp>
      <p:pic>
        <p:nvPicPr>
          <p:cNvPr id="8" name="Picture 7"/>
          <p:cNvPicPr>
            <a:picLocks noChangeAspect="1"/>
          </p:cNvPicPr>
          <p:nvPr/>
        </p:nvPicPr>
        <p:blipFill>
          <a:blip r:embed="rId4"/>
          <a:stretch>
            <a:fillRect/>
          </a:stretch>
        </p:blipFill>
        <p:spPr>
          <a:xfrm>
            <a:off x="6448425" y="155362"/>
            <a:ext cx="2254692" cy="3169704"/>
          </a:xfrm>
          <a:prstGeom prst="rect">
            <a:avLst/>
          </a:prstGeom>
        </p:spPr>
      </p:pic>
      <p:sp>
        <p:nvSpPr>
          <p:cNvPr id="6" name="TextBox 5"/>
          <p:cNvSpPr txBox="1"/>
          <p:nvPr/>
        </p:nvSpPr>
        <p:spPr>
          <a:xfrm>
            <a:off x="6757290" y="-43657"/>
            <a:ext cx="2173542" cy="230832"/>
          </a:xfrm>
          <a:prstGeom prst="rect">
            <a:avLst/>
          </a:prstGeom>
          <a:noFill/>
        </p:spPr>
        <p:txBody>
          <a:bodyPr wrap="square" rtlCol="0">
            <a:spAutoFit/>
          </a:bodyPr>
          <a:lstStyle/>
          <a:p>
            <a:r>
              <a:rPr lang="en-US" sz="900" baseline="30000" dirty="0"/>
              <a:t>1 </a:t>
            </a:r>
            <a:r>
              <a:rPr lang="en-US" sz="900" dirty="0"/>
              <a:t>Brochure sur le </a:t>
            </a:r>
            <a:r>
              <a:rPr lang="en-US" sz="900" dirty="0" smtClean="0"/>
              <a:t>SI, 8ème edition</a:t>
            </a:r>
            <a:endParaRPr lang="en-US" sz="900" dirty="0"/>
          </a:p>
        </p:txBody>
      </p:sp>
      <p:sp>
        <p:nvSpPr>
          <p:cNvPr id="11" name="Content Placeholder 2"/>
          <p:cNvSpPr txBox="1">
            <a:spLocks/>
          </p:cNvSpPr>
          <p:nvPr/>
        </p:nvSpPr>
        <p:spPr>
          <a:xfrm>
            <a:off x="4766565" y="3336787"/>
            <a:ext cx="3981449" cy="34069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CH" sz="1400" dirty="0" smtClean="0"/>
              <a:t>En 1967, la seconde n’est plus définie par rapport à l’année, mais par rapport à une propriété de la matière. La définition de l’unité de temps devient </a:t>
            </a:r>
            <a:r>
              <a:rPr lang="fr-CH" sz="1400" b="1" dirty="0" smtClean="0">
                <a:solidFill>
                  <a:srgbClr val="0070C0"/>
                </a:solidFill>
              </a:rPr>
              <a:t>la durée de 9 192 631 770 périodes de la radiation correspondant à la transition entre les deux niveaux hyperfins de l’état fondamental de l’atome de césium 133</a:t>
            </a:r>
            <a:r>
              <a:rPr lang="fr-CH" sz="1400" b="1" dirty="0" smtClean="0"/>
              <a:t>, </a:t>
            </a:r>
            <a:r>
              <a:rPr lang="fr-CH" sz="1400" dirty="0" smtClean="0"/>
              <a:t>i.e., un multiple de la période de l’onde émise par un atome de césium 133 lorsqu’un de ses électrons change de niveau d’énergie. </a:t>
            </a:r>
          </a:p>
          <a:p>
            <a:pPr algn="just"/>
            <a:r>
              <a:rPr lang="fr-CH" sz="1400" dirty="0"/>
              <a:t>Le </a:t>
            </a:r>
            <a:r>
              <a:rPr lang="fr-CH" sz="1400" b="1" dirty="0">
                <a:solidFill>
                  <a:srgbClr val="0070C0"/>
                </a:solidFill>
              </a:rPr>
              <a:t>temps atomique international </a:t>
            </a:r>
            <a:r>
              <a:rPr lang="fr-CH" sz="1400" b="1" dirty="0" smtClean="0">
                <a:solidFill>
                  <a:srgbClr val="0070C0"/>
                </a:solidFill>
              </a:rPr>
              <a:t>(TAI) </a:t>
            </a:r>
            <a:r>
              <a:rPr lang="fr-CH" sz="1400" dirty="0" smtClean="0"/>
              <a:t>est </a:t>
            </a:r>
            <a:r>
              <a:rPr lang="fr-CH" sz="1400" dirty="0"/>
              <a:t>la référence mondiale fondée sur la définition de la seconde atomique, calculée au Bureau international des poids et mesures à Sèvres, en faisant la moyenne de plus de 400 horloges atomiques (en 2013) réparties dans plus de 70 laboratoires dans le </a:t>
            </a:r>
            <a:r>
              <a:rPr lang="fr-CH" sz="1400" dirty="0" smtClean="0"/>
              <a:t>monde.</a:t>
            </a:r>
            <a:endParaRPr lang="fr-CH" sz="1400" dirty="0"/>
          </a:p>
        </p:txBody>
      </p:sp>
    </p:spTree>
    <p:extLst>
      <p:ext uri="{BB962C8B-B14F-4D97-AF65-F5344CB8AC3E}">
        <p14:creationId xmlns:p14="http://schemas.microsoft.com/office/powerpoint/2010/main" val="7057732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7639" y="445338"/>
            <a:ext cx="5836318" cy="597399"/>
          </a:xfrm>
        </p:spPr>
        <p:txBody>
          <a:bodyPr>
            <a:normAutofit fontScale="90000"/>
          </a:bodyPr>
          <a:lstStyle/>
          <a:p>
            <a:r>
              <a:rPr lang="fr-CH" sz="3200" b="1" dirty="0" smtClean="0">
                <a:solidFill>
                  <a:srgbClr val="0070C0"/>
                </a:solidFill>
                <a:latin typeface="+mn-lt"/>
              </a:rPr>
              <a:t>Atomic </a:t>
            </a:r>
            <a:r>
              <a:rPr lang="fr-CH" sz="3200" b="1" dirty="0" err="1" smtClean="0">
                <a:solidFill>
                  <a:srgbClr val="0070C0"/>
                </a:solidFill>
                <a:latin typeface="+mn-lt"/>
              </a:rPr>
              <a:t>clocks</a:t>
            </a:r>
            <a:r>
              <a:rPr lang="fr-CH" sz="3200" b="1" dirty="0">
                <a:solidFill>
                  <a:srgbClr val="0070C0"/>
                </a:solidFill>
                <a:latin typeface="+mn-lt"/>
              </a:rPr>
              <a:t> </a:t>
            </a:r>
            <a:r>
              <a:rPr lang="fr-CH" sz="3200" b="1" dirty="0" smtClean="0">
                <a:solidFill>
                  <a:srgbClr val="0070C0"/>
                </a:solidFill>
                <a:latin typeface="+mn-lt"/>
              </a:rPr>
              <a:t>- Constitutive parts</a:t>
            </a:r>
            <a:endParaRPr lang="fr-CH" sz="3200" b="1" dirty="0">
              <a:solidFill>
                <a:srgbClr val="0070C0"/>
              </a:solidFill>
              <a:latin typeface="+mn-lt"/>
            </a:endParaRPr>
          </a:p>
        </p:txBody>
      </p:sp>
      <p:pic>
        <p:nvPicPr>
          <p:cNvPr id="4098" name="Image 1" descr="http://s2.e-monsite.com/2010/02/10/11/atomic-cloc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403" y="1479178"/>
            <a:ext cx="6676790" cy="43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5092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4140099" y="3151895"/>
            <a:ext cx="764411" cy="474201"/>
          </a:xfrm>
          <a:prstGeom prst="rect">
            <a:avLst/>
          </a:prstGeom>
        </p:spPr>
      </p:pic>
      <p:sp>
        <p:nvSpPr>
          <p:cNvPr id="6" name="Text Box 5"/>
          <p:cNvSpPr txBox="1">
            <a:spLocks noChangeArrowheads="1"/>
          </p:cNvSpPr>
          <p:nvPr/>
        </p:nvSpPr>
        <p:spPr bwMode="auto">
          <a:xfrm>
            <a:off x="0" y="2185281"/>
            <a:ext cx="1816100" cy="329321"/>
          </a:xfrm>
          <a:prstGeom prst="rect">
            <a:avLst/>
          </a:prstGeom>
          <a:noFill/>
          <a:ln w="12700">
            <a:noFill/>
            <a:miter lim="800000"/>
            <a:headEnd/>
            <a:tailEnd/>
          </a:ln>
        </p:spPr>
        <p:txBody>
          <a:bodyPr wrap="square">
            <a:spAutoFit/>
          </a:bodyPr>
          <a:lstStyle/>
          <a:p>
            <a:pPr algn="ctr">
              <a:lnSpc>
                <a:spcPct val="70000"/>
              </a:lnSpc>
              <a:spcBef>
                <a:spcPct val="20000"/>
              </a:spcBef>
              <a:spcAft>
                <a:spcPct val="15000"/>
              </a:spcAft>
              <a:buClr>
                <a:schemeClr val="tx1"/>
              </a:buClr>
              <a:buFont typeface="Wingdings 3" pitchFamily="18" charset="2"/>
              <a:buNone/>
            </a:pPr>
            <a:r>
              <a:rPr lang="en-US" sz="2200" b="1" dirty="0">
                <a:solidFill>
                  <a:srgbClr val="0070C0"/>
                </a:solidFill>
              </a:rPr>
              <a:t>iSource+</a:t>
            </a:r>
            <a:r>
              <a:rPr lang="en-US" sz="2200" b="1" baseline="30000" dirty="0">
                <a:solidFill>
                  <a:srgbClr val="0070C0"/>
                </a:solidFill>
                <a:cs typeface="Arial" charset="0"/>
              </a:rPr>
              <a:t>®</a:t>
            </a:r>
          </a:p>
        </p:txBody>
      </p:sp>
      <p:sp>
        <p:nvSpPr>
          <p:cNvPr id="7" name="Rectangle 105"/>
          <p:cNvSpPr>
            <a:spLocks noChangeArrowheads="1"/>
          </p:cNvSpPr>
          <p:nvPr/>
        </p:nvSpPr>
        <p:spPr bwMode="auto">
          <a:xfrm>
            <a:off x="2866726" y="3293116"/>
            <a:ext cx="762000" cy="338554"/>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defRPr/>
            </a:pPr>
            <a:r>
              <a:rPr lang="en-US" sz="1600" b="1" dirty="0">
                <a:solidFill>
                  <a:schemeClr val="bg2">
                    <a:lumMod val="25000"/>
                  </a:schemeClr>
                </a:solidFill>
              </a:rPr>
              <a:t>OCXO</a:t>
            </a:r>
          </a:p>
        </p:txBody>
      </p:sp>
      <p:pic>
        <p:nvPicPr>
          <p:cNvPr id="8" name="Picture 114" descr="cmo"/>
          <p:cNvPicPr>
            <a:picLocks noChangeAspect="1" noChangeArrowheads="1"/>
          </p:cNvPicPr>
          <p:nvPr/>
        </p:nvPicPr>
        <p:blipFill>
          <a:blip r:embed="rId3" cstate="print">
            <a:clrChange>
              <a:clrFrom>
                <a:srgbClr val="FBFFFF"/>
              </a:clrFrom>
              <a:clrTo>
                <a:srgbClr val="FBFFFF">
                  <a:alpha val="0"/>
                </a:srgbClr>
              </a:clrTo>
            </a:clrChange>
          </a:blip>
          <a:srcRect/>
          <a:stretch>
            <a:fillRect/>
          </a:stretch>
        </p:blipFill>
        <p:spPr bwMode="auto">
          <a:xfrm>
            <a:off x="1840618" y="3139927"/>
            <a:ext cx="865824" cy="564476"/>
          </a:xfrm>
          <a:prstGeom prst="rect">
            <a:avLst/>
          </a:prstGeom>
          <a:noFill/>
          <a:ln w="9525">
            <a:noFill/>
            <a:miter lim="800000"/>
            <a:headEnd/>
            <a:tailEnd/>
          </a:ln>
        </p:spPr>
      </p:pic>
      <p:pic>
        <p:nvPicPr>
          <p:cNvPr id="9" name="Picture 118" descr="Dscn0013-with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37340" y="4443582"/>
            <a:ext cx="1275894" cy="956921"/>
          </a:xfrm>
          <a:prstGeom prst="rect">
            <a:avLst/>
          </a:prstGeom>
          <a:noFill/>
          <a:ln w="9525">
            <a:noFill/>
            <a:miter lim="800000"/>
            <a:headEnd/>
            <a:tailEnd/>
          </a:ln>
        </p:spPr>
      </p:pic>
      <p:sp>
        <p:nvSpPr>
          <p:cNvPr id="10" name="Rectangle 116"/>
          <p:cNvSpPr>
            <a:spLocks noChangeArrowheads="1"/>
          </p:cNvSpPr>
          <p:nvPr/>
        </p:nvSpPr>
        <p:spPr bwMode="auto">
          <a:xfrm>
            <a:off x="1826777" y="2530014"/>
            <a:ext cx="1790978" cy="584775"/>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pPr>
            <a:r>
              <a:rPr lang="en-US" sz="1600" b="1" u="sng" dirty="0">
                <a:solidFill>
                  <a:schemeClr val="bg2">
                    <a:lumMod val="25000"/>
                  </a:schemeClr>
                </a:solidFill>
              </a:rPr>
              <a:t>Low SWaP Oscillators</a:t>
            </a:r>
          </a:p>
        </p:txBody>
      </p:sp>
      <p:pic>
        <p:nvPicPr>
          <p:cNvPr id="12" name="Picture 113" descr="rm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21997" y="3289308"/>
            <a:ext cx="1036146" cy="675819"/>
          </a:xfrm>
          <a:prstGeom prst="rect">
            <a:avLst/>
          </a:prstGeom>
          <a:noFill/>
          <a:ln w="9525">
            <a:noFill/>
            <a:miter lim="800000"/>
            <a:headEnd/>
            <a:tailEnd/>
          </a:ln>
        </p:spPr>
      </p:pic>
      <p:sp>
        <p:nvSpPr>
          <p:cNvPr id="13" name="Rectangle 116"/>
          <p:cNvSpPr>
            <a:spLocks noChangeArrowheads="1"/>
          </p:cNvSpPr>
          <p:nvPr/>
        </p:nvSpPr>
        <p:spPr bwMode="auto">
          <a:xfrm>
            <a:off x="3" y="2533418"/>
            <a:ext cx="1826777" cy="338554"/>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pPr>
            <a:r>
              <a:rPr lang="en-US" sz="1600" b="1" u="sng" dirty="0">
                <a:solidFill>
                  <a:srgbClr val="0070C0"/>
                </a:solidFill>
              </a:rPr>
              <a:t>Rb Oscillators</a:t>
            </a:r>
          </a:p>
        </p:txBody>
      </p:sp>
      <p:sp>
        <p:nvSpPr>
          <p:cNvPr id="14" name="Rectangle 105"/>
          <p:cNvSpPr>
            <a:spLocks noChangeArrowheads="1"/>
          </p:cNvSpPr>
          <p:nvPr/>
        </p:nvSpPr>
        <p:spPr bwMode="auto">
          <a:xfrm>
            <a:off x="1676400" y="3810000"/>
            <a:ext cx="762000" cy="338554"/>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defRPr/>
            </a:pPr>
            <a:r>
              <a:rPr lang="en-US" sz="1600" b="1" dirty="0">
                <a:solidFill>
                  <a:schemeClr val="bg2">
                    <a:lumMod val="25000"/>
                  </a:schemeClr>
                </a:solidFill>
              </a:rPr>
              <a:t>Rb</a:t>
            </a:r>
          </a:p>
        </p:txBody>
      </p:sp>
      <p:sp>
        <p:nvSpPr>
          <p:cNvPr id="15" name="Rectangle 105"/>
          <p:cNvSpPr>
            <a:spLocks noChangeArrowheads="1"/>
          </p:cNvSpPr>
          <p:nvPr/>
        </p:nvSpPr>
        <p:spPr bwMode="auto">
          <a:xfrm>
            <a:off x="2707823" y="5172088"/>
            <a:ext cx="762000" cy="338554"/>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defRPr/>
            </a:pPr>
            <a:r>
              <a:rPr lang="en-US" sz="1600" b="1" dirty="0">
                <a:solidFill>
                  <a:schemeClr val="bg2">
                    <a:lumMod val="25000"/>
                  </a:schemeClr>
                </a:solidFill>
              </a:rPr>
              <a:t>PMs</a:t>
            </a:r>
          </a:p>
        </p:txBody>
      </p:sp>
      <p:pic>
        <p:nvPicPr>
          <p:cNvPr id="16" name="Picture 24"/>
          <p:cNvPicPr>
            <a:picLocks noChangeAspect="1" noChangeArrowheads="1"/>
          </p:cNvPicPr>
          <p:nvPr/>
        </p:nvPicPr>
        <p:blipFill>
          <a:blip r:embed="rId6" cstate="print">
            <a:clrChange>
              <a:clrFrom>
                <a:srgbClr val="FDFDFD"/>
              </a:clrFrom>
              <a:clrTo>
                <a:srgbClr val="FDFDFD">
                  <a:alpha val="0"/>
                </a:srgbClr>
              </a:clrTo>
            </a:clrChange>
          </a:blip>
          <a:srcRect/>
          <a:stretch>
            <a:fillRect/>
          </a:stretch>
        </p:blipFill>
        <p:spPr bwMode="auto">
          <a:xfrm>
            <a:off x="2133601" y="3810001"/>
            <a:ext cx="717827" cy="769947"/>
          </a:xfrm>
          <a:prstGeom prst="rect">
            <a:avLst/>
          </a:prstGeom>
          <a:noFill/>
          <a:ln w="12700">
            <a:noFill/>
            <a:miter lim="800000"/>
            <a:headEnd/>
            <a:tailEnd/>
          </a:ln>
        </p:spPr>
      </p:pic>
      <p:sp>
        <p:nvSpPr>
          <p:cNvPr id="17" name="Text Box 6"/>
          <p:cNvSpPr txBox="1">
            <a:spLocks noChangeArrowheads="1"/>
          </p:cNvSpPr>
          <p:nvPr/>
        </p:nvSpPr>
        <p:spPr bwMode="auto">
          <a:xfrm>
            <a:off x="3618363" y="2181875"/>
            <a:ext cx="1825509" cy="329321"/>
          </a:xfrm>
          <a:prstGeom prst="rect">
            <a:avLst/>
          </a:prstGeom>
          <a:noFill/>
          <a:ln w="12700">
            <a:noFill/>
            <a:miter lim="800000"/>
            <a:headEnd/>
            <a:tailEnd/>
          </a:ln>
        </p:spPr>
        <p:txBody>
          <a:bodyPr wrap="square">
            <a:spAutoFit/>
          </a:bodyPr>
          <a:lstStyle/>
          <a:p>
            <a:pPr algn="ctr">
              <a:lnSpc>
                <a:spcPct val="70000"/>
              </a:lnSpc>
              <a:spcBef>
                <a:spcPct val="20000"/>
              </a:spcBef>
              <a:spcAft>
                <a:spcPct val="15000"/>
              </a:spcAft>
              <a:buClr>
                <a:schemeClr val="tx1"/>
              </a:buClr>
              <a:buFont typeface="Wingdings 3" pitchFamily="18" charset="2"/>
              <a:buNone/>
            </a:pPr>
            <a:r>
              <a:rPr lang="en-US" sz="2200" b="1" dirty="0">
                <a:solidFill>
                  <a:srgbClr val="990033"/>
                </a:solidFill>
              </a:rPr>
              <a:t>iSync+</a:t>
            </a:r>
            <a:r>
              <a:rPr lang="en-US" sz="2200" b="1" baseline="30000" dirty="0">
                <a:solidFill>
                  <a:srgbClr val="990033"/>
                </a:solidFill>
                <a:cs typeface="Arial" charset="0"/>
              </a:rPr>
              <a:t>®</a:t>
            </a:r>
          </a:p>
        </p:txBody>
      </p:sp>
      <p:pic>
        <p:nvPicPr>
          <p:cNvPr id="18" name="Picture 6"/>
          <p:cNvPicPr>
            <a:picLocks noChangeAspect="1" noChangeArrowheads="1"/>
          </p:cNvPicPr>
          <p:nvPr/>
        </p:nvPicPr>
        <p:blipFill>
          <a:blip r:embed="rId7" cstate="print">
            <a:clrChange>
              <a:clrFrom>
                <a:srgbClr val="FDFDFD"/>
              </a:clrFrom>
              <a:clrTo>
                <a:srgbClr val="FDFDFD">
                  <a:alpha val="0"/>
                </a:srgbClr>
              </a:clrTo>
            </a:clrChange>
          </a:blip>
          <a:srcRect/>
          <a:stretch>
            <a:fillRect/>
          </a:stretch>
        </p:blipFill>
        <p:spPr bwMode="auto">
          <a:xfrm>
            <a:off x="3800435" y="3937603"/>
            <a:ext cx="795954" cy="533400"/>
          </a:xfrm>
          <a:prstGeom prst="rect">
            <a:avLst/>
          </a:prstGeom>
          <a:noFill/>
          <a:ln w="9525">
            <a:noFill/>
            <a:miter lim="800000"/>
            <a:headEnd/>
            <a:tailEnd/>
          </a:ln>
        </p:spPr>
      </p:pic>
      <p:pic>
        <p:nvPicPr>
          <p:cNvPr id="19" name="Picture 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731530">
            <a:off x="4659190" y="4033357"/>
            <a:ext cx="653518" cy="358584"/>
          </a:xfrm>
          <a:prstGeom prst="rect">
            <a:avLst/>
          </a:prstGeom>
          <a:noFill/>
          <a:ln w="9525">
            <a:noFill/>
            <a:miter lim="800000"/>
            <a:headEnd/>
            <a:tailEnd/>
          </a:ln>
        </p:spPr>
      </p:pic>
      <p:sp>
        <p:nvSpPr>
          <p:cNvPr id="20" name="Text Box 96"/>
          <p:cNvSpPr txBox="1">
            <a:spLocks noChangeArrowheads="1"/>
          </p:cNvSpPr>
          <p:nvPr/>
        </p:nvSpPr>
        <p:spPr bwMode="auto">
          <a:xfrm>
            <a:off x="5435471" y="2185656"/>
            <a:ext cx="1887980" cy="329321"/>
          </a:xfrm>
          <a:prstGeom prst="rect">
            <a:avLst/>
          </a:prstGeom>
          <a:noFill/>
          <a:ln w="12700">
            <a:noFill/>
            <a:miter lim="800000"/>
            <a:headEnd/>
            <a:tailEnd/>
          </a:ln>
        </p:spPr>
        <p:txBody>
          <a:bodyPr wrap="square">
            <a:spAutoFit/>
          </a:bodyPr>
          <a:lstStyle/>
          <a:p>
            <a:pPr algn="ctr">
              <a:lnSpc>
                <a:spcPct val="70000"/>
              </a:lnSpc>
              <a:spcBef>
                <a:spcPct val="20000"/>
              </a:spcBef>
              <a:spcAft>
                <a:spcPct val="15000"/>
              </a:spcAft>
              <a:buClr>
                <a:schemeClr val="tx1"/>
              </a:buClr>
              <a:buFont typeface="Wingdings 3" pitchFamily="18" charset="2"/>
              <a:buNone/>
            </a:pPr>
            <a:r>
              <a:rPr lang="en-US" sz="2200" b="1" dirty="0">
                <a:solidFill>
                  <a:srgbClr val="008080"/>
                </a:solidFill>
              </a:rPr>
              <a:t>iReference+</a:t>
            </a:r>
            <a:r>
              <a:rPr lang="en-US" sz="2200" b="1" baseline="30000" dirty="0">
                <a:solidFill>
                  <a:srgbClr val="008080"/>
                </a:solidFill>
                <a:cs typeface="Arial" charset="0"/>
              </a:rPr>
              <a:t>®</a:t>
            </a:r>
          </a:p>
        </p:txBody>
      </p:sp>
      <p:sp>
        <p:nvSpPr>
          <p:cNvPr id="21" name="Rectangle 121"/>
          <p:cNvSpPr>
            <a:spLocks noChangeArrowheads="1"/>
          </p:cNvSpPr>
          <p:nvPr/>
        </p:nvSpPr>
        <p:spPr bwMode="auto">
          <a:xfrm>
            <a:off x="5456647" y="2531299"/>
            <a:ext cx="1856062" cy="584775"/>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pPr>
            <a:r>
              <a:rPr lang="en-US" sz="1600" b="1" u="sng" dirty="0">
                <a:solidFill>
                  <a:srgbClr val="008080"/>
                </a:solidFill>
              </a:rPr>
              <a:t>GPS/GNSS Rb OCXO Standards</a:t>
            </a:r>
          </a:p>
        </p:txBody>
      </p:sp>
      <p:sp>
        <p:nvSpPr>
          <p:cNvPr id="22" name="Text Box 30"/>
          <p:cNvSpPr txBox="1">
            <a:spLocks noChangeArrowheads="1"/>
          </p:cNvSpPr>
          <p:nvPr/>
        </p:nvSpPr>
        <p:spPr bwMode="auto">
          <a:xfrm>
            <a:off x="7312709" y="2190521"/>
            <a:ext cx="1831290" cy="329321"/>
          </a:xfrm>
          <a:prstGeom prst="rect">
            <a:avLst/>
          </a:prstGeom>
          <a:noFill/>
          <a:ln w="12700">
            <a:noFill/>
            <a:miter lim="800000"/>
            <a:headEnd/>
            <a:tailEnd/>
          </a:ln>
        </p:spPr>
        <p:txBody>
          <a:bodyPr wrap="square">
            <a:spAutoFit/>
          </a:bodyPr>
          <a:lstStyle/>
          <a:p>
            <a:pPr algn="ctr">
              <a:lnSpc>
                <a:spcPct val="70000"/>
              </a:lnSpc>
              <a:spcBef>
                <a:spcPct val="20000"/>
              </a:spcBef>
              <a:spcAft>
                <a:spcPct val="15000"/>
              </a:spcAft>
              <a:buClr>
                <a:schemeClr val="tx1"/>
              </a:buClr>
              <a:buFont typeface="Wingdings 3" pitchFamily="18" charset="2"/>
              <a:buNone/>
            </a:pPr>
            <a:r>
              <a:rPr lang="en-US" sz="2200" b="1" dirty="0">
                <a:solidFill>
                  <a:srgbClr val="FF9900"/>
                </a:solidFill>
              </a:rPr>
              <a:t>iTest+</a:t>
            </a:r>
            <a:r>
              <a:rPr lang="en-US" sz="2200" b="1" baseline="30000" dirty="0">
                <a:solidFill>
                  <a:srgbClr val="FF9900"/>
                </a:solidFill>
                <a:cs typeface="Arial" charset="0"/>
              </a:rPr>
              <a:t>®</a:t>
            </a:r>
          </a:p>
        </p:txBody>
      </p:sp>
      <p:pic>
        <p:nvPicPr>
          <p:cNvPr id="23" name="Picture 4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730293" y="4548538"/>
            <a:ext cx="1095876" cy="643232"/>
          </a:xfrm>
          <a:prstGeom prst="rect">
            <a:avLst/>
          </a:prstGeom>
          <a:noFill/>
          <a:ln w="9525">
            <a:noFill/>
            <a:miter lim="800000"/>
            <a:headEnd/>
            <a:tailEnd/>
          </a:ln>
        </p:spPr>
      </p:pic>
      <p:pic>
        <p:nvPicPr>
          <p:cNvPr id="24" name="Picture 46"/>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605406" y="3004935"/>
            <a:ext cx="1371600" cy="393700"/>
          </a:xfrm>
          <a:prstGeom prst="rect">
            <a:avLst/>
          </a:prstGeom>
          <a:noFill/>
          <a:ln w="9525">
            <a:noFill/>
            <a:miter lim="800000"/>
            <a:headEnd/>
            <a:tailEnd/>
          </a:ln>
        </p:spPr>
      </p:pic>
      <p:pic>
        <p:nvPicPr>
          <p:cNvPr id="25" name="Picture 8"/>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527828" y="3272771"/>
            <a:ext cx="384906" cy="382031"/>
          </a:xfrm>
          <a:prstGeom prst="rect">
            <a:avLst/>
          </a:prstGeom>
          <a:noFill/>
          <a:ln w="12700">
            <a:noFill/>
            <a:miter lim="800000"/>
            <a:headEnd/>
            <a:tailEnd/>
          </a:ln>
        </p:spPr>
      </p:pic>
      <p:cxnSp>
        <p:nvCxnSpPr>
          <p:cNvPr id="26" name="Straight Connector 25"/>
          <p:cNvCxnSpPr/>
          <p:nvPr/>
        </p:nvCxnSpPr>
        <p:spPr>
          <a:xfrm>
            <a:off x="3618488" y="2097375"/>
            <a:ext cx="0" cy="34080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Text Box 6"/>
          <p:cNvSpPr txBox="1">
            <a:spLocks noChangeArrowheads="1"/>
          </p:cNvSpPr>
          <p:nvPr/>
        </p:nvSpPr>
        <p:spPr bwMode="auto">
          <a:xfrm>
            <a:off x="1816020" y="2182194"/>
            <a:ext cx="1809593" cy="329321"/>
          </a:xfrm>
          <a:prstGeom prst="rect">
            <a:avLst/>
          </a:prstGeom>
          <a:noFill/>
          <a:ln w="12700">
            <a:noFill/>
            <a:miter lim="800000"/>
            <a:headEnd/>
            <a:tailEnd/>
          </a:ln>
        </p:spPr>
        <p:txBody>
          <a:bodyPr wrap="square">
            <a:spAutoFit/>
          </a:bodyPr>
          <a:lstStyle/>
          <a:p>
            <a:pPr algn="ctr">
              <a:lnSpc>
                <a:spcPct val="70000"/>
              </a:lnSpc>
              <a:spcBef>
                <a:spcPct val="20000"/>
              </a:spcBef>
              <a:spcAft>
                <a:spcPct val="15000"/>
              </a:spcAft>
              <a:buClr>
                <a:schemeClr val="tx1"/>
              </a:buClr>
              <a:buFont typeface="Wingdings 3" pitchFamily="18" charset="2"/>
              <a:buNone/>
            </a:pPr>
            <a:r>
              <a:rPr lang="en-US" sz="2200" b="1" dirty="0">
                <a:solidFill>
                  <a:schemeClr val="bg2">
                    <a:lumMod val="25000"/>
                  </a:schemeClr>
                </a:solidFill>
              </a:rPr>
              <a:t>iSpace+</a:t>
            </a:r>
            <a:r>
              <a:rPr lang="en-US" sz="2200" b="1" baseline="30000" dirty="0">
                <a:solidFill>
                  <a:schemeClr val="bg2">
                    <a:lumMod val="25000"/>
                  </a:schemeClr>
                </a:solidFill>
              </a:rPr>
              <a:t>™</a:t>
            </a:r>
            <a:endParaRPr lang="en-US" sz="2200" b="1" baseline="30000" dirty="0">
              <a:solidFill>
                <a:schemeClr val="bg2">
                  <a:lumMod val="25000"/>
                </a:schemeClr>
              </a:solidFill>
              <a:cs typeface="Arial" charset="0"/>
            </a:endParaRPr>
          </a:p>
        </p:txBody>
      </p:sp>
      <p:cxnSp>
        <p:nvCxnSpPr>
          <p:cNvPr id="28" name="Straight Connector 27"/>
          <p:cNvCxnSpPr/>
          <p:nvPr/>
        </p:nvCxnSpPr>
        <p:spPr>
          <a:xfrm>
            <a:off x="1828800" y="2112336"/>
            <a:ext cx="0" cy="34080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Rectangle 116"/>
          <p:cNvSpPr>
            <a:spLocks noChangeArrowheads="1"/>
          </p:cNvSpPr>
          <p:nvPr/>
        </p:nvSpPr>
        <p:spPr bwMode="auto">
          <a:xfrm>
            <a:off x="3641404" y="2518751"/>
            <a:ext cx="1791709" cy="584775"/>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pPr>
            <a:r>
              <a:rPr lang="en-US" sz="1600" b="1" u="sng" dirty="0">
                <a:solidFill>
                  <a:srgbClr val="990033"/>
                </a:solidFill>
              </a:rPr>
              <a:t>GPS/GNSS Rb OCXO Oscillators</a:t>
            </a:r>
          </a:p>
        </p:txBody>
      </p:sp>
      <p:sp>
        <p:nvSpPr>
          <p:cNvPr id="30" name="Rectangle 105"/>
          <p:cNvSpPr>
            <a:spLocks noChangeArrowheads="1"/>
          </p:cNvSpPr>
          <p:nvPr/>
        </p:nvSpPr>
        <p:spPr bwMode="auto">
          <a:xfrm>
            <a:off x="3642026" y="3547646"/>
            <a:ext cx="1793574" cy="338554"/>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defRPr/>
            </a:pPr>
            <a:r>
              <a:rPr lang="en-US" sz="1600" b="1" dirty="0">
                <a:solidFill>
                  <a:srgbClr val="990033"/>
                </a:solidFill>
              </a:rPr>
              <a:t>GPS-locked Rb</a:t>
            </a:r>
          </a:p>
        </p:txBody>
      </p:sp>
      <p:sp>
        <p:nvSpPr>
          <p:cNvPr id="31" name="Rectangle 105"/>
          <p:cNvSpPr>
            <a:spLocks noChangeArrowheads="1"/>
          </p:cNvSpPr>
          <p:nvPr/>
        </p:nvSpPr>
        <p:spPr bwMode="auto">
          <a:xfrm>
            <a:off x="3681964" y="4451835"/>
            <a:ext cx="1803429" cy="338554"/>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defRPr/>
            </a:pPr>
            <a:r>
              <a:rPr lang="en-US" sz="1600" b="1" dirty="0">
                <a:solidFill>
                  <a:srgbClr val="990033"/>
                </a:solidFill>
              </a:rPr>
              <a:t>GPS Rb or OCXO</a:t>
            </a:r>
          </a:p>
        </p:txBody>
      </p:sp>
      <p:cxnSp>
        <p:nvCxnSpPr>
          <p:cNvPr id="32" name="Straight Connector 31"/>
          <p:cNvCxnSpPr/>
          <p:nvPr/>
        </p:nvCxnSpPr>
        <p:spPr>
          <a:xfrm flipV="1">
            <a:off x="-38101" y="2483591"/>
            <a:ext cx="9182101" cy="211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3" name="Rectangle 105"/>
          <p:cNvSpPr>
            <a:spLocks noChangeArrowheads="1"/>
          </p:cNvSpPr>
          <p:nvPr/>
        </p:nvSpPr>
        <p:spPr bwMode="auto">
          <a:xfrm>
            <a:off x="5497533" y="3375025"/>
            <a:ext cx="1793574" cy="338554"/>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defRPr/>
            </a:pPr>
            <a:r>
              <a:rPr lang="en-US" sz="1600" b="1" dirty="0">
                <a:solidFill>
                  <a:srgbClr val="008080"/>
                </a:solidFill>
              </a:rPr>
              <a:t>GPS-locked Rb</a:t>
            </a:r>
          </a:p>
        </p:txBody>
      </p:sp>
      <p:sp>
        <p:nvSpPr>
          <p:cNvPr id="34" name="Rectangle 121"/>
          <p:cNvSpPr>
            <a:spLocks noChangeArrowheads="1"/>
          </p:cNvSpPr>
          <p:nvPr/>
        </p:nvSpPr>
        <p:spPr bwMode="auto">
          <a:xfrm>
            <a:off x="7312712" y="2530012"/>
            <a:ext cx="1831291" cy="338554"/>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pPr>
            <a:r>
              <a:rPr lang="en-US" sz="1600" b="1" u="sng" dirty="0">
                <a:solidFill>
                  <a:srgbClr val="FF9900"/>
                </a:solidFill>
              </a:rPr>
              <a:t>Clock Instruments</a:t>
            </a:r>
          </a:p>
        </p:txBody>
      </p:sp>
      <p:sp>
        <p:nvSpPr>
          <p:cNvPr id="35" name="Rectangle 105"/>
          <p:cNvSpPr>
            <a:spLocks noChangeArrowheads="1"/>
          </p:cNvSpPr>
          <p:nvPr/>
        </p:nvSpPr>
        <p:spPr bwMode="auto">
          <a:xfrm>
            <a:off x="7377578" y="3289027"/>
            <a:ext cx="1793574" cy="338554"/>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defRPr/>
            </a:pPr>
            <a:r>
              <a:rPr lang="en-US" sz="1600" b="1" dirty="0">
                <a:solidFill>
                  <a:srgbClr val="FF9900"/>
                </a:solidFill>
              </a:rPr>
              <a:t>1ps ADEV</a:t>
            </a:r>
          </a:p>
        </p:txBody>
      </p:sp>
      <p:grpSp>
        <p:nvGrpSpPr>
          <p:cNvPr id="36" name="Group 35"/>
          <p:cNvGrpSpPr/>
          <p:nvPr/>
        </p:nvGrpSpPr>
        <p:grpSpPr>
          <a:xfrm>
            <a:off x="7605409" y="3581402"/>
            <a:ext cx="1338237" cy="594553"/>
            <a:chOff x="7578944" y="2791286"/>
            <a:chExt cx="1415236" cy="541917"/>
          </a:xfrm>
        </p:grpSpPr>
        <p:pic>
          <p:nvPicPr>
            <p:cNvPr id="37" name="Picture 36"/>
            <p:cNvPicPr>
              <a:picLocks noChangeAspect="1"/>
            </p:cNvPicPr>
            <p:nvPr/>
          </p:nvPicPr>
          <p:blipFill>
            <a:blip r:embed="rId12" cstate="print"/>
            <a:stretch>
              <a:fillRect/>
            </a:stretch>
          </p:blipFill>
          <p:spPr>
            <a:xfrm>
              <a:off x="7578944" y="3006051"/>
              <a:ext cx="1415236" cy="327152"/>
            </a:xfrm>
            <a:prstGeom prst="rect">
              <a:avLst/>
            </a:prstGeom>
          </p:spPr>
        </p:pic>
        <p:pic>
          <p:nvPicPr>
            <p:cNvPr id="38" name="Picture 37"/>
            <p:cNvPicPr>
              <a:picLocks noChangeAspect="1"/>
            </p:cNvPicPr>
            <p:nvPr/>
          </p:nvPicPr>
          <p:blipFill>
            <a:blip r:embed="rId13" cstate="print"/>
            <a:stretch>
              <a:fillRect/>
            </a:stretch>
          </p:blipFill>
          <p:spPr>
            <a:xfrm>
              <a:off x="8437238" y="2791286"/>
              <a:ext cx="336681" cy="258985"/>
            </a:xfrm>
            <a:prstGeom prst="rect">
              <a:avLst/>
            </a:prstGeom>
          </p:spPr>
        </p:pic>
      </p:grpSp>
      <p:sp>
        <p:nvSpPr>
          <p:cNvPr id="39" name="Rectangle 105"/>
          <p:cNvSpPr>
            <a:spLocks noChangeArrowheads="1"/>
          </p:cNvSpPr>
          <p:nvPr/>
        </p:nvSpPr>
        <p:spPr bwMode="auto">
          <a:xfrm>
            <a:off x="7315200" y="4148216"/>
            <a:ext cx="1862822" cy="338554"/>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defRPr/>
            </a:pPr>
            <a:r>
              <a:rPr lang="en-US" sz="1600" b="1" dirty="0">
                <a:solidFill>
                  <a:srgbClr val="FF9900"/>
                </a:solidFill>
              </a:rPr>
              <a:t>GPS Rb &amp; 1ps ADEV</a:t>
            </a:r>
          </a:p>
        </p:txBody>
      </p:sp>
      <p:sp>
        <p:nvSpPr>
          <p:cNvPr id="40" name="Rectangle 105"/>
          <p:cNvSpPr>
            <a:spLocks noChangeArrowheads="1"/>
          </p:cNvSpPr>
          <p:nvPr/>
        </p:nvSpPr>
        <p:spPr bwMode="auto">
          <a:xfrm>
            <a:off x="7318854" y="5083877"/>
            <a:ext cx="1821695" cy="338554"/>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defRPr/>
            </a:pPr>
            <a:r>
              <a:rPr lang="en-US" sz="1600" b="1" dirty="0">
                <a:solidFill>
                  <a:srgbClr val="FF9900"/>
                </a:solidFill>
              </a:rPr>
              <a:t>100fs Synthesizer</a:t>
            </a:r>
          </a:p>
        </p:txBody>
      </p:sp>
      <p:pic>
        <p:nvPicPr>
          <p:cNvPr id="41" name="Picture 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4237" y="3755619"/>
            <a:ext cx="830238" cy="585705"/>
          </a:xfrm>
          <a:prstGeom prst="rect">
            <a:avLst/>
          </a:prstGeom>
        </p:spPr>
      </p:pic>
      <p:pic>
        <p:nvPicPr>
          <p:cNvPr id="42" name="Picture 41"/>
          <p:cNvPicPr>
            <a:picLocks noChangeAspect="1"/>
          </p:cNvPicPr>
          <p:nvPr/>
        </p:nvPicPr>
        <p:blipFill>
          <a:blip r:embed="rId15" cstate="print"/>
          <a:stretch>
            <a:fillRect/>
          </a:stretch>
        </p:blipFill>
        <p:spPr>
          <a:xfrm>
            <a:off x="5716450" y="3161559"/>
            <a:ext cx="1352853" cy="269430"/>
          </a:xfrm>
          <a:prstGeom prst="rect">
            <a:avLst/>
          </a:prstGeom>
        </p:spPr>
      </p:pic>
      <p:sp>
        <p:nvSpPr>
          <p:cNvPr id="43" name="Rectangle 105"/>
          <p:cNvSpPr>
            <a:spLocks noChangeArrowheads="1"/>
          </p:cNvSpPr>
          <p:nvPr/>
        </p:nvSpPr>
        <p:spPr bwMode="auto">
          <a:xfrm>
            <a:off x="5448900" y="4107899"/>
            <a:ext cx="1897504" cy="338554"/>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defRPr/>
            </a:pPr>
            <a:r>
              <a:rPr lang="en-US" sz="1600" b="1" dirty="0">
                <a:solidFill>
                  <a:srgbClr val="008080"/>
                </a:solidFill>
              </a:rPr>
              <a:t>GPS Rb &amp; LN OCXO</a:t>
            </a:r>
          </a:p>
        </p:txBody>
      </p:sp>
      <p:pic>
        <p:nvPicPr>
          <p:cNvPr id="44" name="Picture 43"/>
          <p:cNvPicPr>
            <a:picLocks noChangeAspect="1"/>
          </p:cNvPicPr>
          <p:nvPr/>
        </p:nvPicPr>
        <p:blipFill>
          <a:blip r:embed="rId16" cstate="print"/>
          <a:stretch>
            <a:fillRect/>
          </a:stretch>
        </p:blipFill>
        <p:spPr>
          <a:xfrm>
            <a:off x="3643411" y="4887127"/>
            <a:ext cx="601255" cy="489776"/>
          </a:xfrm>
          <a:prstGeom prst="rect">
            <a:avLst/>
          </a:prstGeom>
        </p:spPr>
      </p:pic>
      <p:sp>
        <p:nvSpPr>
          <p:cNvPr id="45" name="Rectangle 105"/>
          <p:cNvSpPr>
            <a:spLocks noChangeArrowheads="1"/>
          </p:cNvSpPr>
          <p:nvPr/>
        </p:nvSpPr>
        <p:spPr bwMode="auto">
          <a:xfrm>
            <a:off x="4009702" y="4816865"/>
            <a:ext cx="1560387" cy="584775"/>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defRPr/>
            </a:pPr>
            <a:r>
              <a:rPr lang="en-US" sz="1600" b="1" dirty="0">
                <a:solidFill>
                  <a:srgbClr val="990033"/>
                </a:solidFill>
              </a:rPr>
              <a:t>GPS-locked Rb &amp; LN OCXO</a:t>
            </a:r>
          </a:p>
        </p:txBody>
      </p:sp>
      <p:pic>
        <p:nvPicPr>
          <p:cNvPr id="46" name="Picture 45"/>
          <p:cNvPicPr>
            <a:picLocks noChangeAspect="1"/>
          </p:cNvPicPr>
          <p:nvPr/>
        </p:nvPicPr>
        <p:blipFill>
          <a:blip r:embed="rId17" cstate="print"/>
          <a:stretch>
            <a:fillRect/>
          </a:stretch>
        </p:blipFill>
        <p:spPr>
          <a:xfrm>
            <a:off x="288326" y="2936529"/>
            <a:ext cx="705344" cy="530515"/>
          </a:xfrm>
          <a:prstGeom prst="rect">
            <a:avLst/>
          </a:prstGeom>
        </p:spPr>
      </p:pic>
      <p:pic>
        <p:nvPicPr>
          <p:cNvPr id="47" name="Picture 46"/>
          <p:cNvPicPr>
            <a:picLocks noChangeAspect="1"/>
          </p:cNvPicPr>
          <p:nvPr/>
        </p:nvPicPr>
        <p:blipFill>
          <a:blip r:embed="rId18" cstate="print"/>
          <a:stretch>
            <a:fillRect/>
          </a:stretch>
        </p:blipFill>
        <p:spPr>
          <a:xfrm>
            <a:off x="5566644" y="4775341"/>
            <a:ext cx="620376" cy="711061"/>
          </a:xfrm>
          <a:prstGeom prst="rect">
            <a:avLst/>
          </a:prstGeom>
        </p:spPr>
      </p:pic>
      <p:cxnSp>
        <p:nvCxnSpPr>
          <p:cNvPr id="51" name="Straight Connector 50"/>
          <p:cNvCxnSpPr/>
          <p:nvPr/>
        </p:nvCxnSpPr>
        <p:spPr>
          <a:xfrm>
            <a:off x="5448900" y="2109797"/>
            <a:ext cx="0" cy="34080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312968" y="2109797"/>
            <a:ext cx="0" cy="340807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397648" y="1795046"/>
            <a:ext cx="3746352" cy="338554"/>
          </a:xfrm>
          <a:prstGeom prst="rect">
            <a:avLst/>
          </a:prstGeom>
          <a:solidFill>
            <a:schemeClr val="accent2">
              <a:lumMod val="60000"/>
              <a:lumOff val="40000"/>
            </a:schemeClr>
          </a:solidFill>
          <a:ln>
            <a:noFill/>
          </a:ln>
        </p:spPr>
        <p:txBody>
          <a:bodyPr wrap="square" rtlCol="0">
            <a:spAutoFit/>
          </a:bodyPr>
          <a:lstStyle/>
          <a:p>
            <a:pPr algn="ctr"/>
            <a:r>
              <a:rPr lang="en-US" sz="1600" b="1" dirty="0" smtClean="0">
                <a:solidFill>
                  <a:schemeClr val="tx1">
                    <a:lumMod val="65000"/>
                    <a:lumOff val="35000"/>
                  </a:schemeClr>
                </a:solidFill>
              </a:rPr>
              <a:t>SYSTÈMES</a:t>
            </a:r>
            <a:endParaRPr lang="en-US" sz="1600" b="1" dirty="0">
              <a:solidFill>
                <a:schemeClr val="tx1">
                  <a:lumMod val="65000"/>
                  <a:lumOff val="35000"/>
                </a:schemeClr>
              </a:solidFill>
            </a:endParaRPr>
          </a:p>
        </p:txBody>
      </p:sp>
      <p:sp>
        <p:nvSpPr>
          <p:cNvPr id="54" name="TextBox 53"/>
          <p:cNvSpPr txBox="1"/>
          <p:nvPr/>
        </p:nvSpPr>
        <p:spPr>
          <a:xfrm>
            <a:off x="-28173" y="1795046"/>
            <a:ext cx="5474609" cy="338554"/>
          </a:xfrm>
          <a:prstGeom prst="rect">
            <a:avLst/>
          </a:prstGeom>
          <a:solidFill>
            <a:schemeClr val="accent2">
              <a:lumMod val="20000"/>
              <a:lumOff val="80000"/>
            </a:schemeClr>
          </a:solidFill>
          <a:ln>
            <a:noFill/>
          </a:ln>
        </p:spPr>
        <p:txBody>
          <a:bodyPr wrap="square" rtlCol="0">
            <a:spAutoFit/>
          </a:bodyPr>
          <a:lstStyle/>
          <a:p>
            <a:pPr algn="ctr"/>
            <a:r>
              <a:rPr lang="en-US" sz="1600" b="1" dirty="0" smtClean="0">
                <a:solidFill>
                  <a:schemeClr val="tx1">
                    <a:lumMod val="65000"/>
                    <a:lumOff val="35000"/>
                  </a:schemeClr>
                </a:solidFill>
              </a:rPr>
              <a:t>COMPOSANTS</a:t>
            </a:r>
            <a:endParaRPr lang="en-US" sz="1600" b="1" dirty="0">
              <a:solidFill>
                <a:schemeClr val="tx1">
                  <a:lumMod val="65000"/>
                  <a:lumOff val="35000"/>
                </a:schemeClr>
              </a:solidFill>
            </a:endParaRPr>
          </a:p>
        </p:txBody>
      </p:sp>
      <p:pic>
        <p:nvPicPr>
          <p:cNvPr id="55" name="Picture 54"/>
          <p:cNvPicPr>
            <a:picLocks noChangeAspect="1"/>
          </p:cNvPicPr>
          <p:nvPr/>
        </p:nvPicPr>
        <p:blipFill>
          <a:blip r:embed="rId19" cstate="print"/>
          <a:stretch>
            <a:fillRect/>
          </a:stretch>
        </p:blipFill>
        <p:spPr>
          <a:xfrm>
            <a:off x="5700423" y="3619626"/>
            <a:ext cx="1411960" cy="507383"/>
          </a:xfrm>
          <a:prstGeom prst="rect">
            <a:avLst/>
          </a:prstGeom>
        </p:spPr>
      </p:pic>
      <p:sp>
        <p:nvSpPr>
          <p:cNvPr id="57" name="Title 1"/>
          <p:cNvSpPr txBox="1">
            <a:spLocks/>
          </p:cNvSpPr>
          <p:nvPr/>
        </p:nvSpPr>
        <p:spPr>
          <a:xfrm>
            <a:off x="1028694" y="422281"/>
            <a:ext cx="7405883" cy="995559"/>
          </a:xfrm>
          <a:prstGeom prst="rect">
            <a:avLst/>
          </a:prstGeom>
        </p:spPr>
        <p:txBody>
          <a:bodyPr/>
          <a:lstStyle>
            <a:lvl1pPr algn="l" defTabSz="6858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fr-CH" sz="3200" dirty="0" smtClean="0">
                <a:solidFill>
                  <a:srgbClr val="0070C0"/>
                </a:solidFill>
                <a:latin typeface="+mn-lt"/>
              </a:rPr>
              <a:t>Spectratime </a:t>
            </a:r>
            <a:r>
              <a:rPr lang="fr-CH" sz="3200" dirty="0" err="1" smtClean="0">
                <a:solidFill>
                  <a:srgbClr val="0070C0"/>
                </a:solidFill>
                <a:latin typeface="+mn-lt"/>
              </a:rPr>
              <a:t>atomic</a:t>
            </a:r>
            <a:r>
              <a:rPr lang="fr-CH" sz="3200" dirty="0" smtClean="0">
                <a:solidFill>
                  <a:srgbClr val="0070C0"/>
                </a:solidFill>
                <a:latin typeface="+mn-lt"/>
              </a:rPr>
              <a:t> </a:t>
            </a:r>
            <a:r>
              <a:rPr lang="fr-CH" sz="3200" dirty="0" err="1" smtClean="0">
                <a:solidFill>
                  <a:srgbClr val="0070C0"/>
                </a:solidFill>
                <a:latin typeface="+mn-lt"/>
              </a:rPr>
              <a:t>clocks</a:t>
            </a:r>
            <a:r>
              <a:rPr lang="fr-CH" sz="3200" dirty="0" smtClean="0">
                <a:solidFill>
                  <a:srgbClr val="0070C0"/>
                </a:solidFill>
                <a:latin typeface="+mn-lt"/>
              </a:rPr>
              <a:t> in 2017</a:t>
            </a:r>
            <a:endParaRPr lang="fr-CH" sz="3200" dirty="0">
              <a:solidFill>
                <a:srgbClr val="0070C0"/>
              </a:solidFill>
              <a:latin typeface="+mn-lt"/>
            </a:endParaRPr>
          </a:p>
        </p:txBody>
      </p:sp>
      <p:sp>
        <p:nvSpPr>
          <p:cNvPr id="56" name="Rectangle 116"/>
          <p:cNvSpPr>
            <a:spLocks noChangeArrowheads="1"/>
          </p:cNvSpPr>
          <p:nvPr/>
        </p:nvSpPr>
        <p:spPr bwMode="auto">
          <a:xfrm>
            <a:off x="-76493" y="4591236"/>
            <a:ext cx="1989130" cy="338554"/>
          </a:xfrm>
          <a:prstGeom prst="rect">
            <a:avLst/>
          </a:prstGeom>
          <a:noFill/>
          <a:ln w="12700">
            <a:noFill/>
            <a:miter lim="800000"/>
            <a:headEnd/>
            <a:tailEnd/>
          </a:ln>
        </p:spPr>
        <p:txBody>
          <a:bodyPr wrap="square">
            <a:spAutoFit/>
          </a:bodyPr>
          <a:lstStyle/>
          <a:p>
            <a:pPr algn="ctr">
              <a:spcBef>
                <a:spcPct val="50000"/>
              </a:spcBef>
              <a:spcAft>
                <a:spcPct val="15000"/>
              </a:spcAft>
              <a:buClr>
                <a:schemeClr val="tx1"/>
              </a:buClr>
              <a:buFont typeface="Wingdings 3" pitchFamily="18" charset="2"/>
              <a:buNone/>
            </a:pPr>
            <a:r>
              <a:rPr lang="en-US" sz="1600" b="1" u="sng" dirty="0">
                <a:solidFill>
                  <a:srgbClr val="0070C0"/>
                </a:solidFill>
              </a:rPr>
              <a:t>Chip Scale Atomic </a:t>
            </a:r>
            <a:r>
              <a:rPr lang="en-US" sz="1600" b="1" u="sng" dirty="0" err="1">
                <a:solidFill>
                  <a:srgbClr val="0070C0"/>
                </a:solidFill>
              </a:rPr>
              <a:t>Rb</a:t>
            </a:r>
            <a:endParaRPr lang="en-US" sz="1600" b="1" u="sng" dirty="0">
              <a:solidFill>
                <a:srgbClr val="0070C0"/>
              </a:solidFill>
            </a:endParaRPr>
          </a:p>
        </p:txBody>
      </p:sp>
      <p:sp>
        <p:nvSpPr>
          <p:cNvPr id="60" name="TextBox 59"/>
          <p:cNvSpPr txBox="1"/>
          <p:nvPr/>
        </p:nvSpPr>
        <p:spPr>
          <a:xfrm>
            <a:off x="515031" y="4934892"/>
            <a:ext cx="1520081" cy="369332"/>
          </a:xfrm>
          <a:prstGeom prst="rect">
            <a:avLst/>
          </a:prstGeom>
          <a:noFill/>
        </p:spPr>
        <p:txBody>
          <a:bodyPr wrap="square" rtlCol="0">
            <a:spAutoFit/>
          </a:bodyPr>
          <a:lstStyle/>
          <a:p>
            <a:pPr algn="ctr"/>
            <a:r>
              <a:rPr lang="fr-CH" dirty="0" err="1" smtClean="0">
                <a:solidFill>
                  <a:srgbClr val="C00000"/>
                </a:solidFill>
              </a:rPr>
              <a:t>MiniRb</a:t>
            </a:r>
            <a:endParaRPr lang="fr-CH" dirty="0">
              <a:solidFill>
                <a:srgbClr val="C00000"/>
              </a:solidFill>
            </a:endParaRPr>
          </a:p>
        </p:txBody>
      </p:sp>
      <p:sp>
        <p:nvSpPr>
          <p:cNvPr id="62" name="TextBox 61"/>
          <p:cNvSpPr txBox="1"/>
          <p:nvPr/>
        </p:nvSpPr>
        <p:spPr>
          <a:xfrm>
            <a:off x="6065835" y="4921782"/>
            <a:ext cx="1385108" cy="369332"/>
          </a:xfrm>
          <a:prstGeom prst="rect">
            <a:avLst/>
          </a:prstGeom>
          <a:noFill/>
        </p:spPr>
        <p:txBody>
          <a:bodyPr wrap="square" rtlCol="0">
            <a:spAutoFit/>
          </a:bodyPr>
          <a:lstStyle/>
          <a:p>
            <a:pPr algn="ctr"/>
            <a:r>
              <a:rPr lang="en-US" dirty="0" err="1">
                <a:solidFill>
                  <a:srgbClr val="C00000"/>
                </a:solidFill>
              </a:rPr>
              <a:t>iMaser</a:t>
            </a:r>
            <a:r>
              <a:rPr lang="en-US" dirty="0">
                <a:solidFill>
                  <a:srgbClr val="C00000"/>
                </a:solidFill>
              </a:rPr>
              <a:t>/P/G</a:t>
            </a:r>
          </a:p>
        </p:txBody>
      </p:sp>
      <p:sp>
        <p:nvSpPr>
          <p:cNvPr id="64" name="Rectangle 121"/>
          <p:cNvSpPr>
            <a:spLocks noChangeArrowheads="1"/>
          </p:cNvSpPr>
          <p:nvPr/>
        </p:nvSpPr>
        <p:spPr bwMode="auto">
          <a:xfrm>
            <a:off x="5445976" y="4419600"/>
            <a:ext cx="1856062" cy="338554"/>
          </a:xfrm>
          <a:prstGeom prst="rect">
            <a:avLst/>
          </a:prstGeom>
          <a:noFill/>
          <a:ln w="12700">
            <a:noFill/>
            <a:miter lim="800000"/>
            <a:headEnd/>
            <a:tailEnd/>
          </a:ln>
        </p:spPr>
        <p:txBody>
          <a:bodyPr wrap="square">
            <a:spAutoFit/>
          </a:bodyPr>
          <a:lstStyle/>
          <a:p>
            <a:pPr>
              <a:spcBef>
                <a:spcPct val="50000"/>
              </a:spcBef>
              <a:spcAft>
                <a:spcPct val="15000"/>
              </a:spcAft>
              <a:buClr>
                <a:schemeClr val="tx1"/>
              </a:buClr>
              <a:buFont typeface="Wingdings 3" pitchFamily="18" charset="2"/>
              <a:buNone/>
            </a:pPr>
            <a:r>
              <a:rPr lang="en-US" sz="1600" b="1" u="sng" dirty="0">
                <a:solidFill>
                  <a:srgbClr val="008080"/>
                </a:solidFill>
              </a:rPr>
              <a:t>Active Maser</a:t>
            </a:r>
          </a:p>
        </p:txBody>
      </p:sp>
      <p:pic>
        <p:nvPicPr>
          <p:cNvPr id="66" name="Image 1"/>
          <p:cNvPicPr>
            <a:picLocks noChangeAspect="1" noChangeArrowheads="1"/>
          </p:cNvPicPr>
          <p:nvPr/>
        </p:nvPicPr>
        <p:blipFill>
          <a:blip r:embed="rId20" cstate="print"/>
          <a:srcRect/>
          <a:stretch>
            <a:fillRect/>
          </a:stretch>
        </p:blipFill>
        <p:spPr bwMode="auto">
          <a:xfrm>
            <a:off x="3048000" y="3810001"/>
            <a:ext cx="457200" cy="271991"/>
          </a:xfrm>
          <a:prstGeom prst="rect">
            <a:avLst/>
          </a:prstGeom>
          <a:noFill/>
          <a:ln w="9525">
            <a:noFill/>
            <a:miter lim="800000"/>
            <a:headEnd/>
            <a:tailEnd/>
          </a:ln>
        </p:spPr>
      </p:pic>
      <p:pic>
        <p:nvPicPr>
          <p:cNvPr id="67" name="Picture 1"/>
          <p:cNvPicPr>
            <a:picLocks noChangeAspect="1" noChangeArrowheads="1"/>
          </p:cNvPicPr>
          <p:nvPr/>
        </p:nvPicPr>
        <p:blipFill>
          <a:blip r:embed="rId21" cstate="print"/>
          <a:srcRect/>
          <a:stretch>
            <a:fillRect/>
          </a:stretch>
        </p:blipFill>
        <p:spPr bwMode="auto">
          <a:xfrm>
            <a:off x="304800" y="4953001"/>
            <a:ext cx="524017" cy="423863"/>
          </a:xfrm>
          <a:prstGeom prst="rect">
            <a:avLst/>
          </a:prstGeom>
          <a:noFill/>
          <a:ln w="9525">
            <a:noFill/>
            <a:miter lim="800000"/>
            <a:headEnd/>
            <a:tailEnd/>
          </a:ln>
        </p:spPr>
      </p:pic>
    </p:spTree>
    <p:extLst>
      <p:ext uri="{BB962C8B-B14F-4D97-AF65-F5344CB8AC3E}">
        <p14:creationId xmlns:p14="http://schemas.microsoft.com/office/powerpoint/2010/main" val="2527019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38113" y="342900"/>
            <a:ext cx="8840787" cy="762000"/>
          </a:xfrm>
          <a:prstGeom prst="rect">
            <a:avLst/>
          </a:prstGeom>
          <a:noFill/>
          <a:ln w="9525">
            <a:noFill/>
            <a:miter lim="800000"/>
            <a:headEnd/>
            <a:tailEnd/>
          </a:ln>
          <a:effectLst/>
        </p:spPr>
        <p:txBody>
          <a:bodyPr lIns="87886" tIns="43943" rIns="87886" bIns="43943" anchor="ctr"/>
          <a:lstStyle/>
          <a:p>
            <a:pPr algn="ctr" defTabSz="873125" eaLnBrk="0" hangingPunct="0"/>
            <a:endParaRPr lang="fr-CH" sz="3400">
              <a:solidFill>
                <a:schemeClr val="tx2"/>
              </a:solidFill>
            </a:endParaRPr>
          </a:p>
        </p:txBody>
      </p:sp>
      <p:pic>
        <p:nvPicPr>
          <p:cNvPr id="79875" name="Picture 3" descr="GPS Sphères 001"/>
          <p:cNvPicPr>
            <a:picLocks noChangeAspect="1" noChangeArrowheads="1"/>
          </p:cNvPicPr>
          <p:nvPr/>
        </p:nvPicPr>
        <p:blipFill>
          <a:blip r:embed="rId3" cstate="print"/>
          <a:srcRect/>
          <a:stretch>
            <a:fillRect/>
          </a:stretch>
        </p:blipFill>
        <p:spPr bwMode="auto">
          <a:xfrm>
            <a:off x="457200" y="1219200"/>
            <a:ext cx="5873750" cy="4814888"/>
          </a:xfrm>
          <a:prstGeom prst="rect">
            <a:avLst/>
          </a:prstGeom>
          <a:noFill/>
        </p:spPr>
      </p:pic>
      <p:sp>
        <p:nvSpPr>
          <p:cNvPr id="79876" name="Line 4"/>
          <p:cNvSpPr>
            <a:spLocks noChangeShapeType="1"/>
          </p:cNvSpPr>
          <p:nvPr/>
        </p:nvSpPr>
        <p:spPr bwMode="auto">
          <a:xfrm>
            <a:off x="3833813" y="4622800"/>
            <a:ext cx="158750" cy="52388"/>
          </a:xfrm>
          <a:prstGeom prst="line">
            <a:avLst/>
          </a:prstGeom>
          <a:noFill/>
          <a:ln w="9525">
            <a:solidFill>
              <a:schemeClr val="tx1"/>
            </a:solidFill>
            <a:round/>
            <a:headEnd/>
            <a:tailEnd/>
          </a:ln>
          <a:effectLst/>
        </p:spPr>
        <p:txBody>
          <a:bodyPr wrap="none" anchor="ctr"/>
          <a:lstStyle/>
          <a:p>
            <a:endParaRPr lang="fr-CH"/>
          </a:p>
        </p:txBody>
      </p:sp>
      <p:sp>
        <p:nvSpPr>
          <p:cNvPr id="79877" name="Line 5"/>
          <p:cNvSpPr>
            <a:spLocks noChangeShapeType="1"/>
          </p:cNvSpPr>
          <p:nvPr/>
        </p:nvSpPr>
        <p:spPr bwMode="auto">
          <a:xfrm flipV="1">
            <a:off x="4475163" y="4725988"/>
            <a:ext cx="44450" cy="115887"/>
          </a:xfrm>
          <a:prstGeom prst="line">
            <a:avLst/>
          </a:prstGeom>
          <a:noFill/>
          <a:ln w="9525">
            <a:solidFill>
              <a:schemeClr val="tx1"/>
            </a:solidFill>
            <a:round/>
            <a:headEnd/>
            <a:tailEnd/>
          </a:ln>
          <a:effectLst/>
        </p:spPr>
        <p:txBody>
          <a:bodyPr wrap="none" anchor="ctr"/>
          <a:lstStyle/>
          <a:p>
            <a:endParaRPr lang="fr-CH"/>
          </a:p>
        </p:txBody>
      </p:sp>
      <p:sp>
        <p:nvSpPr>
          <p:cNvPr id="79878" name="Line 6"/>
          <p:cNvSpPr>
            <a:spLocks noChangeShapeType="1"/>
          </p:cNvSpPr>
          <p:nvPr/>
        </p:nvSpPr>
        <p:spPr bwMode="auto">
          <a:xfrm>
            <a:off x="4519613" y="4719638"/>
            <a:ext cx="176212" cy="60325"/>
          </a:xfrm>
          <a:prstGeom prst="line">
            <a:avLst/>
          </a:prstGeom>
          <a:noFill/>
          <a:ln w="9525">
            <a:solidFill>
              <a:schemeClr val="tx1"/>
            </a:solidFill>
            <a:round/>
            <a:headEnd/>
            <a:tailEnd/>
          </a:ln>
          <a:effectLst/>
        </p:spPr>
        <p:txBody>
          <a:bodyPr wrap="none" anchor="ctr"/>
          <a:lstStyle/>
          <a:p>
            <a:endParaRPr lang="fr-CH"/>
          </a:p>
        </p:txBody>
      </p:sp>
      <p:sp>
        <p:nvSpPr>
          <p:cNvPr id="79879" name="Line 7"/>
          <p:cNvSpPr>
            <a:spLocks noChangeShapeType="1"/>
          </p:cNvSpPr>
          <p:nvPr/>
        </p:nvSpPr>
        <p:spPr bwMode="auto">
          <a:xfrm flipH="1">
            <a:off x="4171950" y="4618038"/>
            <a:ext cx="44450" cy="123825"/>
          </a:xfrm>
          <a:prstGeom prst="line">
            <a:avLst/>
          </a:prstGeom>
          <a:noFill/>
          <a:ln w="9525">
            <a:solidFill>
              <a:schemeClr val="tx1"/>
            </a:solidFill>
            <a:round/>
            <a:headEnd/>
            <a:tailEnd/>
          </a:ln>
          <a:effectLst/>
        </p:spPr>
        <p:txBody>
          <a:bodyPr wrap="none" anchor="ctr"/>
          <a:lstStyle/>
          <a:p>
            <a:endParaRPr lang="fr-CH"/>
          </a:p>
        </p:txBody>
      </p:sp>
      <p:sp>
        <p:nvSpPr>
          <p:cNvPr id="79880" name="Line 8"/>
          <p:cNvSpPr>
            <a:spLocks noChangeShapeType="1"/>
          </p:cNvSpPr>
          <p:nvPr/>
        </p:nvSpPr>
        <p:spPr bwMode="auto">
          <a:xfrm>
            <a:off x="4173538" y="4740275"/>
            <a:ext cx="301625" cy="103188"/>
          </a:xfrm>
          <a:prstGeom prst="line">
            <a:avLst/>
          </a:prstGeom>
          <a:noFill/>
          <a:ln w="9525">
            <a:solidFill>
              <a:schemeClr val="tx1"/>
            </a:solidFill>
            <a:round/>
            <a:headEnd/>
            <a:tailEnd/>
          </a:ln>
          <a:effectLst/>
        </p:spPr>
        <p:txBody>
          <a:bodyPr wrap="none" anchor="ctr"/>
          <a:lstStyle/>
          <a:p>
            <a:endParaRPr lang="fr-CH"/>
          </a:p>
        </p:txBody>
      </p:sp>
      <p:sp>
        <p:nvSpPr>
          <p:cNvPr id="79881" name="Line 9"/>
          <p:cNvSpPr>
            <a:spLocks noChangeShapeType="1"/>
          </p:cNvSpPr>
          <p:nvPr/>
        </p:nvSpPr>
        <p:spPr bwMode="auto">
          <a:xfrm>
            <a:off x="4676775" y="4665663"/>
            <a:ext cx="222250" cy="77787"/>
          </a:xfrm>
          <a:prstGeom prst="line">
            <a:avLst/>
          </a:prstGeom>
          <a:noFill/>
          <a:ln w="3175">
            <a:solidFill>
              <a:schemeClr val="tx1"/>
            </a:solidFill>
            <a:round/>
            <a:headEnd/>
            <a:tailEnd type="triangle" w="sm" len="sm"/>
          </a:ln>
          <a:effectLst/>
        </p:spPr>
        <p:txBody>
          <a:bodyPr wrap="none" anchor="ctr"/>
          <a:lstStyle/>
          <a:p>
            <a:endParaRPr lang="fr-CH"/>
          </a:p>
        </p:txBody>
      </p:sp>
      <p:sp>
        <p:nvSpPr>
          <p:cNvPr id="79882" name="Line 10"/>
          <p:cNvSpPr>
            <a:spLocks noChangeShapeType="1"/>
          </p:cNvSpPr>
          <p:nvPr/>
        </p:nvSpPr>
        <p:spPr bwMode="auto">
          <a:xfrm>
            <a:off x="5070475" y="4795838"/>
            <a:ext cx="781050" cy="273050"/>
          </a:xfrm>
          <a:prstGeom prst="line">
            <a:avLst/>
          </a:prstGeom>
          <a:noFill/>
          <a:ln w="3175">
            <a:solidFill>
              <a:schemeClr val="tx1"/>
            </a:solidFill>
            <a:round/>
            <a:headEnd type="triangle" w="sm" len="sm"/>
            <a:tailEnd/>
          </a:ln>
          <a:effectLst/>
        </p:spPr>
        <p:txBody>
          <a:bodyPr wrap="none" anchor="ctr"/>
          <a:lstStyle/>
          <a:p>
            <a:endParaRPr lang="fr-CH"/>
          </a:p>
        </p:txBody>
      </p:sp>
      <p:graphicFrame>
        <p:nvGraphicFramePr>
          <p:cNvPr id="79883" name="Object 11"/>
          <p:cNvGraphicFramePr>
            <a:graphicFrameLocks noChangeAspect="1"/>
          </p:cNvGraphicFramePr>
          <p:nvPr/>
        </p:nvGraphicFramePr>
        <p:xfrm>
          <a:off x="5076825" y="5157788"/>
          <a:ext cx="1295400" cy="419100"/>
        </p:xfrm>
        <a:graphic>
          <a:graphicData uri="http://schemas.openxmlformats.org/presentationml/2006/ole">
            <mc:AlternateContent xmlns:mc="http://schemas.openxmlformats.org/markup-compatibility/2006">
              <mc:Choice xmlns:v="urn:schemas-microsoft-com:vml" Requires="v">
                <p:oleObj spid="_x0000_s79933" name="Equation" r:id="rId4" imgW="1295280" imgH="419040" progId="Equation.3">
                  <p:embed/>
                </p:oleObj>
              </mc:Choice>
              <mc:Fallback>
                <p:oleObj name="Equation" r:id="rId4" imgW="1295280" imgH="419040" progId="Equation.3">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5157788"/>
                        <a:ext cx="12954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9884" name="Object 12"/>
          <p:cNvGraphicFramePr>
            <a:graphicFrameLocks noChangeAspect="1"/>
          </p:cNvGraphicFramePr>
          <p:nvPr/>
        </p:nvGraphicFramePr>
        <p:xfrm>
          <a:off x="5076825" y="5661025"/>
          <a:ext cx="1219200" cy="419100"/>
        </p:xfrm>
        <a:graphic>
          <a:graphicData uri="http://schemas.openxmlformats.org/presentationml/2006/ole">
            <mc:AlternateContent xmlns:mc="http://schemas.openxmlformats.org/markup-compatibility/2006">
              <mc:Choice xmlns:v="urn:schemas-microsoft-com:vml" Requires="v">
                <p:oleObj spid="_x0000_s79934" name="Equation" r:id="rId6" imgW="1218960" imgH="419040" progId="Equation.3">
                  <p:embed/>
                </p:oleObj>
              </mc:Choice>
              <mc:Fallback>
                <p:oleObj name="Equation" r:id="rId6" imgW="1218960" imgH="419040" progId="Equation.3">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5661025"/>
                        <a:ext cx="12192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85" name="Line 13"/>
          <p:cNvSpPr>
            <a:spLocks noChangeShapeType="1"/>
          </p:cNvSpPr>
          <p:nvPr/>
        </p:nvSpPr>
        <p:spPr bwMode="auto">
          <a:xfrm>
            <a:off x="3524250" y="4567238"/>
            <a:ext cx="2087563" cy="735012"/>
          </a:xfrm>
          <a:prstGeom prst="line">
            <a:avLst/>
          </a:prstGeom>
          <a:noFill/>
          <a:ln w="9525">
            <a:solidFill>
              <a:schemeClr val="tx1"/>
            </a:solidFill>
            <a:round/>
            <a:headEnd/>
            <a:tailEnd/>
          </a:ln>
          <a:effectLst/>
        </p:spPr>
        <p:txBody>
          <a:bodyPr wrap="none" anchor="ctr"/>
          <a:lstStyle/>
          <a:p>
            <a:endParaRPr lang="fr-CH"/>
          </a:p>
        </p:txBody>
      </p:sp>
      <p:sp>
        <p:nvSpPr>
          <p:cNvPr id="79886" name="Line 14"/>
          <p:cNvSpPr>
            <a:spLocks noChangeShapeType="1"/>
          </p:cNvSpPr>
          <p:nvPr/>
        </p:nvSpPr>
        <p:spPr bwMode="auto">
          <a:xfrm flipV="1">
            <a:off x="4830763" y="4840288"/>
            <a:ext cx="41275" cy="128587"/>
          </a:xfrm>
          <a:prstGeom prst="line">
            <a:avLst/>
          </a:prstGeom>
          <a:noFill/>
          <a:ln w="9525">
            <a:solidFill>
              <a:schemeClr val="tx1"/>
            </a:solidFill>
            <a:round/>
            <a:headEnd/>
            <a:tailEnd/>
          </a:ln>
          <a:effectLst/>
        </p:spPr>
        <p:txBody>
          <a:bodyPr wrap="none" anchor="ctr"/>
          <a:lstStyle/>
          <a:p>
            <a:endParaRPr lang="fr-CH"/>
          </a:p>
        </p:txBody>
      </p:sp>
      <p:sp>
        <p:nvSpPr>
          <p:cNvPr id="79887" name="Line 15"/>
          <p:cNvSpPr>
            <a:spLocks noChangeShapeType="1"/>
          </p:cNvSpPr>
          <p:nvPr/>
        </p:nvSpPr>
        <p:spPr bwMode="auto">
          <a:xfrm>
            <a:off x="4657725" y="4903788"/>
            <a:ext cx="169863" cy="63500"/>
          </a:xfrm>
          <a:prstGeom prst="line">
            <a:avLst/>
          </a:prstGeom>
          <a:noFill/>
          <a:ln w="9525">
            <a:solidFill>
              <a:schemeClr val="tx1"/>
            </a:solidFill>
            <a:round/>
            <a:headEnd/>
            <a:tailEnd/>
          </a:ln>
          <a:effectLst/>
        </p:spPr>
        <p:txBody>
          <a:bodyPr wrap="none" anchor="ctr"/>
          <a:lstStyle/>
          <a:p>
            <a:endParaRPr lang="fr-CH"/>
          </a:p>
        </p:txBody>
      </p:sp>
      <p:sp>
        <p:nvSpPr>
          <p:cNvPr id="79888" name="Line 16"/>
          <p:cNvSpPr>
            <a:spLocks noChangeShapeType="1"/>
          </p:cNvSpPr>
          <p:nvPr/>
        </p:nvSpPr>
        <p:spPr bwMode="auto">
          <a:xfrm flipV="1">
            <a:off x="3994150" y="4557713"/>
            <a:ext cx="44450" cy="114300"/>
          </a:xfrm>
          <a:prstGeom prst="line">
            <a:avLst/>
          </a:prstGeom>
          <a:noFill/>
          <a:ln w="9525">
            <a:solidFill>
              <a:schemeClr val="tx1"/>
            </a:solidFill>
            <a:round/>
            <a:headEnd/>
            <a:tailEnd/>
          </a:ln>
          <a:effectLst/>
        </p:spPr>
        <p:txBody>
          <a:bodyPr wrap="none" anchor="ctr"/>
          <a:lstStyle/>
          <a:p>
            <a:endParaRPr lang="fr-CH"/>
          </a:p>
        </p:txBody>
      </p:sp>
      <p:sp>
        <p:nvSpPr>
          <p:cNvPr id="79889" name="Line 17"/>
          <p:cNvSpPr>
            <a:spLocks noChangeShapeType="1"/>
          </p:cNvSpPr>
          <p:nvPr/>
        </p:nvSpPr>
        <p:spPr bwMode="auto">
          <a:xfrm>
            <a:off x="4033838" y="4554538"/>
            <a:ext cx="180975" cy="65087"/>
          </a:xfrm>
          <a:prstGeom prst="line">
            <a:avLst/>
          </a:prstGeom>
          <a:noFill/>
          <a:ln w="9525">
            <a:solidFill>
              <a:schemeClr val="tx1"/>
            </a:solidFill>
            <a:round/>
            <a:headEnd/>
            <a:tailEnd/>
          </a:ln>
          <a:effectLst/>
        </p:spPr>
        <p:txBody>
          <a:bodyPr wrap="none" anchor="ctr"/>
          <a:lstStyle/>
          <a:p>
            <a:endParaRPr lang="fr-CH"/>
          </a:p>
        </p:txBody>
      </p:sp>
      <p:sp>
        <p:nvSpPr>
          <p:cNvPr id="79890" name="Line 18"/>
          <p:cNvSpPr>
            <a:spLocks noChangeShapeType="1"/>
          </p:cNvSpPr>
          <p:nvPr/>
        </p:nvSpPr>
        <p:spPr bwMode="auto">
          <a:xfrm flipV="1">
            <a:off x="4654550" y="4783138"/>
            <a:ext cx="41275" cy="127000"/>
          </a:xfrm>
          <a:prstGeom prst="line">
            <a:avLst/>
          </a:prstGeom>
          <a:noFill/>
          <a:ln w="9525">
            <a:solidFill>
              <a:schemeClr val="tx1"/>
            </a:solidFill>
            <a:round/>
            <a:headEnd/>
            <a:tailEnd/>
          </a:ln>
          <a:effectLst/>
        </p:spPr>
        <p:txBody>
          <a:bodyPr wrap="none" anchor="ctr"/>
          <a:lstStyle/>
          <a:p>
            <a:endParaRPr lang="fr-CH"/>
          </a:p>
        </p:txBody>
      </p:sp>
      <p:sp>
        <p:nvSpPr>
          <p:cNvPr id="79891" name="Line 19"/>
          <p:cNvSpPr>
            <a:spLocks noChangeShapeType="1"/>
          </p:cNvSpPr>
          <p:nvPr/>
        </p:nvSpPr>
        <p:spPr bwMode="auto">
          <a:xfrm>
            <a:off x="4875213" y="4841875"/>
            <a:ext cx="168275" cy="58738"/>
          </a:xfrm>
          <a:prstGeom prst="line">
            <a:avLst/>
          </a:prstGeom>
          <a:noFill/>
          <a:ln w="9525">
            <a:solidFill>
              <a:schemeClr val="tx1"/>
            </a:solidFill>
            <a:round/>
            <a:headEnd/>
            <a:tailEnd/>
          </a:ln>
          <a:effectLst/>
        </p:spPr>
        <p:txBody>
          <a:bodyPr wrap="none" anchor="ctr"/>
          <a:lstStyle/>
          <a:p>
            <a:endParaRPr lang="fr-CH"/>
          </a:p>
        </p:txBody>
      </p:sp>
      <p:sp>
        <p:nvSpPr>
          <p:cNvPr id="79892" name="Line 20"/>
          <p:cNvSpPr>
            <a:spLocks noChangeShapeType="1"/>
          </p:cNvSpPr>
          <p:nvPr/>
        </p:nvSpPr>
        <p:spPr bwMode="auto">
          <a:xfrm flipV="1">
            <a:off x="5006975" y="4905375"/>
            <a:ext cx="33338" cy="120650"/>
          </a:xfrm>
          <a:prstGeom prst="line">
            <a:avLst/>
          </a:prstGeom>
          <a:noFill/>
          <a:ln w="9525">
            <a:solidFill>
              <a:schemeClr val="tx1"/>
            </a:solidFill>
            <a:round/>
            <a:headEnd/>
            <a:tailEnd/>
          </a:ln>
          <a:effectLst/>
        </p:spPr>
        <p:txBody>
          <a:bodyPr wrap="none" anchor="ctr"/>
          <a:lstStyle/>
          <a:p>
            <a:endParaRPr lang="fr-CH"/>
          </a:p>
        </p:txBody>
      </p:sp>
      <p:sp>
        <p:nvSpPr>
          <p:cNvPr id="79893" name="Line 21"/>
          <p:cNvSpPr>
            <a:spLocks noChangeShapeType="1"/>
          </p:cNvSpPr>
          <p:nvPr/>
        </p:nvSpPr>
        <p:spPr bwMode="auto">
          <a:xfrm flipV="1">
            <a:off x="5043488" y="4776788"/>
            <a:ext cx="36512" cy="114300"/>
          </a:xfrm>
          <a:prstGeom prst="line">
            <a:avLst/>
          </a:prstGeom>
          <a:noFill/>
          <a:ln w="3175">
            <a:solidFill>
              <a:schemeClr val="tx1"/>
            </a:solidFill>
            <a:round/>
            <a:headEnd/>
            <a:tailEnd/>
          </a:ln>
          <a:effectLst/>
        </p:spPr>
        <p:txBody>
          <a:bodyPr wrap="none" anchor="ctr"/>
          <a:lstStyle/>
          <a:p>
            <a:endParaRPr lang="fr-CH"/>
          </a:p>
        </p:txBody>
      </p:sp>
      <p:sp>
        <p:nvSpPr>
          <p:cNvPr id="79894" name="Line 22"/>
          <p:cNvSpPr>
            <a:spLocks noChangeShapeType="1"/>
          </p:cNvSpPr>
          <p:nvPr/>
        </p:nvSpPr>
        <p:spPr bwMode="auto">
          <a:xfrm flipV="1">
            <a:off x="4872038" y="4719638"/>
            <a:ext cx="34925" cy="120650"/>
          </a:xfrm>
          <a:prstGeom prst="line">
            <a:avLst/>
          </a:prstGeom>
          <a:noFill/>
          <a:ln w="3175">
            <a:solidFill>
              <a:schemeClr val="tx1"/>
            </a:solidFill>
            <a:round/>
            <a:headEnd/>
            <a:tailEnd/>
          </a:ln>
          <a:effectLst/>
        </p:spPr>
        <p:txBody>
          <a:bodyPr wrap="none" anchor="ctr"/>
          <a:lstStyle/>
          <a:p>
            <a:endParaRPr lang="fr-CH"/>
          </a:p>
        </p:txBody>
      </p:sp>
      <p:sp>
        <p:nvSpPr>
          <p:cNvPr id="79895" name="Text Box 23"/>
          <p:cNvSpPr txBox="1">
            <a:spLocks noChangeArrowheads="1"/>
          </p:cNvSpPr>
          <p:nvPr/>
        </p:nvSpPr>
        <p:spPr bwMode="auto">
          <a:xfrm>
            <a:off x="6732588" y="981075"/>
            <a:ext cx="2211387" cy="5683250"/>
          </a:xfrm>
          <a:prstGeom prst="rect">
            <a:avLst/>
          </a:prstGeom>
          <a:solidFill>
            <a:schemeClr val="bg1"/>
          </a:solidFill>
          <a:ln w="9525">
            <a:noFill/>
            <a:miter lim="800000"/>
            <a:headEnd/>
            <a:tailEnd/>
          </a:ln>
          <a:effectLst/>
        </p:spPr>
        <p:txBody>
          <a:bodyPr lIns="87279" tIns="43640" rIns="87279" bIns="43640">
            <a:spAutoFit/>
          </a:bodyPr>
          <a:lstStyle/>
          <a:p>
            <a:pPr defTabSz="873125">
              <a:buClr>
                <a:srgbClr val="009900"/>
              </a:buClr>
              <a:buSzPct val="180000"/>
            </a:pPr>
            <a:r>
              <a:rPr lang="fr-CH" sz="1900"/>
              <a:t> </a:t>
            </a:r>
            <a:r>
              <a:rPr lang="en-US" sz="1900"/>
              <a:t>TOA positioning by</a:t>
            </a:r>
          </a:p>
          <a:p>
            <a:pPr defTabSz="873125">
              <a:buClr>
                <a:srgbClr val="009900"/>
              </a:buClr>
              <a:buSzPct val="180000"/>
            </a:pPr>
            <a:r>
              <a:rPr lang="en-US" sz="1900"/>
              <a:t> trilateration</a:t>
            </a:r>
          </a:p>
          <a:p>
            <a:pPr defTabSz="873125">
              <a:buClr>
                <a:srgbClr val="009900"/>
              </a:buClr>
              <a:buSzPct val="180000"/>
            </a:pPr>
            <a:r>
              <a:rPr lang="en-US" sz="1900"/>
              <a:t> Passive System</a:t>
            </a:r>
          </a:p>
          <a:p>
            <a:pPr defTabSz="873125">
              <a:buClr>
                <a:srgbClr val="009900"/>
              </a:buClr>
              <a:buSzPct val="180000"/>
            </a:pPr>
            <a:r>
              <a:rPr lang="en-US" sz="1900"/>
              <a:t> VHF Emission in</a:t>
            </a:r>
          </a:p>
          <a:p>
            <a:pPr defTabSz="873125">
              <a:buClr>
                <a:srgbClr val="009900"/>
              </a:buClr>
              <a:buSzPct val="180000"/>
            </a:pPr>
            <a:r>
              <a:rPr lang="en-US" sz="1900"/>
              <a:t> L1 Band</a:t>
            </a:r>
          </a:p>
          <a:p>
            <a:pPr defTabSz="873125">
              <a:buClr>
                <a:srgbClr val="009900"/>
              </a:buClr>
              <a:buSzPct val="180000"/>
            </a:pPr>
            <a:r>
              <a:rPr lang="en-US" sz="1900"/>
              <a:t> Measurement of </a:t>
            </a:r>
          </a:p>
          <a:p>
            <a:pPr defTabSz="873125">
              <a:buClr>
                <a:srgbClr val="009900"/>
              </a:buClr>
              <a:buSzPct val="180000"/>
            </a:pPr>
            <a:r>
              <a:rPr lang="en-US" sz="1900"/>
              <a:t> propagation time </a:t>
            </a:r>
          </a:p>
          <a:p>
            <a:pPr defTabSz="873125">
              <a:buClr>
                <a:srgbClr val="009900"/>
              </a:buClr>
              <a:buSzPct val="180000"/>
            </a:pPr>
            <a:r>
              <a:rPr lang="en-US" sz="1900"/>
              <a:t> </a:t>
            </a:r>
            <a:r>
              <a:rPr lang="en-US" sz="1900">
                <a:latin typeface="Symbol" pitchFamily="18" charset="2"/>
              </a:rPr>
              <a:t>D</a:t>
            </a:r>
            <a:r>
              <a:rPr lang="en-US" sz="1900"/>
              <a:t>T</a:t>
            </a:r>
            <a:r>
              <a:rPr lang="en-US" sz="1900" baseline="-25000"/>
              <a:t>i</a:t>
            </a:r>
            <a:r>
              <a:rPr lang="en-US" sz="1900"/>
              <a:t> :</a:t>
            </a:r>
          </a:p>
          <a:p>
            <a:pPr defTabSz="873125">
              <a:buClr>
                <a:srgbClr val="009900"/>
              </a:buClr>
              <a:buSzPct val="180000"/>
            </a:pPr>
            <a:endParaRPr lang="en-US" sz="1900"/>
          </a:p>
          <a:p>
            <a:pPr defTabSz="873125">
              <a:buClr>
                <a:srgbClr val="009900"/>
              </a:buClr>
              <a:buSzPct val="180000"/>
            </a:pPr>
            <a:r>
              <a:rPr lang="en-US" sz="1900"/>
              <a:t>     R</a:t>
            </a:r>
            <a:r>
              <a:rPr lang="en-US" sz="1900" baseline="-25000"/>
              <a:t>i</a:t>
            </a:r>
            <a:r>
              <a:rPr lang="en-US" sz="1900"/>
              <a:t> = c ·</a:t>
            </a:r>
            <a:r>
              <a:rPr lang="en-US" sz="1900">
                <a:latin typeface="Symbol" pitchFamily="18" charset="2"/>
              </a:rPr>
              <a:t>D</a:t>
            </a:r>
            <a:r>
              <a:rPr lang="en-US" sz="1900"/>
              <a:t>T</a:t>
            </a:r>
            <a:r>
              <a:rPr lang="en-US" sz="1900" baseline="-25000"/>
              <a:t>i</a:t>
            </a:r>
          </a:p>
          <a:p>
            <a:pPr defTabSz="873125">
              <a:buClr>
                <a:srgbClr val="009900"/>
              </a:buClr>
              <a:buSzPct val="180000"/>
            </a:pPr>
            <a:endParaRPr lang="en-US" sz="1900" baseline="-25000"/>
          </a:p>
          <a:p>
            <a:pPr defTabSz="873125">
              <a:buClr>
                <a:srgbClr val="009900"/>
              </a:buClr>
              <a:buSzPct val="180000"/>
            </a:pPr>
            <a:r>
              <a:rPr lang="en-US" sz="1900"/>
              <a:t>R</a:t>
            </a:r>
            <a:r>
              <a:rPr lang="en-US" sz="1900" baseline="-25000"/>
              <a:t>i  </a:t>
            </a:r>
            <a:r>
              <a:rPr lang="en-US" sz="1900"/>
              <a:t>= range of SV i</a:t>
            </a:r>
          </a:p>
          <a:p>
            <a:pPr defTabSz="873125">
              <a:buClr>
                <a:srgbClr val="009900"/>
              </a:buClr>
              <a:buSzPct val="180000"/>
            </a:pPr>
            <a:r>
              <a:rPr lang="en-US" sz="1900">
                <a:latin typeface="Symbol" pitchFamily="18" charset="2"/>
              </a:rPr>
              <a:t>D</a:t>
            </a:r>
            <a:r>
              <a:rPr lang="en-US" sz="1900"/>
              <a:t>T</a:t>
            </a:r>
            <a:r>
              <a:rPr lang="en-US" sz="1900" baseline="-25000"/>
              <a:t>i</a:t>
            </a:r>
            <a:r>
              <a:rPr lang="en-US" sz="1900"/>
              <a:t> = elapsed time between SV</a:t>
            </a:r>
            <a:r>
              <a:rPr lang="en-US" sz="1900" baseline="-25000"/>
              <a:t>i</a:t>
            </a:r>
            <a:r>
              <a:rPr lang="en-US" sz="1900"/>
              <a:t>         and user/receiver</a:t>
            </a:r>
          </a:p>
          <a:p>
            <a:pPr defTabSz="873125">
              <a:buClr>
                <a:srgbClr val="009900"/>
              </a:buClr>
              <a:buSzPct val="180000"/>
            </a:pPr>
            <a:r>
              <a:rPr lang="en-US" sz="1900"/>
              <a:t> L1 : 1.57542 GHz</a:t>
            </a:r>
          </a:p>
          <a:p>
            <a:pPr defTabSz="873125">
              <a:buClr>
                <a:srgbClr val="009900"/>
              </a:buClr>
              <a:buSzPct val="180000"/>
            </a:pPr>
            <a:r>
              <a:rPr lang="en-US" sz="1900"/>
              <a:t>           </a:t>
            </a:r>
            <a:r>
              <a:rPr lang="en-US" sz="1900">
                <a:latin typeface="Symbol" pitchFamily="18" charset="2"/>
              </a:rPr>
              <a:t>l </a:t>
            </a:r>
            <a:r>
              <a:rPr lang="en-US" sz="1900"/>
              <a:t>= 19 cm</a:t>
            </a:r>
          </a:p>
          <a:p>
            <a:pPr defTabSz="873125">
              <a:buClr>
                <a:srgbClr val="009900"/>
              </a:buClr>
              <a:buSzPct val="180000"/>
            </a:pPr>
            <a:r>
              <a:rPr lang="en-US" sz="1900"/>
              <a:t> L2 : 1.22760 GHz</a:t>
            </a:r>
          </a:p>
          <a:p>
            <a:pPr defTabSz="873125">
              <a:buClr>
                <a:srgbClr val="009900"/>
              </a:buClr>
              <a:buSzPct val="180000"/>
            </a:pPr>
            <a:r>
              <a:rPr lang="en-US" sz="1900"/>
              <a:t>           </a:t>
            </a:r>
            <a:r>
              <a:rPr lang="en-US" sz="1900">
                <a:latin typeface="Symbol" pitchFamily="18" charset="2"/>
              </a:rPr>
              <a:t>l</a:t>
            </a:r>
            <a:r>
              <a:rPr lang="en-US" sz="1900"/>
              <a:t> = 24.4 cm</a:t>
            </a:r>
          </a:p>
          <a:p>
            <a:pPr defTabSz="873125">
              <a:buClr>
                <a:srgbClr val="009900"/>
              </a:buClr>
              <a:buSzPct val="180000"/>
            </a:pPr>
            <a:endParaRPr lang="en-US" sz="1900" baseline="-25000"/>
          </a:p>
        </p:txBody>
      </p:sp>
      <p:sp>
        <p:nvSpPr>
          <p:cNvPr id="79896" name="Text Box 24"/>
          <p:cNvSpPr txBox="1">
            <a:spLocks noChangeArrowheads="1"/>
          </p:cNvSpPr>
          <p:nvPr/>
        </p:nvSpPr>
        <p:spPr bwMode="auto">
          <a:xfrm>
            <a:off x="4427538" y="5157788"/>
            <a:ext cx="579437" cy="374650"/>
          </a:xfrm>
          <a:prstGeom prst="rect">
            <a:avLst/>
          </a:prstGeom>
          <a:noFill/>
          <a:ln w="9525">
            <a:noFill/>
            <a:miter lim="800000"/>
            <a:headEnd/>
            <a:tailEnd/>
          </a:ln>
          <a:effectLst/>
        </p:spPr>
        <p:txBody>
          <a:bodyPr wrap="none" lIns="87279" tIns="43640" rIns="87279" bIns="43640">
            <a:spAutoFit/>
          </a:bodyPr>
          <a:lstStyle/>
          <a:p>
            <a:pPr defTabSz="873125"/>
            <a:r>
              <a:rPr lang="fr-CH" sz="1900"/>
              <a:t>SPS</a:t>
            </a:r>
          </a:p>
        </p:txBody>
      </p:sp>
      <p:sp>
        <p:nvSpPr>
          <p:cNvPr id="79897" name="Text Box 25"/>
          <p:cNvSpPr txBox="1">
            <a:spLocks noChangeArrowheads="1"/>
          </p:cNvSpPr>
          <p:nvPr/>
        </p:nvSpPr>
        <p:spPr bwMode="auto">
          <a:xfrm>
            <a:off x="4427538" y="5661025"/>
            <a:ext cx="579437" cy="374650"/>
          </a:xfrm>
          <a:prstGeom prst="rect">
            <a:avLst/>
          </a:prstGeom>
          <a:noFill/>
          <a:ln w="9525">
            <a:noFill/>
            <a:miter lim="800000"/>
            <a:headEnd/>
            <a:tailEnd/>
          </a:ln>
          <a:effectLst/>
        </p:spPr>
        <p:txBody>
          <a:bodyPr wrap="none" lIns="87279" tIns="43640" rIns="87279" bIns="43640">
            <a:spAutoFit/>
          </a:bodyPr>
          <a:lstStyle/>
          <a:p>
            <a:pPr defTabSz="873125"/>
            <a:r>
              <a:rPr lang="fr-CH" sz="1900"/>
              <a:t>PPS</a:t>
            </a:r>
          </a:p>
        </p:txBody>
      </p:sp>
      <p:sp>
        <p:nvSpPr>
          <p:cNvPr id="79898" name="Rectangle 26"/>
          <p:cNvSpPr>
            <a:spLocks noGrp="1" noChangeArrowheads="1"/>
          </p:cNvSpPr>
          <p:nvPr>
            <p:ph type="title" idx="4294967295"/>
          </p:nvPr>
        </p:nvSpPr>
        <p:spPr>
          <a:xfrm>
            <a:off x="323850" y="333375"/>
            <a:ext cx="8534400" cy="609600"/>
          </a:xfrm>
        </p:spPr>
        <p:txBody>
          <a:bodyPr/>
          <a:lstStyle/>
          <a:p>
            <a:r>
              <a:rPr lang="en-US" sz="3400" b="1"/>
              <a:t>Principle of Global Positioning System</a:t>
            </a:r>
            <a:endParaRPr lang="en-US" b="1"/>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0" algn="ctr">
              <a:lnSpc>
                <a:spcPct val="100000"/>
              </a:lnSpc>
              <a:spcBef>
                <a:spcPts val="0"/>
              </a:spcBef>
            </a:pPr>
            <a:r>
              <a:rPr lang="fr-CH" sz="3200" b="1" dirty="0" smtClean="0">
                <a:solidFill>
                  <a:srgbClr val="0070C0"/>
                </a:solidFill>
                <a:latin typeface="Calibri" panose="020F0502020204030204"/>
                <a:ea typeface="+mn-ea"/>
                <a:cs typeface="+mn-cs"/>
              </a:rPr>
              <a:t>Spectratime </a:t>
            </a:r>
            <a:r>
              <a:rPr lang="fr-CH" sz="3200" b="1" dirty="0" err="1" smtClean="0">
                <a:solidFill>
                  <a:srgbClr val="0070C0"/>
                </a:solidFill>
                <a:latin typeface="Calibri" panose="020F0502020204030204"/>
                <a:ea typeface="+mn-ea"/>
                <a:cs typeface="+mn-cs"/>
              </a:rPr>
              <a:t>space</a:t>
            </a:r>
            <a:r>
              <a:rPr lang="fr-CH" sz="3200" b="1" dirty="0" smtClean="0">
                <a:solidFill>
                  <a:srgbClr val="0070C0"/>
                </a:solidFill>
                <a:latin typeface="Calibri" panose="020F0502020204030204"/>
                <a:ea typeface="+mn-ea"/>
                <a:cs typeface="+mn-cs"/>
              </a:rPr>
              <a:t> </a:t>
            </a:r>
            <a:r>
              <a:rPr lang="fr-CH" sz="3200" b="1" dirty="0" err="1" smtClean="0">
                <a:solidFill>
                  <a:srgbClr val="0070C0"/>
                </a:solidFill>
                <a:latin typeface="Calibri" panose="020F0502020204030204"/>
                <a:ea typeface="+mn-ea"/>
                <a:cs typeface="+mn-cs"/>
              </a:rPr>
              <a:t>atomic</a:t>
            </a:r>
            <a:r>
              <a:rPr lang="fr-CH" sz="3200" b="1" dirty="0" smtClean="0">
                <a:solidFill>
                  <a:srgbClr val="0070C0"/>
                </a:solidFill>
                <a:latin typeface="Calibri" panose="020F0502020204030204"/>
                <a:ea typeface="+mn-ea"/>
                <a:cs typeface="+mn-cs"/>
              </a:rPr>
              <a:t> </a:t>
            </a:r>
            <a:r>
              <a:rPr lang="fr-CH" sz="3200" b="1" dirty="0" err="1" smtClean="0">
                <a:solidFill>
                  <a:srgbClr val="0070C0"/>
                </a:solidFill>
                <a:latin typeface="Calibri" panose="020F0502020204030204"/>
                <a:ea typeface="+mn-ea"/>
                <a:cs typeface="+mn-cs"/>
              </a:rPr>
              <a:t>clocks</a:t>
            </a:r>
            <a:r>
              <a:rPr lang="fr-CH" sz="3200" b="1" dirty="0" smtClean="0">
                <a:solidFill>
                  <a:srgbClr val="0070C0"/>
                </a:solidFill>
                <a:latin typeface="Calibri" panose="020F0502020204030204"/>
                <a:ea typeface="+mn-ea"/>
                <a:cs typeface="+mn-cs"/>
              </a:rPr>
              <a:t> in 2017</a:t>
            </a:r>
            <a:br>
              <a:rPr lang="fr-CH" sz="3200" b="1" dirty="0" smtClean="0">
                <a:solidFill>
                  <a:srgbClr val="0070C0"/>
                </a:solidFill>
                <a:latin typeface="Calibri" panose="020F0502020204030204"/>
                <a:ea typeface="+mn-ea"/>
                <a:cs typeface="+mn-cs"/>
              </a:rPr>
            </a:br>
            <a:r>
              <a:rPr lang="fr-CH" sz="3200" b="1" dirty="0" smtClean="0">
                <a:solidFill>
                  <a:srgbClr val="0070C0"/>
                </a:solidFill>
                <a:latin typeface="Calibri" panose="020F0502020204030204"/>
                <a:ea typeface="+mn-ea"/>
                <a:cs typeface="+mn-cs"/>
              </a:rPr>
              <a:t>and future </a:t>
            </a:r>
            <a:r>
              <a:rPr lang="fr-CH" sz="3200" b="1" dirty="0" err="1" smtClean="0">
                <a:solidFill>
                  <a:srgbClr val="0070C0"/>
                </a:solidFill>
                <a:latin typeface="Calibri" panose="020F0502020204030204"/>
                <a:ea typeface="+mn-ea"/>
                <a:cs typeface="+mn-cs"/>
              </a:rPr>
              <a:t>devices</a:t>
            </a:r>
            <a:endParaRPr lang="fr-CH" b="1" dirty="0"/>
          </a:p>
        </p:txBody>
      </p:sp>
      <p:graphicFrame>
        <p:nvGraphicFramePr>
          <p:cNvPr id="4" name="Tableau 6"/>
          <p:cNvGraphicFramePr>
            <a:graphicFrameLocks noGrp="1"/>
          </p:cNvGraphicFramePr>
          <p:nvPr>
            <p:extLst/>
          </p:nvPr>
        </p:nvGraphicFramePr>
        <p:xfrm>
          <a:off x="428123" y="2213810"/>
          <a:ext cx="5683919" cy="3651740"/>
        </p:xfrm>
        <a:graphic>
          <a:graphicData uri="http://schemas.openxmlformats.org/drawingml/2006/table">
            <a:tbl>
              <a:tblPr firstRow="1" bandRow="1">
                <a:tableStyleId>{21E4AEA4-8DFA-4A89-87EB-49C32662AFE0}</a:tableStyleId>
              </a:tblPr>
              <a:tblGrid>
                <a:gridCol w="1286925"/>
                <a:gridCol w="853340"/>
                <a:gridCol w="1363031"/>
                <a:gridCol w="549363"/>
                <a:gridCol w="1631260"/>
              </a:tblGrid>
              <a:tr h="509362">
                <a:tc>
                  <a:txBody>
                    <a:bodyPr/>
                    <a:lstStyle/>
                    <a:p>
                      <a:r>
                        <a:rPr lang="en-GB" sz="1800" noProof="0" dirty="0" smtClean="0"/>
                        <a:t>Type</a:t>
                      </a:r>
                      <a:endParaRPr lang="en-GB" sz="1800" noProof="0" dirty="0"/>
                    </a:p>
                  </a:txBody>
                  <a:tcPr/>
                </a:tc>
                <a:tc>
                  <a:txBody>
                    <a:bodyPr/>
                    <a:lstStyle/>
                    <a:p>
                      <a:pPr algn="ctr"/>
                      <a:r>
                        <a:rPr lang="en-GB" sz="1800" noProof="0" dirty="0" err="1" smtClean="0"/>
                        <a:t>Atome</a:t>
                      </a:r>
                      <a:endParaRPr lang="en-GB" sz="1800" noProof="0" dirty="0"/>
                    </a:p>
                  </a:txBody>
                  <a:tcPr/>
                </a:tc>
                <a:tc>
                  <a:txBody>
                    <a:bodyPr/>
                    <a:lstStyle/>
                    <a:p>
                      <a:pPr algn="ctr"/>
                      <a:r>
                        <a:rPr lang="en-GB" sz="1800" noProof="0" dirty="0" smtClean="0"/>
                        <a:t>Masse</a:t>
                      </a:r>
                      <a:endParaRPr lang="en-GB" sz="1800" noProof="0" dirty="0"/>
                    </a:p>
                  </a:txBody>
                  <a:tcPr/>
                </a:tc>
                <a:tc>
                  <a:txBody>
                    <a:bodyPr/>
                    <a:lstStyle/>
                    <a:p>
                      <a:pPr algn="ctr"/>
                      <a:r>
                        <a:rPr lang="en-GB" sz="1800" noProof="0" dirty="0" smtClean="0"/>
                        <a:t>TRL</a:t>
                      </a:r>
                      <a:endParaRPr lang="en-GB" sz="1800" noProof="0" dirty="0"/>
                    </a:p>
                  </a:txBody>
                  <a:tcPr/>
                </a:tc>
                <a:tc>
                  <a:txBody>
                    <a:bodyPr/>
                    <a:lstStyle/>
                    <a:p>
                      <a:pPr algn="ctr"/>
                      <a:r>
                        <a:rPr lang="en-GB" sz="1800" noProof="0" dirty="0" smtClean="0"/>
                        <a:t>Remarque</a:t>
                      </a:r>
                      <a:endParaRPr lang="en-GB" sz="1800" noProof="0" dirty="0"/>
                    </a:p>
                  </a:txBody>
                  <a:tcPr/>
                </a:tc>
              </a:tr>
              <a:tr h="486390">
                <a:tc>
                  <a:txBody>
                    <a:bodyPr/>
                    <a:lstStyle/>
                    <a:p>
                      <a:r>
                        <a:rPr lang="en-GB" sz="1600" noProof="0" dirty="0" smtClean="0"/>
                        <a:t>Active Maser</a:t>
                      </a:r>
                      <a:endParaRPr lang="en-GB" sz="1600" noProof="0" dirty="0"/>
                    </a:p>
                  </a:txBody>
                  <a:tcPr/>
                </a:tc>
                <a:tc>
                  <a:txBody>
                    <a:bodyPr/>
                    <a:lstStyle/>
                    <a:p>
                      <a:pPr algn="ctr"/>
                      <a:r>
                        <a:rPr lang="en-GB" sz="1600" noProof="0" dirty="0" smtClean="0"/>
                        <a:t>H</a:t>
                      </a:r>
                      <a:endParaRPr lang="en-GB" sz="1600" noProof="0" dirty="0"/>
                    </a:p>
                  </a:txBody>
                  <a:tcPr/>
                </a:tc>
                <a:tc>
                  <a:txBody>
                    <a:bodyPr/>
                    <a:lstStyle/>
                    <a:p>
                      <a:r>
                        <a:rPr lang="en-GB" sz="1600" noProof="0" dirty="0" smtClean="0"/>
                        <a:t>40kg</a:t>
                      </a:r>
                      <a:endParaRPr lang="en-GB" sz="1600" noProof="0" dirty="0"/>
                    </a:p>
                  </a:txBody>
                  <a:tcPr/>
                </a:tc>
                <a:tc>
                  <a:txBody>
                    <a:bodyPr/>
                    <a:lstStyle/>
                    <a:p>
                      <a:pPr algn="ctr"/>
                      <a:r>
                        <a:rPr lang="en-GB" sz="1600" noProof="0" dirty="0" smtClean="0"/>
                        <a:t>8</a:t>
                      </a:r>
                      <a:endParaRPr lang="en-GB" sz="1600" noProof="0" dirty="0"/>
                    </a:p>
                  </a:txBody>
                  <a:tcPr/>
                </a:tc>
                <a:tc>
                  <a:txBody>
                    <a:bodyPr/>
                    <a:lstStyle/>
                    <a:p>
                      <a:r>
                        <a:rPr lang="en-GB" sz="1600" noProof="0" dirty="0" smtClean="0"/>
                        <a:t>Science</a:t>
                      </a:r>
                      <a:r>
                        <a:rPr lang="en-GB" sz="1600" baseline="0" noProof="0" dirty="0" smtClean="0"/>
                        <a:t> missions </a:t>
                      </a:r>
                      <a:endParaRPr lang="en-GB" sz="1600" noProof="0" dirty="0"/>
                    </a:p>
                  </a:txBody>
                  <a:tcPr/>
                </a:tc>
              </a:tr>
              <a:tr h="531067">
                <a:tc>
                  <a:txBody>
                    <a:bodyPr/>
                    <a:lstStyle/>
                    <a:p>
                      <a:r>
                        <a:rPr lang="en-GB" sz="1600" noProof="0" dirty="0" smtClean="0"/>
                        <a:t>Passive Maser</a:t>
                      </a:r>
                      <a:endParaRPr lang="en-GB" sz="1600" noProof="0" dirty="0"/>
                    </a:p>
                  </a:txBody>
                  <a:tcPr/>
                </a:tc>
                <a:tc>
                  <a:txBody>
                    <a:bodyPr/>
                    <a:lstStyle/>
                    <a:p>
                      <a:pPr algn="ctr"/>
                      <a:r>
                        <a:rPr lang="en-GB" sz="1600" noProof="0" dirty="0" smtClean="0"/>
                        <a:t>H</a:t>
                      </a:r>
                      <a:endParaRPr lang="en-GB" sz="1600" noProof="0" dirty="0"/>
                    </a:p>
                  </a:txBody>
                  <a:tcPr/>
                </a:tc>
                <a:tc>
                  <a:txBody>
                    <a:bodyPr/>
                    <a:lstStyle/>
                    <a:p>
                      <a:r>
                        <a:rPr lang="en-GB" sz="1600" noProof="0" dirty="0" smtClean="0"/>
                        <a:t>12-18kg</a:t>
                      </a:r>
                      <a:endParaRPr lang="en-GB" sz="1600" noProof="0" dirty="0"/>
                    </a:p>
                  </a:txBody>
                  <a:tcPr/>
                </a:tc>
                <a:tc>
                  <a:txBody>
                    <a:bodyPr/>
                    <a:lstStyle/>
                    <a:p>
                      <a:pPr algn="ctr"/>
                      <a:r>
                        <a:rPr lang="en-GB" sz="1600" noProof="0" dirty="0" smtClean="0"/>
                        <a:t>9</a:t>
                      </a:r>
                      <a:endParaRPr lang="en-GB" sz="1600" noProof="0" dirty="0"/>
                    </a:p>
                  </a:txBody>
                  <a:tcPr/>
                </a:tc>
                <a:tc>
                  <a:txBody>
                    <a:bodyPr/>
                    <a:lstStyle/>
                    <a:p>
                      <a:r>
                        <a:rPr lang="en-GB" sz="1600" noProof="0" dirty="0" smtClean="0"/>
                        <a:t>25 units flying</a:t>
                      </a:r>
                      <a:r>
                        <a:rPr lang="en-GB" sz="1600" baseline="0" noProof="0" dirty="0" smtClean="0"/>
                        <a:t> on 13 satellites</a:t>
                      </a:r>
                      <a:endParaRPr lang="en-GB" sz="1600" noProof="0" dirty="0"/>
                    </a:p>
                  </a:txBody>
                  <a:tcPr/>
                </a:tc>
              </a:tr>
              <a:tr h="531067">
                <a:tc>
                  <a:txBody>
                    <a:bodyPr/>
                    <a:lstStyle/>
                    <a:p>
                      <a:r>
                        <a:rPr lang="en-GB" sz="1600" noProof="0" dirty="0" smtClean="0"/>
                        <a:t>Ion-trap</a:t>
                      </a:r>
                      <a:endParaRPr lang="en-GB" sz="1600" noProof="0" dirty="0"/>
                    </a:p>
                  </a:txBody>
                  <a:tcPr/>
                </a:tc>
                <a:tc>
                  <a:txBody>
                    <a:bodyPr/>
                    <a:lstStyle/>
                    <a:p>
                      <a:pPr algn="ctr"/>
                      <a:r>
                        <a:rPr lang="en-GB" sz="1600" noProof="0" dirty="0" smtClean="0"/>
                        <a:t>Hg</a:t>
                      </a:r>
                      <a:endParaRPr lang="en-GB" sz="16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noProof="0" dirty="0" smtClean="0"/>
                        <a:t>5-6kg (</a:t>
                      </a:r>
                      <a:r>
                        <a:rPr lang="en-GB" sz="1600" noProof="0" dirty="0" err="1" smtClean="0"/>
                        <a:t>tbd</a:t>
                      </a:r>
                      <a:r>
                        <a:rPr lang="en-GB" sz="1600" noProof="0" dirty="0" smtClean="0"/>
                        <a:t>)</a:t>
                      </a:r>
                    </a:p>
                  </a:txBody>
                  <a:tcPr/>
                </a:tc>
                <a:tc>
                  <a:txBody>
                    <a:bodyPr/>
                    <a:lstStyle/>
                    <a:p>
                      <a:pPr algn="ctr"/>
                      <a:r>
                        <a:rPr lang="en-GB" sz="1600" noProof="0" dirty="0" smtClean="0"/>
                        <a:t>4</a:t>
                      </a:r>
                      <a:endParaRPr lang="en-GB" sz="1600" noProof="0" dirty="0"/>
                    </a:p>
                  </a:txBody>
                  <a:tcPr/>
                </a:tc>
                <a:tc>
                  <a:txBody>
                    <a:bodyPr/>
                    <a:lstStyle/>
                    <a:p>
                      <a:r>
                        <a:rPr lang="en-GB" sz="1600" noProof="0" dirty="0" smtClean="0"/>
                        <a:t>Future navigation satellites systems</a:t>
                      </a:r>
                      <a:endParaRPr lang="en-GB" sz="1600" noProof="0" dirty="0"/>
                    </a:p>
                  </a:txBody>
                  <a:tcPr/>
                </a:tc>
              </a:tr>
              <a:tr h="531067">
                <a:tc>
                  <a:txBody>
                    <a:bodyPr/>
                    <a:lstStyle/>
                    <a:p>
                      <a:r>
                        <a:rPr lang="en-GB" sz="1600" noProof="0" smtClean="0"/>
                        <a:t>RAFS</a:t>
                      </a:r>
                      <a:endParaRPr lang="en-GB" sz="1600" noProof="0"/>
                    </a:p>
                  </a:txBody>
                  <a:tcPr/>
                </a:tc>
                <a:tc>
                  <a:txBody>
                    <a:bodyPr/>
                    <a:lstStyle/>
                    <a:p>
                      <a:pPr algn="ctr"/>
                      <a:r>
                        <a:rPr lang="en-GB" sz="1600" noProof="0" dirty="0" smtClean="0"/>
                        <a:t>Rb</a:t>
                      </a:r>
                      <a:endParaRPr lang="en-GB" sz="16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noProof="0" dirty="0" smtClean="0"/>
                        <a:t>3.2kg</a:t>
                      </a:r>
                    </a:p>
                  </a:txBody>
                  <a:tcPr/>
                </a:tc>
                <a:tc>
                  <a:txBody>
                    <a:bodyPr/>
                    <a:lstStyle/>
                    <a:p>
                      <a:pPr algn="ctr"/>
                      <a:r>
                        <a:rPr lang="en-GB" sz="1600" noProof="0" dirty="0" smtClean="0"/>
                        <a:t>9</a:t>
                      </a:r>
                      <a:endParaRPr lang="en-GB" sz="16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noProof="0" dirty="0" smtClean="0"/>
                        <a:t>74 units flying</a:t>
                      </a:r>
                      <a:r>
                        <a:rPr lang="en-GB" sz="1600" baseline="0" noProof="0" dirty="0" smtClean="0"/>
                        <a:t> on 39 satellites</a:t>
                      </a:r>
                      <a:endParaRPr lang="en-GB" sz="1600" noProof="0" dirty="0" smtClean="0"/>
                    </a:p>
                  </a:txBody>
                  <a:tcPr/>
                </a:tc>
              </a:tr>
              <a:tr h="393955">
                <a:tc>
                  <a:txBody>
                    <a:bodyPr/>
                    <a:lstStyle/>
                    <a:p>
                      <a:r>
                        <a:rPr lang="en-GB" sz="1600" noProof="0" dirty="0" smtClean="0"/>
                        <a:t>Mini-RAFS</a:t>
                      </a:r>
                      <a:endParaRPr lang="en-GB" sz="1600" noProof="0" dirty="0"/>
                    </a:p>
                  </a:txBody>
                  <a:tcPr/>
                </a:tc>
                <a:tc>
                  <a:txBody>
                    <a:bodyPr/>
                    <a:lstStyle/>
                    <a:p>
                      <a:pPr algn="ctr"/>
                      <a:r>
                        <a:rPr lang="en-GB" sz="1600" noProof="0" dirty="0" smtClean="0"/>
                        <a:t>Rb</a:t>
                      </a:r>
                      <a:endParaRPr lang="en-GB" sz="1600" noProof="0" dirty="0"/>
                    </a:p>
                  </a:txBody>
                  <a:tcPr/>
                </a:tc>
                <a:tc>
                  <a:txBody>
                    <a:bodyPr/>
                    <a:lstStyle/>
                    <a:p>
                      <a:r>
                        <a:rPr lang="en-GB" sz="1600" noProof="0" dirty="0" smtClean="0"/>
                        <a:t>0.4kg</a:t>
                      </a:r>
                      <a:endParaRPr lang="en-GB" sz="1600" noProof="0" dirty="0"/>
                    </a:p>
                  </a:txBody>
                  <a:tcPr/>
                </a:tc>
                <a:tc>
                  <a:txBody>
                    <a:bodyPr/>
                    <a:lstStyle/>
                    <a:p>
                      <a:pPr algn="ctr"/>
                      <a:r>
                        <a:rPr lang="en-GB" sz="1600" noProof="0" dirty="0" smtClean="0"/>
                        <a:t>8</a:t>
                      </a:r>
                      <a:endParaRPr lang="en-GB" sz="1600" noProof="0" dirty="0"/>
                    </a:p>
                  </a:txBody>
                  <a:tcPr/>
                </a:tc>
                <a:tc>
                  <a:txBody>
                    <a:bodyPr/>
                    <a:lstStyle/>
                    <a:p>
                      <a:r>
                        <a:rPr lang="en-GB" sz="1600" noProof="0" dirty="0" smtClean="0"/>
                        <a:t>Spectral lamp</a:t>
                      </a:r>
                      <a:endParaRPr lang="en-GB" sz="1600" noProof="0" dirty="0"/>
                    </a:p>
                  </a:txBody>
                  <a:tcPr/>
                </a:tc>
              </a:tr>
              <a:tr h="393955">
                <a:tc>
                  <a:txBody>
                    <a:bodyPr/>
                    <a:lstStyle/>
                    <a:p>
                      <a:r>
                        <a:rPr lang="en-GB" sz="1600" noProof="0" dirty="0" smtClean="0"/>
                        <a:t>MTS</a:t>
                      </a:r>
                      <a:endParaRPr lang="en-GB" sz="1600" noProof="0" dirty="0"/>
                    </a:p>
                  </a:txBody>
                  <a:tcPr/>
                </a:tc>
                <a:tc>
                  <a:txBody>
                    <a:bodyPr/>
                    <a:lstStyle/>
                    <a:p>
                      <a:pPr algn="ctr"/>
                      <a:r>
                        <a:rPr lang="en-GB" sz="1600" noProof="0" dirty="0" smtClean="0"/>
                        <a:t>Rb</a:t>
                      </a:r>
                      <a:endParaRPr lang="en-GB" sz="16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noProof="0" dirty="0" smtClean="0"/>
                        <a:t>&lt;0.1kg</a:t>
                      </a:r>
                    </a:p>
                  </a:txBody>
                  <a:tcPr/>
                </a:tc>
                <a:tc>
                  <a:txBody>
                    <a:bodyPr/>
                    <a:lstStyle/>
                    <a:p>
                      <a:pPr algn="ctr"/>
                      <a:r>
                        <a:rPr lang="en-GB" sz="1600" noProof="0" dirty="0" smtClean="0"/>
                        <a:t>5</a:t>
                      </a:r>
                      <a:endParaRPr lang="en-GB" sz="1600" noProof="0" dirty="0"/>
                    </a:p>
                  </a:txBody>
                  <a:tcPr/>
                </a:tc>
                <a:tc>
                  <a:txBody>
                    <a:bodyPr/>
                    <a:lstStyle/>
                    <a:p>
                      <a:r>
                        <a:rPr lang="en-GB" sz="1600" noProof="0" dirty="0" smtClean="0"/>
                        <a:t>Laser</a:t>
                      </a:r>
                      <a:endParaRPr lang="en-GB" sz="1600" noProof="0" dirty="0"/>
                    </a:p>
                  </a:txBody>
                  <a:tcPr/>
                </a:tc>
              </a:tr>
            </a:tbl>
          </a:graphicData>
        </a:graphic>
      </p:graphicFrame>
      <p:pic>
        <p:nvPicPr>
          <p:cNvPr id="35" name="Picture 4"/>
          <p:cNvPicPr>
            <a:picLocks noChangeAspect="1"/>
          </p:cNvPicPr>
          <p:nvPr/>
        </p:nvPicPr>
        <p:blipFill>
          <a:blip r:embed="rId2" cstate="print"/>
          <a:stretch>
            <a:fillRect/>
          </a:stretch>
        </p:blipFill>
        <p:spPr>
          <a:xfrm>
            <a:off x="6345208" y="2478653"/>
            <a:ext cx="1346956" cy="945341"/>
          </a:xfrm>
          <a:prstGeom prst="rect">
            <a:avLst/>
          </a:prstGeom>
        </p:spPr>
      </p:pic>
      <p:pic>
        <p:nvPicPr>
          <p:cNvPr id="36" name="Picture 1"/>
          <p:cNvPicPr>
            <a:picLocks noChangeAspect="1"/>
          </p:cNvPicPr>
          <p:nvPr/>
        </p:nvPicPr>
        <p:blipFill>
          <a:blip r:embed="rId3" cstate="print"/>
          <a:stretch>
            <a:fillRect/>
          </a:stretch>
        </p:blipFill>
        <p:spPr>
          <a:xfrm>
            <a:off x="7642094" y="3774893"/>
            <a:ext cx="1212780" cy="1041339"/>
          </a:xfrm>
          <a:prstGeom prst="rect">
            <a:avLst/>
          </a:prstGeom>
        </p:spPr>
      </p:pic>
      <p:pic>
        <p:nvPicPr>
          <p:cNvPr id="37" name="Picture 1"/>
          <p:cNvPicPr>
            <a:picLocks noChangeAspect="1" noChangeArrowheads="1"/>
          </p:cNvPicPr>
          <p:nvPr/>
        </p:nvPicPr>
        <p:blipFill>
          <a:blip r:embed="rId4" cstate="print"/>
          <a:srcRect/>
          <a:stretch>
            <a:fillRect/>
          </a:stretch>
        </p:blipFill>
        <p:spPr bwMode="auto">
          <a:xfrm>
            <a:off x="6507371" y="3458523"/>
            <a:ext cx="1184793" cy="846101"/>
          </a:xfrm>
          <a:prstGeom prst="rect">
            <a:avLst/>
          </a:prstGeom>
          <a:noFill/>
          <a:ln w="9525">
            <a:noFill/>
            <a:miter lim="800000"/>
            <a:headEnd/>
            <a:tailEnd/>
          </a:ln>
        </p:spPr>
      </p:pic>
      <p:cxnSp>
        <p:nvCxnSpPr>
          <p:cNvPr id="38" name="Straight Connector 13"/>
          <p:cNvCxnSpPr/>
          <p:nvPr/>
        </p:nvCxnSpPr>
        <p:spPr>
          <a:xfrm flipV="1">
            <a:off x="6035842" y="2447694"/>
            <a:ext cx="1752600" cy="424849"/>
          </a:xfrm>
          <a:prstGeom prst="line">
            <a:avLst/>
          </a:prstGeom>
          <a:noFill/>
          <a:ln w="6350" cap="flat" cmpd="sng" algn="ctr">
            <a:solidFill>
              <a:srgbClr val="FF9900"/>
            </a:solidFill>
            <a:prstDash val="dash"/>
            <a:miter lim="800000"/>
          </a:ln>
          <a:effectLst/>
        </p:spPr>
      </p:cxnSp>
      <p:cxnSp>
        <p:nvCxnSpPr>
          <p:cNvPr id="39" name="Straight Connector 14"/>
          <p:cNvCxnSpPr/>
          <p:nvPr/>
        </p:nvCxnSpPr>
        <p:spPr>
          <a:xfrm flipV="1">
            <a:off x="6035844" y="3263231"/>
            <a:ext cx="693819" cy="138069"/>
          </a:xfrm>
          <a:prstGeom prst="line">
            <a:avLst/>
          </a:prstGeom>
          <a:noFill/>
          <a:ln w="6350" cap="flat" cmpd="sng" algn="ctr">
            <a:solidFill>
              <a:srgbClr val="FF9900"/>
            </a:solidFill>
            <a:prstDash val="dash"/>
            <a:miter lim="800000"/>
          </a:ln>
          <a:effectLst/>
        </p:spPr>
      </p:cxnSp>
      <p:cxnSp>
        <p:nvCxnSpPr>
          <p:cNvPr id="40" name="Straight Connector 16"/>
          <p:cNvCxnSpPr/>
          <p:nvPr/>
        </p:nvCxnSpPr>
        <p:spPr>
          <a:xfrm>
            <a:off x="6035842" y="3939340"/>
            <a:ext cx="838200" cy="14385"/>
          </a:xfrm>
          <a:prstGeom prst="line">
            <a:avLst/>
          </a:prstGeom>
          <a:noFill/>
          <a:ln w="6350" cap="flat" cmpd="sng" algn="ctr">
            <a:solidFill>
              <a:srgbClr val="FF9900"/>
            </a:solidFill>
            <a:prstDash val="dash"/>
            <a:miter lim="800000"/>
          </a:ln>
          <a:effectLst/>
        </p:spPr>
      </p:cxnSp>
      <p:cxnSp>
        <p:nvCxnSpPr>
          <p:cNvPr id="41" name="Straight Connector 18"/>
          <p:cNvCxnSpPr/>
          <p:nvPr/>
        </p:nvCxnSpPr>
        <p:spPr>
          <a:xfrm>
            <a:off x="6036626" y="4404370"/>
            <a:ext cx="1686540" cy="7843"/>
          </a:xfrm>
          <a:prstGeom prst="line">
            <a:avLst/>
          </a:prstGeom>
          <a:noFill/>
          <a:ln w="6350" cap="flat" cmpd="sng" algn="ctr">
            <a:solidFill>
              <a:srgbClr val="FF9900"/>
            </a:solidFill>
            <a:prstDash val="dash"/>
            <a:miter lim="800000"/>
          </a:ln>
          <a:effectLst/>
        </p:spPr>
      </p:cxnSp>
      <p:cxnSp>
        <p:nvCxnSpPr>
          <p:cNvPr id="42" name="Straight Connector 20"/>
          <p:cNvCxnSpPr/>
          <p:nvPr/>
        </p:nvCxnSpPr>
        <p:spPr>
          <a:xfrm>
            <a:off x="6035842" y="5006140"/>
            <a:ext cx="609600" cy="0"/>
          </a:xfrm>
          <a:prstGeom prst="line">
            <a:avLst/>
          </a:prstGeom>
          <a:noFill/>
          <a:ln w="6350" cap="flat" cmpd="sng" algn="ctr">
            <a:solidFill>
              <a:srgbClr val="FF9900"/>
            </a:solidFill>
            <a:prstDash val="dash"/>
            <a:miter lim="800000"/>
          </a:ln>
          <a:effectLst/>
        </p:spPr>
      </p:cxnSp>
      <p:cxnSp>
        <p:nvCxnSpPr>
          <p:cNvPr id="43" name="Straight Connector 22"/>
          <p:cNvCxnSpPr>
            <a:endCxn id="45" idx="1"/>
          </p:cNvCxnSpPr>
          <p:nvPr/>
        </p:nvCxnSpPr>
        <p:spPr>
          <a:xfrm>
            <a:off x="6035842" y="5539540"/>
            <a:ext cx="1557145" cy="177455"/>
          </a:xfrm>
          <a:prstGeom prst="line">
            <a:avLst/>
          </a:prstGeom>
          <a:noFill/>
          <a:ln w="6350" cap="flat" cmpd="sng" algn="ctr">
            <a:solidFill>
              <a:srgbClr val="FF9900"/>
            </a:solidFill>
            <a:prstDash val="dash"/>
            <a:miter lim="800000"/>
          </a:ln>
          <a:effectLst/>
        </p:spPr>
      </p:cxnSp>
      <p:pic>
        <p:nvPicPr>
          <p:cNvPr id="44" name="Image 1"/>
          <p:cNvPicPr>
            <a:picLocks noChangeAspect="1" noChangeArrowheads="1"/>
          </p:cNvPicPr>
          <p:nvPr/>
        </p:nvPicPr>
        <p:blipFill>
          <a:blip r:embed="rId5" cstate="print"/>
          <a:srcRect/>
          <a:stretch>
            <a:fillRect/>
          </a:stretch>
        </p:blipFill>
        <p:spPr bwMode="auto">
          <a:xfrm>
            <a:off x="6592247" y="4698773"/>
            <a:ext cx="964972" cy="574068"/>
          </a:xfrm>
          <a:prstGeom prst="rect">
            <a:avLst/>
          </a:prstGeom>
          <a:noFill/>
          <a:ln w="9525">
            <a:noFill/>
            <a:miter lim="800000"/>
            <a:headEnd/>
            <a:tailEnd/>
          </a:ln>
        </p:spPr>
      </p:pic>
      <p:pic>
        <p:nvPicPr>
          <p:cNvPr id="45" name="Picture 1"/>
          <p:cNvPicPr>
            <a:picLocks noChangeAspect="1" noChangeArrowheads="1"/>
          </p:cNvPicPr>
          <p:nvPr/>
        </p:nvPicPr>
        <p:blipFill>
          <a:blip r:embed="rId6" cstate="print"/>
          <a:srcRect/>
          <a:stretch>
            <a:fillRect/>
          </a:stretch>
        </p:blipFill>
        <p:spPr bwMode="auto">
          <a:xfrm>
            <a:off x="7592987" y="5493158"/>
            <a:ext cx="553453" cy="447673"/>
          </a:xfrm>
          <a:prstGeom prst="rect">
            <a:avLst/>
          </a:prstGeom>
          <a:noFill/>
          <a:ln w="9525">
            <a:noFill/>
            <a:miter lim="800000"/>
            <a:headEnd/>
            <a:tailEnd/>
          </a:ln>
        </p:spPr>
      </p:pic>
      <p:pic>
        <p:nvPicPr>
          <p:cNvPr id="46" name="Picture 2"/>
          <p:cNvPicPr>
            <a:picLocks noChangeAspect="1"/>
          </p:cNvPicPr>
          <p:nvPr/>
        </p:nvPicPr>
        <p:blipFill>
          <a:blip r:embed="rId7" cstate="print"/>
          <a:stretch>
            <a:fillRect/>
          </a:stretch>
        </p:blipFill>
        <p:spPr>
          <a:xfrm>
            <a:off x="7788441" y="1690690"/>
            <a:ext cx="1066433" cy="1469662"/>
          </a:xfrm>
          <a:prstGeom prst="rect">
            <a:avLst/>
          </a:prstGeom>
        </p:spPr>
      </p:pic>
    </p:spTree>
    <p:extLst>
      <p:ext uri="{BB962C8B-B14F-4D97-AF65-F5344CB8AC3E}">
        <p14:creationId xmlns:p14="http://schemas.microsoft.com/office/powerpoint/2010/main" val="32375564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5804" y="270292"/>
            <a:ext cx="8242328" cy="1196856"/>
          </a:xfrm>
        </p:spPr>
        <p:txBody>
          <a:bodyPr/>
          <a:lstStyle/>
          <a:p>
            <a:r>
              <a:rPr lang="en-US" sz="3600" b="1" dirty="0"/>
              <a:t>A</a:t>
            </a:r>
            <a:r>
              <a:rPr lang="en-US" sz="3600" b="1" dirty="0" smtClean="0"/>
              <a:t>ccuracy, Trueness and Precision</a:t>
            </a:r>
            <a:br>
              <a:rPr lang="en-US" sz="3600" b="1" dirty="0" smtClean="0"/>
            </a:br>
            <a:r>
              <a:rPr lang="en-US" sz="3600" b="1" dirty="0" smtClean="0"/>
              <a:t>“Exactitude, </a:t>
            </a:r>
            <a:r>
              <a:rPr lang="en-US" sz="3600" b="1" dirty="0" err="1" smtClean="0"/>
              <a:t>véracité</a:t>
            </a:r>
            <a:r>
              <a:rPr lang="en-US" sz="3600" b="1" dirty="0" smtClean="0"/>
              <a:t> et </a:t>
            </a:r>
            <a:r>
              <a:rPr lang="en-US" sz="3600" b="1" dirty="0" err="1" smtClean="0"/>
              <a:t>précision</a:t>
            </a:r>
            <a:r>
              <a:rPr lang="en-US" sz="3600" b="1" dirty="0" smtClean="0"/>
              <a:t>”</a:t>
            </a:r>
            <a:endParaRPr lang="en-US" sz="3600" b="1" dirty="0"/>
          </a:p>
        </p:txBody>
      </p:sp>
      <p:pic>
        <p:nvPicPr>
          <p:cNvPr id="378884" name="Picture 4" descr="https://upload.wikimedia.org/wikipedia/commons/thumb/9/92/Accuracy_%28trueness_and_precision%29.svg/300px-Accuracy_%28trueness_and_precision%29.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536" y="1772816"/>
            <a:ext cx="4864336" cy="26267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81896" y="4707806"/>
            <a:ext cx="7613624" cy="1323439"/>
          </a:xfrm>
          <a:prstGeom prst="rect">
            <a:avLst/>
          </a:prstGeom>
        </p:spPr>
        <p:txBody>
          <a:bodyPr wrap="square">
            <a:spAutoFit/>
          </a:bodyPr>
          <a:lstStyle/>
          <a:p>
            <a:r>
              <a:rPr lang="en-US" altLang="fr-FR" sz="1600" dirty="0" smtClean="0">
                <a:latin typeface="+mj-lt"/>
              </a:rPr>
              <a:t>According to ISO 5725-1, </a:t>
            </a:r>
            <a:r>
              <a:rPr lang="en-US" altLang="fr-FR" sz="1600" dirty="0">
                <a:latin typeface="+mj-lt"/>
              </a:rPr>
              <a:t>a</a:t>
            </a:r>
            <a:r>
              <a:rPr lang="en-US" altLang="fr-FR" sz="1600" dirty="0" smtClean="0">
                <a:latin typeface="+mj-lt"/>
              </a:rPr>
              <a:t>ccuracy consists of trueness (or bias, proximity of measurement results to the true value) and precision (repeatability or reproducibility of the measurement).</a:t>
            </a:r>
          </a:p>
          <a:p>
            <a:r>
              <a:rPr lang="en-US" sz="1600" dirty="0" smtClean="0">
                <a:latin typeface="+mj-lt"/>
              </a:rPr>
              <a:t>Accuracy is the proximity of measurement results to the true value; precision, the repeatability, or reproducibility of the measurement.</a:t>
            </a:r>
            <a:endParaRPr lang="en-US" sz="1600" dirty="0">
              <a:latin typeface="+mj-lt"/>
            </a:endParaRPr>
          </a:p>
        </p:txBody>
      </p:sp>
      <p:pic>
        <p:nvPicPr>
          <p:cNvPr id="378885" name="Picture 5" descr="https://upload.wikimedia.org/wikipedia/commons/thumb/1/10/High_accuracy_Low_precision.svg/150px-High_accuracy_Low_precision.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236" y="220486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78886" name="Picture 6" descr="https://upload.wikimedia.org/wikipedia/commons/thumb/3/3a/High_precision_Low_accuracy.svg/150px-High_precision_Low_accuracy.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6134" y="2204864"/>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55576" y="3660894"/>
            <a:ext cx="1393226" cy="738664"/>
          </a:xfrm>
          <a:prstGeom prst="rect">
            <a:avLst/>
          </a:prstGeom>
        </p:spPr>
        <p:txBody>
          <a:bodyPr wrap="square">
            <a:spAutoFit/>
          </a:bodyPr>
          <a:lstStyle/>
          <a:p>
            <a:r>
              <a:rPr lang="en-US" sz="1400" dirty="0"/>
              <a:t>Low </a:t>
            </a:r>
            <a:r>
              <a:rPr lang="en-US" sz="1400" dirty="0" smtClean="0"/>
              <a:t>accuracy,</a:t>
            </a:r>
          </a:p>
          <a:p>
            <a:r>
              <a:rPr lang="en-US" sz="1400" dirty="0" smtClean="0"/>
              <a:t>poor precision,</a:t>
            </a:r>
          </a:p>
          <a:p>
            <a:r>
              <a:rPr lang="en-US" sz="1400" dirty="0" smtClean="0"/>
              <a:t>good </a:t>
            </a:r>
            <a:r>
              <a:rPr lang="en-US" sz="1400" dirty="0"/>
              <a:t>trueness</a:t>
            </a:r>
          </a:p>
        </p:txBody>
      </p:sp>
      <p:sp>
        <p:nvSpPr>
          <p:cNvPr id="9" name="Rectangle 8"/>
          <p:cNvSpPr/>
          <p:nvPr/>
        </p:nvSpPr>
        <p:spPr>
          <a:xfrm>
            <a:off x="2276134" y="3633614"/>
            <a:ext cx="4572000" cy="738664"/>
          </a:xfrm>
          <a:prstGeom prst="rect">
            <a:avLst/>
          </a:prstGeom>
        </p:spPr>
        <p:txBody>
          <a:bodyPr>
            <a:spAutoFit/>
          </a:bodyPr>
          <a:lstStyle/>
          <a:p>
            <a:r>
              <a:rPr lang="en-US" sz="1400" dirty="0"/>
              <a:t>Low </a:t>
            </a:r>
            <a:r>
              <a:rPr lang="en-US" sz="1400" dirty="0" smtClean="0"/>
              <a:t>accuracy,</a:t>
            </a:r>
          </a:p>
          <a:p>
            <a:r>
              <a:rPr lang="en-US" sz="1400" dirty="0" smtClean="0"/>
              <a:t>good precision,</a:t>
            </a:r>
          </a:p>
          <a:p>
            <a:r>
              <a:rPr lang="en-US" sz="1400" dirty="0" smtClean="0"/>
              <a:t>poor </a:t>
            </a:r>
            <a:r>
              <a:rPr lang="en-US" sz="1400" dirty="0"/>
              <a:t>trueness </a:t>
            </a:r>
          </a:p>
        </p:txBody>
      </p:sp>
    </p:spTree>
    <p:extLst>
      <p:ext uri="{BB962C8B-B14F-4D97-AF65-F5344CB8AC3E}">
        <p14:creationId xmlns:p14="http://schemas.microsoft.com/office/powerpoint/2010/main" val="63591180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Image 3"/>
          <p:cNvPicPr>
            <a:picLocks noChangeAspect="1"/>
          </p:cNvPicPr>
          <p:nvPr/>
        </p:nvPicPr>
        <p:blipFill rotWithShape="1">
          <a:blip r:embed="rId2"/>
          <a:srcRect l="16335" t="15035" r="17516" b="5586"/>
          <a:stretch/>
        </p:blipFill>
        <p:spPr>
          <a:xfrm>
            <a:off x="212396" y="164406"/>
            <a:ext cx="8807184" cy="6605388"/>
          </a:xfrm>
          <a:prstGeom prst="rect">
            <a:avLst/>
          </a:prstGeom>
          <a:solidFill>
            <a:schemeClr val="bg1"/>
          </a:solidFill>
        </p:spPr>
      </p:pic>
      <p:sp>
        <p:nvSpPr>
          <p:cNvPr id="3" name="Espace réservé du contenu 2"/>
          <p:cNvSpPr>
            <a:spLocks noGrp="1"/>
          </p:cNvSpPr>
          <p:nvPr>
            <p:ph idx="1"/>
          </p:nvPr>
        </p:nvSpPr>
        <p:spPr>
          <a:xfrm>
            <a:off x="7740352" y="6423347"/>
            <a:ext cx="1224136" cy="346447"/>
          </a:xfrm>
          <a:solidFill>
            <a:schemeClr val="bg1"/>
          </a:solidFill>
        </p:spPr>
        <p:txBody>
          <a:bodyPr/>
          <a:lstStyle/>
          <a:p>
            <a:pPr marL="0" indent="0">
              <a:buNone/>
            </a:pPr>
            <a:r>
              <a:rPr lang="en-US" sz="1600" dirty="0" smtClean="0"/>
              <a:t>15.03.2017</a:t>
            </a:r>
            <a:endParaRPr lang="en-US" sz="1600" dirty="0"/>
          </a:p>
        </p:txBody>
      </p:sp>
      <p:sp>
        <p:nvSpPr>
          <p:cNvPr id="5" name="Espace réservé du contenu 2"/>
          <p:cNvSpPr txBox="1">
            <a:spLocks/>
          </p:cNvSpPr>
          <p:nvPr/>
        </p:nvSpPr>
        <p:spPr bwMode="auto">
          <a:xfrm>
            <a:off x="1204516" y="347476"/>
            <a:ext cx="1368152" cy="616360"/>
          </a:xfrm>
          <a:prstGeom prst="rect">
            <a:avLst/>
          </a:prstGeom>
          <a:solidFill>
            <a:schemeClr val="bg1"/>
          </a:solidFill>
          <a:ln w="9525">
            <a:noFill/>
            <a:miter lim="800000"/>
            <a:headEnd/>
            <a:tailEnd/>
          </a:ln>
          <a:effectLst/>
        </p:spPr>
        <p:txBody>
          <a:bodyPr vert="horz" wrap="square" lIns="87279" tIns="43640" rIns="87279" bIns="43640" numCol="1" anchor="t" anchorCtr="0" compatLnSpc="1">
            <a:prstTxWarp prst="textNoShape">
              <a:avLst/>
            </a:prstTxWarp>
          </a:bodyPr>
          <a:lstStyle>
            <a:lvl1pPr marL="327025" indent="-327025" algn="l" defTabSz="873125" rtl="0" fontAlgn="base">
              <a:spcBef>
                <a:spcPct val="20000"/>
              </a:spcBef>
              <a:spcAft>
                <a:spcPct val="0"/>
              </a:spcAft>
              <a:buChar char="•"/>
              <a:defRPr sz="3100">
                <a:solidFill>
                  <a:schemeClr val="tx1"/>
                </a:solidFill>
                <a:latin typeface="+mn-lt"/>
                <a:ea typeface="+mn-ea"/>
                <a:cs typeface="+mn-cs"/>
              </a:defRPr>
            </a:lvl1pPr>
            <a:lvl2pPr marL="709613" indent="-273050" algn="l" defTabSz="873125" rtl="0" fontAlgn="base">
              <a:spcBef>
                <a:spcPct val="20000"/>
              </a:spcBef>
              <a:spcAft>
                <a:spcPct val="0"/>
              </a:spcAft>
              <a:buChar char="–"/>
              <a:defRPr sz="2700">
                <a:solidFill>
                  <a:schemeClr val="tx1"/>
                </a:solidFill>
                <a:latin typeface="+mn-lt"/>
              </a:defRPr>
            </a:lvl2pPr>
            <a:lvl3pPr marL="1092200" indent="-219075" algn="l" defTabSz="873125" rtl="0" fontAlgn="base">
              <a:spcBef>
                <a:spcPct val="20000"/>
              </a:spcBef>
              <a:spcAft>
                <a:spcPct val="0"/>
              </a:spcAft>
              <a:buChar char="•"/>
              <a:defRPr sz="2300">
                <a:solidFill>
                  <a:schemeClr val="tx1"/>
                </a:solidFill>
                <a:latin typeface="+mn-lt"/>
              </a:defRPr>
            </a:lvl3pPr>
            <a:lvl4pPr marL="1528763" indent="-220663" algn="l" defTabSz="873125" rtl="0" fontAlgn="base">
              <a:spcBef>
                <a:spcPct val="20000"/>
              </a:spcBef>
              <a:spcAft>
                <a:spcPct val="0"/>
              </a:spcAft>
              <a:buChar char="–"/>
              <a:defRPr sz="1900">
                <a:solidFill>
                  <a:schemeClr val="tx1"/>
                </a:solidFill>
                <a:latin typeface="+mn-lt"/>
              </a:defRPr>
            </a:lvl4pPr>
            <a:lvl5pPr marL="1965325" indent="-220663" algn="l" defTabSz="873125" rtl="0" fontAlgn="base">
              <a:spcBef>
                <a:spcPct val="20000"/>
              </a:spcBef>
              <a:spcAft>
                <a:spcPct val="0"/>
              </a:spcAft>
              <a:buChar char="»"/>
              <a:defRPr sz="1900">
                <a:solidFill>
                  <a:schemeClr val="tx1"/>
                </a:solidFill>
                <a:latin typeface="+mn-lt"/>
              </a:defRPr>
            </a:lvl5pPr>
            <a:lvl6pPr marL="2422525" indent="-220663" algn="l" defTabSz="873125" rtl="0" fontAlgn="base">
              <a:spcBef>
                <a:spcPct val="20000"/>
              </a:spcBef>
              <a:spcAft>
                <a:spcPct val="0"/>
              </a:spcAft>
              <a:buChar char="»"/>
              <a:defRPr sz="1900">
                <a:solidFill>
                  <a:schemeClr val="tx1"/>
                </a:solidFill>
                <a:latin typeface="+mn-lt"/>
              </a:defRPr>
            </a:lvl6pPr>
            <a:lvl7pPr marL="2879725" indent="-220663" algn="l" defTabSz="873125" rtl="0" fontAlgn="base">
              <a:spcBef>
                <a:spcPct val="20000"/>
              </a:spcBef>
              <a:spcAft>
                <a:spcPct val="0"/>
              </a:spcAft>
              <a:buChar char="»"/>
              <a:defRPr sz="1900">
                <a:solidFill>
                  <a:schemeClr val="tx1"/>
                </a:solidFill>
                <a:latin typeface="+mn-lt"/>
              </a:defRPr>
            </a:lvl7pPr>
            <a:lvl8pPr marL="3336925" indent="-220663" algn="l" defTabSz="873125" rtl="0" fontAlgn="base">
              <a:spcBef>
                <a:spcPct val="20000"/>
              </a:spcBef>
              <a:spcAft>
                <a:spcPct val="0"/>
              </a:spcAft>
              <a:buChar char="»"/>
              <a:defRPr sz="1900">
                <a:solidFill>
                  <a:schemeClr val="tx1"/>
                </a:solidFill>
                <a:latin typeface="+mn-lt"/>
              </a:defRPr>
            </a:lvl8pPr>
            <a:lvl9pPr marL="3794125" indent="-220663" algn="l" defTabSz="873125" rtl="0" fontAlgn="base">
              <a:spcBef>
                <a:spcPct val="20000"/>
              </a:spcBef>
              <a:spcAft>
                <a:spcPct val="0"/>
              </a:spcAft>
              <a:buChar char="»"/>
              <a:defRPr sz="1900">
                <a:solidFill>
                  <a:schemeClr val="tx1"/>
                </a:solidFill>
                <a:latin typeface="+mn-lt"/>
              </a:defRPr>
            </a:lvl9pPr>
          </a:lstStyle>
          <a:p>
            <a:pPr marL="0" indent="0">
              <a:buFontTx/>
              <a:buNone/>
            </a:pPr>
            <a:r>
              <a:rPr lang="en-US" sz="3200" b="1" kern="0" dirty="0" smtClean="0">
                <a:latin typeface="Arial" panose="020B0604020202020204" pitchFamily="34" charset="0"/>
                <a:cs typeface="Arial" panose="020B0604020202020204" pitchFamily="34" charset="0"/>
              </a:rPr>
              <a:t>GPS -</a:t>
            </a:r>
            <a:endParaRPr lang="en-US" sz="32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503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endParaRPr lang="fr-FR"/>
          </a:p>
        </p:txBody>
      </p:sp>
      <p:sp>
        <p:nvSpPr>
          <p:cNvPr id="355477" name="Rectangle 149"/>
          <p:cNvSpPr>
            <a:spLocks noChangeArrowheads="1"/>
          </p:cNvSpPr>
          <p:nvPr/>
        </p:nvSpPr>
        <p:spPr bwMode="auto">
          <a:xfrm>
            <a:off x="-1847850" y="479425"/>
            <a:ext cx="9144000" cy="0"/>
          </a:xfrm>
          <a:prstGeom prst="rect">
            <a:avLst/>
          </a:prstGeom>
          <a:solidFill>
            <a:srgbClr val="F9F9F9"/>
          </a:solidFill>
          <a:ln w="9525">
            <a:noFill/>
            <a:miter lim="800000"/>
            <a:headEnd/>
            <a:tailEnd/>
          </a:ln>
          <a:effectLst/>
        </p:spPr>
        <p:txBody>
          <a:bodyPr wrap="none" anchor="ctr">
            <a:spAutoFit/>
          </a:bodyPr>
          <a:lstStyle/>
          <a:p>
            <a:endParaRPr lang="fr-CH"/>
          </a:p>
        </p:txBody>
      </p:sp>
      <p:graphicFrame>
        <p:nvGraphicFramePr>
          <p:cNvPr id="355950" name="Group 622"/>
          <p:cNvGraphicFramePr>
            <a:graphicFrameLocks noGrp="1"/>
          </p:cNvGraphicFramePr>
          <p:nvPr/>
        </p:nvGraphicFramePr>
        <p:xfrm>
          <a:off x="250825" y="188913"/>
          <a:ext cx="8729663" cy="6480177"/>
        </p:xfrm>
        <a:graphic>
          <a:graphicData uri="http://schemas.openxmlformats.org/drawingml/2006/table">
            <a:tbl>
              <a:tblPr/>
              <a:tblGrid>
                <a:gridCol w="644525"/>
                <a:gridCol w="1165225"/>
                <a:gridCol w="942975"/>
                <a:gridCol w="5976938"/>
              </a:tblGrid>
              <a:tr h="27305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Radio frequency bands</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2F2F2"/>
                    </a:solidFill>
                  </a:tcPr>
                </a:tc>
                <a:tc hMerge="1">
                  <a:txBody>
                    <a:bodyPr/>
                    <a:lstStyle/>
                    <a:p>
                      <a:endParaRPr lang="fr-CH"/>
                    </a:p>
                  </a:txBody>
                  <a:tcPr/>
                </a:tc>
                <a:tc hMerge="1">
                  <a:txBody>
                    <a:bodyPr/>
                    <a:lstStyle/>
                    <a:p>
                      <a:endParaRPr lang="fr-CH"/>
                    </a:p>
                  </a:txBody>
                  <a:tcPr/>
                </a:tc>
                <a:tc hMerge="1">
                  <a:txBody>
                    <a:bodyPr/>
                    <a:lstStyle/>
                    <a:p>
                      <a:endParaRPr lang="fr-CH"/>
                    </a:p>
                  </a:txBody>
                  <a:tcPr/>
                </a:tc>
              </a:tr>
              <a:tr h="403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Band Name</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Frequency Range</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Wavelength Range</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chemeClr val="tx1"/>
                          </a:solidFill>
                          <a:effectLst/>
                          <a:latin typeface="Times New Roman" pitchFamily="18" charset="0"/>
                          <a:cs typeface="Times New Roman" pitchFamily="18" charset="0"/>
                        </a:rPr>
                        <a:t>Notes</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2F2F2"/>
                    </a:solidFill>
                  </a:tcPr>
                </a:tc>
              </a:tr>
              <a:tr h="269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HF</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3–30 MHz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10–100 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coastal radar systems, over the horizon radar (OTH) radars; 'high frequency'</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&lt; 300 MHz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 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 for 'previous', applied retrospectively to early radar systems</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VHF</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50–330 MHz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0.9–6 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very long range, ground penetrating; 'very high frequency'</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UHF</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300–1000 MHz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0.3–1 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very long range (e.g. ballistic missile early warning), ground penetrating, foliage penetrating; 'ultra high frequency'</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271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L</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1–2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15–30 cm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long range air traffic control and surveillance; 'L' for 'long'</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S</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2–4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7.5–15 cm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terminal air traffic control, long-range weather, marine radar; 'S' for 'short'</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4–8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3.75–7.5 cm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Satellite transponders; a compromise (hence 'C') between X and S bands; weather</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558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rPr>
                        <a:t>X</a:t>
                      </a: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8–12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2.5–3.75 cm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missile guidance, marine radar, weather, medium-resolution mapping and ground surveillance; in the USA the narrow range 10.525 GHz ±25 MHz is used for airport radar. Named X band because the frequency was a secret during world war 2.</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K</a:t>
                      </a:r>
                      <a:r>
                        <a:rPr kumimoji="0" lang="en-US" sz="1000" b="0" i="0" u="none" strike="noStrike" cap="none" normalizeH="0" baseline="-25000" smtClean="0">
                          <a:ln>
                            <a:noFill/>
                          </a:ln>
                          <a:solidFill>
                            <a:schemeClr val="tx1"/>
                          </a:solidFill>
                          <a:effectLst/>
                          <a:latin typeface="Times New Roman" pitchFamily="18" charset="0"/>
                          <a:cs typeface="Times New Roman" pitchFamily="18" charset="0"/>
                        </a:rPr>
                        <a:t>u</a:t>
                      </a: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12–18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1.67–2.5 cm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high-resolution mapping, satellite altimetry; frequency just under K band (hence 'u')</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558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K</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18–27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1.11–1.67 cm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from German </a:t>
                      </a:r>
                      <a:r>
                        <a:rPr kumimoji="0" lang="en-US" sz="1000" b="0" i="1" u="none" strike="noStrike" cap="none" normalizeH="0" baseline="0" smtClean="0">
                          <a:ln>
                            <a:noFill/>
                          </a:ln>
                          <a:solidFill>
                            <a:schemeClr val="tx1"/>
                          </a:solidFill>
                          <a:effectLst/>
                          <a:latin typeface="Times New Roman" pitchFamily="18" charset="0"/>
                          <a:cs typeface="Times New Roman" pitchFamily="18" charset="0"/>
                        </a:rPr>
                        <a:t>kurz</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meaning 'short'; limited use due to absorption by water vapor, so K</a:t>
                      </a:r>
                      <a:r>
                        <a:rPr kumimoji="0" lang="en-US" sz="1000" b="0" i="0" u="none" strike="noStrike" cap="none" normalizeH="0" baseline="-30000" smtClean="0">
                          <a:ln>
                            <a:noFill/>
                          </a:ln>
                          <a:solidFill>
                            <a:schemeClr val="tx1"/>
                          </a:solidFill>
                          <a:effectLst/>
                          <a:latin typeface="Times New Roman" pitchFamily="18" charset="0"/>
                          <a:cs typeface="Times New Roman" pitchFamily="18" charset="0"/>
                        </a:rPr>
                        <a:t>u</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and K</a:t>
                      </a:r>
                      <a:r>
                        <a:rPr kumimoji="0" lang="en-US" sz="1000" b="0" i="0" u="none" strike="noStrike" cap="none" normalizeH="0" baseline="-30000" smtClean="0">
                          <a:ln>
                            <a:noFill/>
                          </a:ln>
                          <a:solidFill>
                            <a:schemeClr val="tx1"/>
                          </a:solidFill>
                          <a:effectLst/>
                          <a:latin typeface="Times New Roman" pitchFamily="18" charset="0"/>
                          <a:cs typeface="Times New Roman" pitchFamily="18" charset="0"/>
                        </a:rPr>
                        <a:t>a</a:t>
                      </a: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 were used instead for surveillance. K-band is used for detecting clouds by meteorologists, and by police for detecting speeding motorists. K-band radar guns operate at 24.150 ± 0.100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K</a:t>
                      </a:r>
                      <a:r>
                        <a:rPr kumimoji="0" lang="en-US" sz="1000" b="0" i="0" u="none" strike="noStrike" cap="none" normalizeH="0" baseline="-30000" smtClean="0">
                          <a:ln>
                            <a:noFill/>
                          </a:ln>
                          <a:solidFill>
                            <a:schemeClr val="tx1"/>
                          </a:solidFill>
                          <a:effectLst/>
                          <a:latin typeface="Times New Roman" pitchFamily="18" charset="0"/>
                          <a:cs typeface="Times New Roman" pitchFamily="18" charset="0"/>
                        </a:rPr>
                        <a:t>a</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27–40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0.75–1.11 cm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mapping, short range, airport surveillance; frequency just above K band (hence 'a') Photo radar, used to trigger cameras which take pictures of license plates of cars running red lights, operates at 34.300 ± 0.100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558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mm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40–300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7.5 mm – 1 mm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millimeter band, subdivided as below. The frequency ranges depend on waveguide size. Multiple letters are assigned to these bands by different groups. These are from Baytron, a now defunct company that made test equipment.</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Q</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40–60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7.5 mm – 5 mm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Used for Military communication.</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273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V</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50–75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6.0–4 mm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Very strongly absorbed by the atmosphere.</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solidFill>
                      <a:srgbClr val="F9F9F9"/>
                    </a:solidFill>
                  </a:tcPr>
                </a:tc>
              </a:tr>
              <a:tr h="280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E</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60–90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6.0–3.33 mm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873125"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folHlink"/>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W</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75–110 GHz</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2.7 – 4.0 mm</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used as a visual sensor for experimental autonomous vehicles, high-resolution meteorological observation, and imaging.</a:t>
                      </a:r>
                      <a:endParaRPr kumimoji="0" lang="en-US" sz="1000" b="0"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rgbClr val="AAAAAA"/>
                      </a:solidFill>
                      <a:prstDash val="solid"/>
                      <a:round/>
                      <a:headEnd type="none" w="med" len="med"/>
                      <a:tailEnd type="none" w="med" len="med"/>
                    </a:lnL>
                    <a:lnR w="12700" cap="flat" cmpd="sng" algn="ctr">
                      <a:solidFill>
                        <a:srgbClr val="AAAAAA"/>
                      </a:solidFill>
                      <a:prstDash val="solid"/>
                      <a:round/>
                      <a:headEnd type="none" w="med" len="med"/>
                      <a:tailEnd type="none" w="med" len="med"/>
                    </a:lnR>
                    <a:lnT w="12700" cap="flat" cmpd="sng" algn="ctr">
                      <a:solidFill>
                        <a:srgbClr val="AAAAAA"/>
                      </a:solidFill>
                      <a:prstDash val="solid"/>
                      <a:round/>
                      <a:headEnd type="none" w="med" len="med"/>
                      <a:tailEnd type="none" w="med" len="med"/>
                    </a:lnT>
                    <a:lnB w="12700" cap="flat" cmpd="sng" algn="ctr">
                      <a:solidFill>
                        <a:srgbClr val="AAAAAA"/>
                      </a:solidFill>
                      <a:prstDash val="solid"/>
                      <a:round/>
                      <a:headEnd type="none" w="med" len="med"/>
                      <a:tailEnd type="none" w="med" len="med"/>
                    </a:lnB>
                    <a:lnTlToBr>
                      <a:noFill/>
                    </a:lnTlToBr>
                    <a:lnBlToTr>
                      <a:noFill/>
                    </a:lnBlToTr>
                    <a:solidFill>
                      <a:srgbClr val="F9F9F9"/>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8287</TotalTime>
  <Words>6210</Words>
  <Application>Microsoft Office PowerPoint</Application>
  <PresentationFormat>Transparent</PresentationFormat>
  <Paragraphs>1021</Paragraphs>
  <Slides>93</Slides>
  <Notes>19</Notes>
  <HiddenSlides>14</HiddenSlides>
  <MMClips>2</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3</vt:i4>
      </vt:variant>
      <vt:variant>
        <vt:lpstr>Titres des diapositives</vt:lpstr>
      </vt:variant>
      <vt:variant>
        <vt:i4>93</vt:i4>
      </vt:variant>
    </vt:vector>
  </HeadingPairs>
  <TitlesOfParts>
    <vt:vector size="107" baseType="lpstr">
      <vt:lpstr>Arial</vt:lpstr>
      <vt:lpstr>Calibri</vt:lpstr>
      <vt:lpstr>Cambria Math</vt:lpstr>
      <vt:lpstr>CMU Sans Serif</vt:lpstr>
      <vt:lpstr>Monotype Sorts</vt:lpstr>
      <vt:lpstr>Symbol</vt:lpstr>
      <vt:lpstr>Times New Roman</vt:lpstr>
      <vt:lpstr>Verdana</vt:lpstr>
      <vt:lpstr>Wingdings</vt:lpstr>
      <vt:lpstr>Wingdings 3</vt:lpstr>
      <vt:lpstr>Modèle par défaut</vt:lpstr>
      <vt:lpstr>Dessin Designer</vt:lpstr>
      <vt:lpstr>Equation</vt:lpstr>
      <vt:lpstr>Picture Publisher Image</vt:lpstr>
      <vt:lpstr>GNSS – Global Navigation Satellite Systems</vt:lpstr>
      <vt:lpstr> GNSS – Global Navigation Satellite Systems CRP Champéry 22 septembre 2017</vt:lpstr>
      <vt:lpstr>Historical review - Terrestrial systems</vt:lpstr>
      <vt:lpstr>Satellite Systems : NNSS (Navy Navigation Satellite System) Transit</vt:lpstr>
      <vt:lpstr>GPS Program Evolution</vt:lpstr>
      <vt:lpstr>NAVSTAR - GPS : NAVigation System Timing And Ranging - Global Positioning System</vt:lpstr>
      <vt:lpstr>GPS – Les segments du système</vt:lpstr>
      <vt:lpstr>NAVSTAR - GPS : NAVigation System Timing And Ranging - Global Positioning System</vt:lpstr>
      <vt:lpstr>Principle of Global Positioning System</vt:lpstr>
      <vt:lpstr>Noise Temperature Tn with frequency in space and around the Earth</vt:lpstr>
      <vt:lpstr>Requirements for the GPS signals</vt:lpstr>
      <vt:lpstr>Multi-user, multiple access communications</vt:lpstr>
      <vt:lpstr>Spread Spectrum Modulation</vt:lpstr>
      <vt:lpstr>DSSS, FHSS, THSS Spread Spectrum</vt:lpstr>
      <vt:lpstr>Requirements for GPS signals</vt:lpstr>
      <vt:lpstr>CDMA system - Interference suppressed at the receiver</vt:lpstr>
      <vt:lpstr>CDMA – Data, code, carrier</vt:lpstr>
      <vt:lpstr>GPS - Pseudorandom Noise PN Codes</vt:lpstr>
      <vt:lpstr>Pseudorandom PN codes for GPS</vt:lpstr>
      <vt:lpstr>GPS L1 – PN Transitions</vt:lpstr>
      <vt:lpstr>GPS Signals Modulation Techniques  </vt:lpstr>
      <vt:lpstr>Rectangular Pulse, Fourier Transform, Power Spectral Density, Crosscorrelation</vt:lpstr>
      <vt:lpstr>GPS – C/A et P (Y) PSD </vt:lpstr>
      <vt:lpstr>PSD – Power Spectral Density Carrier modulated with a PN code</vt:lpstr>
      <vt:lpstr>Spectrum for GPS signals</vt:lpstr>
      <vt:lpstr>Signal Power at the receiver</vt:lpstr>
      <vt:lpstr>Receiver Thermal Noise k·T0</vt:lpstr>
      <vt:lpstr>Power Spectral Density PSD [dBW/Hz]</vt:lpstr>
      <vt:lpstr>Comparison of the PSD for GPS and GSM signals</vt:lpstr>
      <vt:lpstr>C/A Code Crosscorrelation</vt:lpstr>
      <vt:lpstr>GPS Signal Detection by correlation</vt:lpstr>
      <vt:lpstr>Gain process G = 63 – 20 = 43 dB</vt:lpstr>
      <vt:lpstr>Acquisition – Code/Phase &amp; Frequency Search</vt:lpstr>
      <vt:lpstr>Présentation PowerPoint</vt:lpstr>
      <vt:lpstr>Tracking of the GPS signal</vt:lpstr>
      <vt:lpstr>Correlator Schematic Diagram</vt:lpstr>
      <vt:lpstr>GPS L1 C/A Navigation Message</vt:lpstr>
      <vt:lpstr>SV Ephemeris Parameters</vt:lpstr>
      <vt:lpstr>Détermination de la solution de navigation</vt:lpstr>
      <vt:lpstr>Précision et erreurs sur la position UERE et GDOP </vt:lpstr>
      <vt:lpstr>Stabilité de différentes horloges atomiques</vt:lpstr>
      <vt:lpstr>GPS – SA Selective Availability Interruption</vt:lpstr>
      <vt:lpstr>Effets de la ionosphère</vt:lpstr>
      <vt:lpstr>GPS – Standard Positioning System with 2 Civilian frequencies L1 and L2C</vt:lpstr>
      <vt:lpstr>Digital Signal Processing Schematic Diagram</vt:lpstr>
      <vt:lpstr>Correlators – Carrier and Code Loops</vt:lpstr>
      <vt:lpstr>Modernisation des signaux GNSS et  amélioration de la sensibilité</vt:lpstr>
      <vt:lpstr>BOC(fs, fc) - Binary Offset Carrier</vt:lpstr>
      <vt:lpstr>Crosscorrelation BOC(10,5) et tracking of BOC(m,n)</vt:lpstr>
      <vt:lpstr>Densité spectrale de puissance PSD pour les signaux GNSS sur les bandes E1-L1-E2</vt:lpstr>
      <vt:lpstr>GNSS – Signaux actuels et futurs</vt:lpstr>
      <vt:lpstr>GNSS – Différents systèmes de positionnement</vt:lpstr>
      <vt:lpstr>GNSS Signals in E1/L1 Band</vt:lpstr>
      <vt:lpstr>Stability of frequency standards</vt:lpstr>
      <vt:lpstr>Missions lunaires – CAST “WeakHEO”</vt:lpstr>
      <vt:lpstr>Concept de réflectométrie GNSS-R</vt:lpstr>
      <vt:lpstr>SOME REFERENCES</vt:lpstr>
      <vt:lpstr>QUESTIONS ?</vt:lpstr>
      <vt:lpstr>Navigation dans l’espace lointain, Définitions des orbites</vt:lpstr>
      <vt:lpstr>Modèle d’antenne GPS C/A et puissance reçue  </vt:lpstr>
      <vt:lpstr>Visibilité des satellites GPS sur la Terre</vt:lpstr>
      <vt:lpstr>Présentation PowerPoint</vt:lpstr>
      <vt:lpstr>Missions lunaires – CAST “WeakHEO”</vt:lpstr>
      <vt:lpstr>GNSS - Effets des multi-trajets</vt:lpstr>
      <vt:lpstr>Du multi-trajet à la réflectométrie GNSS-R</vt:lpstr>
      <vt:lpstr>Concept de réflectométrie GNSS-R</vt:lpstr>
      <vt:lpstr>Applications GNSS-R </vt:lpstr>
      <vt:lpstr>Missions spatiales GNSS-R planifiées</vt:lpstr>
      <vt:lpstr>Part 3 : Indoor GPS                    High sensitivity </vt:lpstr>
      <vt:lpstr>GPS C/A Antenna Pattern and Received Power   </vt:lpstr>
      <vt:lpstr>Indoor GPS Code/phase frequency</vt:lpstr>
      <vt:lpstr>I - Q, and non-coherent integration</vt:lpstr>
      <vt:lpstr>Coherent vs Non-coherent - Squaring loss</vt:lpstr>
      <vt:lpstr>Correlation with Coherent or  Non-coherent Integration</vt:lpstr>
      <vt:lpstr>GPS Indoor – Convolution processor</vt:lpstr>
      <vt:lpstr>Indoor GPS : Aiding + Massively parallel correlation coherent &amp; non-coherent</vt:lpstr>
      <vt:lpstr>Navigation Satellite Systems</vt:lpstr>
      <vt:lpstr>GNSS L-Band Signals</vt:lpstr>
      <vt:lpstr>Présentation PowerPoint</vt:lpstr>
      <vt:lpstr>EPFL ESPLAB GNSS Group  Projects History</vt:lpstr>
      <vt:lpstr>EPFL ESPLAB GNSS Group  Projects History</vt:lpstr>
      <vt:lpstr>EPFL ESPLAB GNSS Group  Projects History</vt:lpstr>
      <vt:lpstr>EPFL ESPLAB GNSS Group  Projects History</vt:lpstr>
      <vt:lpstr>Perspective historique de la détermination du temps</vt:lpstr>
      <vt:lpstr>Sur quel principe physique fonctionne une horloge atomique?</vt:lpstr>
      <vt:lpstr>L’horloge atomique miniature réalisée en partenariat avec l’EPFL ESPLAB</vt:lpstr>
      <vt:lpstr>La définition de l’unité de la seconde</vt:lpstr>
      <vt:lpstr>Atomic clocks - Constitutive parts</vt:lpstr>
      <vt:lpstr>Présentation PowerPoint</vt:lpstr>
      <vt:lpstr>Spectratime space atomic clocks in 2017 and future devices</vt:lpstr>
      <vt:lpstr>Accuracy, Trueness and Precision “Exactitude, véracité et précision”</vt:lpstr>
      <vt:lpstr>Présentation PowerPoint</vt:lpstr>
      <vt:lpstr>Présentation PowerPoint</vt:lpstr>
    </vt:vector>
  </TitlesOfParts>
  <Company>EPFL IMT-NE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GPS and satellite communication</dc:title>
  <dc:subject>GNSS, GPS and Galileo</dc:subject>
  <dc:creator>P.-A. Farine</dc:creator>
  <cp:lastModifiedBy>Pierre-André Farine</cp:lastModifiedBy>
  <cp:revision>113</cp:revision>
  <dcterms:created xsi:type="dcterms:W3CDTF">2003-04-25T14:59:00Z</dcterms:created>
  <dcterms:modified xsi:type="dcterms:W3CDTF">2017-09-22T10:12:00Z</dcterms:modified>
</cp:coreProperties>
</file>